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2"/>
  </p:notesMasterIdLst>
  <p:sldIdLst>
    <p:sldId id="256" r:id="rId2"/>
    <p:sldId id="573" r:id="rId3"/>
    <p:sldId id="294" r:id="rId4"/>
    <p:sldId id="496" r:id="rId5"/>
    <p:sldId id="567" r:id="rId6"/>
    <p:sldId id="439" r:id="rId7"/>
    <p:sldId id="542" r:id="rId8"/>
    <p:sldId id="525" r:id="rId9"/>
    <p:sldId id="497" r:id="rId10"/>
    <p:sldId id="440" r:id="rId11"/>
    <p:sldId id="441" r:id="rId12"/>
    <p:sldId id="442" r:id="rId13"/>
    <p:sldId id="536" r:id="rId14"/>
    <p:sldId id="575" r:id="rId15"/>
    <p:sldId id="538" r:id="rId16"/>
    <p:sldId id="500" r:id="rId17"/>
    <p:sldId id="501" r:id="rId18"/>
    <p:sldId id="576" r:id="rId19"/>
    <p:sldId id="577" r:id="rId20"/>
    <p:sldId id="502" r:id="rId21"/>
    <p:sldId id="495" r:id="rId22"/>
    <p:sldId id="498" r:id="rId23"/>
    <p:sldId id="537" r:id="rId24"/>
    <p:sldId id="540" r:id="rId25"/>
    <p:sldId id="319" r:id="rId26"/>
    <p:sldId id="541" r:id="rId27"/>
    <p:sldId id="568" r:id="rId28"/>
    <p:sldId id="562" r:id="rId29"/>
    <p:sldId id="322" r:id="rId30"/>
    <p:sldId id="563" r:id="rId31"/>
    <p:sldId id="388" r:id="rId32"/>
    <p:sldId id="320" r:id="rId33"/>
    <p:sldId id="321" r:id="rId34"/>
    <p:sldId id="534" r:id="rId35"/>
    <p:sldId id="535" r:id="rId36"/>
    <p:sldId id="549" r:id="rId37"/>
    <p:sldId id="550" r:id="rId38"/>
    <p:sldId id="553" r:id="rId39"/>
    <p:sldId id="551" r:id="rId40"/>
    <p:sldId id="552" r:id="rId41"/>
    <p:sldId id="564" r:id="rId42"/>
    <p:sldId id="463" r:id="rId43"/>
    <p:sldId id="557" r:id="rId44"/>
    <p:sldId id="476" r:id="rId45"/>
    <p:sldId id="478" r:id="rId46"/>
    <p:sldId id="479" r:id="rId47"/>
    <p:sldId id="480" r:id="rId48"/>
    <p:sldId id="487" r:id="rId49"/>
    <p:sldId id="488" r:id="rId50"/>
    <p:sldId id="491" r:id="rId51"/>
    <p:sldId id="490" r:id="rId52"/>
    <p:sldId id="380" r:id="rId53"/>
    <p:sldId id="381" r:id="rId54"/>
    <p:sldId id="382" r:id="rId55"/>
    <p:sldId id="383" r:id="rId56"/>
    <p:sldId id="384" r:id="rId57"/>
    <p:sldId id="385" r:id="rId58"/>
    <p:sldId id="403" r:id="rId59"/>
    <p:sldId id="366" r:id="rId60"/>
    <p:sldId id="560" r:id="rId61"/>
    <p:sldId id="399" r:id="rId62"/>
    <p:sldId id="400" r:id="rId63"/>
    <p:sldId id="367" r:id="rId64"/>
    <p:sldId id="318" r:id="rId65"/>
    <p:sldId id="325" r:id="rId66"/>
    <p:sldId id="326" r:id="rId67"/>
    <p:sldId id="328" r:id="rId68"/>
    <p:sldId id="329" r:id="rId69"/>
    <p:sldId id="330" r:id="rId70"/>
    <p:sldId id="334" r:id="rId71"/>
    <p:sldId id="336" r:id="rId72"/>
    <p:sldId id="337" r:id="rId73"/>
    <p:sldId id="348" r:id="rId74"/>
    <p:sldId id="351" r:id="rId75"/>
    <p:sldId id="569" r:id="rId76"/>
    <p:sldId id="570" r:id="rId77"/>
    <p:sldId id="350" r:id="rId78"/>
    <p:sldId id="342" r:id="rId79"/>
    <p:sldId id="344" r:id="rId80"/>
    <p:sldId id="345" r:id="rId81"/>
    <p:sldId id="346" r:id="rId82"/>
    <p:sldId id="347" r:id="rId83"/>
    <p:sldId id="343" r:id="rId84"/>
    <p:sldId id="356" r:id="rId85"/>
    <p:sldId id="269" r:id="rId86"/>
    <p:sldId id="426" r:id="rId87"/>
    <p:sldId id="427" r:id="rId88"/>
    <p:sldId id="428" r:id="rId89"/>
    <p:sldId id="429" r:id="rId90"/>
    <p:sldId id="513" r:id="rId91"/>
    <p:sldId id="512" r:id="rId92"/>
    <p:sldId id="514" r:id="rId93"/>
    <p:sldId id="515" r:id="rId94"/>
    <p:sldId id="516" r:id="rId95"/>
    <p:sldId id="517" r:id="rId96"/>
    <p:sldId id="520" r:id="rId97"/>
    <p:sldId id="572" r:id="rId98"/>
    <p:sldId id="522" r:id="rId99"/>
    <p:sldId id="270" r:id="rId100"/>
    <p:sldId id="445" r:id="rId101"/>
    <p:sldId id="446" r:id="rId102"/>
    <p:sldId id="447" r:id="rId103"/>
    <p:sldId id="448" r:id="rId104"/>
    <p:sldId id="449" r:id="rId105"/>
    <p:sldId id="450" r:id="rId106"/>
    <p:sldId id="452" r:id="rId107"/>
    <p:sldId id="454" r:id="rId108"/>
    <p:sldId id="341" r:id="rId109"/>
    <p:sldId id="456" r:id="rId110"/>
    <p:sldId id="457" r:id="rId111"/>
    <p:sldId id="416" r:id="rId112"/>
    <p:sldId id="421" r:id="rId113"/>
    <p:sldId id="578" r:id="rId114"/>
    <p:sldId id="579" r:id="rId115"/>
    <p:sldId id="580" r:id="rId116"/>
    <p:sldId id="324" r:id="rId117"/>
    <p:sldId id="338" r:id="rId118"/>
    <p:sldId id="546" r:id="rId119"/>
    <p:sldId id="493" r:id="rId120"/>
    <p:sldId id="494" r:id="rId1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747"/>
    <a:srgbClr val="F89F56"/>
    <a:srgbClr val="F7903B"/>
    <a:srgbClr val="F68B32"/>
    <a:srgbClr val="FAF7F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85" autoAdjust="0"/>
    <p:restoredTop sz="94618" autoAdjust="0"/>
  </p:normalViewPr>
  <p:slideViewPr>
    <p:cSldViewPr>
      <p:cViewPr varScale="1">
        <p:scale>
          <a:sx n="69" d="100"/>
          <a:sy n="69" d="100"/>
        </p:scale>
        <p:origin x="-360" y="-102"/>
      </p:cViewPr>
      <p:guideLst>
        <p:guide orient="horz" pos="2160"/>
        <p:guide pos="2880"/>
      </p:guideLst>
    </p:cSldViewPr>
  </p:slideViewPr>
  <p:outlineViewPr>
    <p:cViewPr>
      <p:scale>
        <a:sx n="33" d="100"/>
        <a:sy n="33" d="100"/>
      </p:scale>
      <p:origin x="0" y="6417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p:scale>
        <a:sx n="100" d="100"/>
        <a:sy n="100" d="100"/>
      </p:scale>
      <p:origin x="0" y="47430"/>
    </p:cViewPr>
  </p:sorterViewPr>
  <p:notesViewPr>
    <p:cSldViewPr>
      <p:cViewPr varScale="1">
        <p:scale>
          <a:sx n="57" d="100"/>
          <a:sy n="57" d="100"/>
        </p:scale>
        <p:origin x="-177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_rels/viewProps.xml.rels><?xml version="1.0" encoding="UTF-8" standalone="yes"?>
<Relationships xmlns="http://schemas.openxmlformats.org/package/2006/relationships"><Relationship Id="rId8" Type="http://schemas.openxmlformats.org/officeDocument/2006/relationships/slide" Target="slides/slide77.xml"/><Relationship Id="rId13" Type="http://schemas.openxmlformats.org/officeDocument/2006/relationships/slide" Target="slides/slide116.xml"/><Relationship Id="rId3" Type="http://schemas.openxmlformats.org/officeDocument/2006/relationships/slide" Target="slides/slide40.xml"/><Relationship Id="rId7" Type="http://schemas.openxmlformats.org/officeDocument/2006/relationships/slide" Target="slides/slide76.xml"/><Relationship Id="rId12" Type="http://schemas.openxmlformats.org/officeDocument/2006/relationships/slide" Target="slides/slide89.xml"/><Relationship Id="rId2" Type="http://schemas.openxmlformats.org/officeDocument/2006/relationships/slide" Target="slides/slide27.xml"/><Relationship Id="rId1" Type="http://schemas.openxmlformats.org/officeDocument/2006/relationships/slide" Target="slides/slide5.xml"/><Relationship Id="rId6" Type="http://schemas.openxmlformats.org/officeDocument/2006/relationships/slide" Target="slides/slide73.xml"/><Relationship Id="rId11" Type="http://schemas.openxmlformats.org/officeDocument/2006/relationships/slide" Target="slides/slide88.xml"/><Relationship Id="rId5" Type="http://schemas.openxmlformats.org/officeDocument/2006/relationships/slide" Target="slides/slide70.xml"/><Relationship Id="rId10" Type="http://schemas.openxmlformats.org/officeDocument/2006/relationships/slide" Target="slides/slide86.xml"/><Relationship Id="rId4" Type="http://schemas.openxmlformats.org/officeDocument/2006/relationships/slide" Target="slides/slide69.xml"/><Relationship Id="rId9" Type="http://schemas.openxmlformats.org/officeDocument/2006/relationships/slide" Target="slides/slide84.xml"/><Relationship Id="rId14" Type="http://schemas.openxmlformats.org/officeDocument/2006/relationships/slide" Target="slides/slide1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A70936-9285-43F3-AD77-B0E9DC37A300}" type="datetimeFigureOut">
              <a:rPr lang="en-US" smtClean="0"/>
              <a:pPr/>
              <a:t>9/26/2009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D82DDE-FC02-4589-9CD8-624E161FFB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0BD4C2-5DCC-41CC-98CA-06AEA685863F}"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0BD4C2-5DCC-41CC-98CA-06AEA685863F}"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0BD4C2-5DCC-41CC-98CA-06AEA685863F}"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0BD4C2-5DCC-41CC-98CA-06AEA685863F}" type="slidenum">
              <a:rPr lang="en-US" smtClean="0"/>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0BD4C2-5DCC-41CC-98CA-06AEA685863F}"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0BD4C2-5DCC-41CC-98CA-06AEA685863F}" type="slidenum">
              <a:rPr lang="en-US" smtClean="0"/>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0BD4C2-5DCC-41CC-98CA-06AEA685863F}" type="slidenum">
              <a:rPr lang="en-US" smtClean="0"/>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0BD4C2-5DCC-41CC-98CA-06AEA685863F}" type="slidenum">
              <a:rPr lang="en-US" smtClean="0"/>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0A8BE776-62AE-498C-9999-EC1536B8BA4E}" type="slidenum">
              <a:rPr lang="en-US"/>
              <a:pPr/>
              <a:t>107</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a:t>too far down the development pipe to quickly react to error / change “Anything not in constant use by all developers will soon break”</a:t>
            </a:r>
          </a:p>
          <a:p>
            <a:endParaRPr lang="en-US"/>
          </a:p>
          <a:p>
            <a:r>
              <a:rPr lang="en-US"/>
              <a:t>Redo visual</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A44C80DF-0860-4C28-9CDC-483877962C06}" type="slidenum">
              <a:rPr lang="en-US"/>
              <a:pPr/>
              <a:t>108</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r>
              <a:rPr lang="en-US"/>
              <a:t>too far down the development pipe to quickly react to error / change “Anything not in constant use by all developers will soon break”</a:t>
            </a:r>
          </a:p>
          <a:p>
            <a:endParaRPr lang="en-US"/>
          </a:p>
          <a:p>
            <a:r>
              <a:rPr lang="en-US"/>
              <a:t>Redo visual</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0BD4C2-5DCC-41CC-98CA-06AEA685863F}" type="slidenum">
              <a:rPr lang="en-US" smtClean="0"/>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0BD4C2-5DCC-41CC-98CA-06AEA685863F}" type="slidenum">
              <a:rPr lang="en-US" smtClean="0"/>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0BD4C2-5DCC-41CC-98CA-06AEA685863F}" type="slidenum">
              <a:rPr lang="en-US" smtClean="0"/>
              <a:pPr/>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DCD0E4-AC9A-4BA0-A775-CDF13FF04969}" type="slidenum">
              <a:rPr lang="en-US" smtClean="0"/>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DCD0E4-AC9A-4BA0-A775-CDF13FF04969}" type="slidenum">
              <a:rPr lang="en-US" smtClean="0"/>
              <a:pPr/>
              <a:t>117</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118</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p:txBody>
          <a:bodyPr wrap="square" numCol="1" anchor="t" anchorCtr="0" compatLnSpc="1">
            <a:prstTxWarp prst="textNoShape">
              <a:avLst/>
            </a:prstTxWarp>
          </a:bodyPr>
          <a:lstStyle/>
          <a:p>
            <a:pPr marL="342900" lvl="1" indent="-342900" eaLnBrk="1" hangingPunct="1">
              <a:buFont typeface="Arial" charset="0"/>
              <a:buNone/>
              <a:defRPr/>
            </a:pPr>
            <a:r>
              <a:rPr lang="en-US" sz="2000" dirty="0" smtClean="0"/>
              <a:t>Larry</a:t>
            </a:r>
          </a:p>
          <a:p>
            <a:pPr marL="342900" lvl="1" indent="-342900" eaLnBrk="1" hangingPunct="1">
              <a:buFont typeface="Arial" charset="0"/>
              <a:buNone/>
              <a:defRPr/>
            </a:pPr>
            <a:endParaRPr lang="en-US" sz="2000" i="1" dirty="0" smtClean="0"/>
          </a:p>
          <a:p>
            <a:pPr marL="342900" lvl="1" indent="-342900" eaLnBrk="1" hangingPunct="1">
              <a:buFont typeface="Arial" charset="0"/>
              <a:buNone/>
              <a:defRPr/>
            </a:pPr>
            <a:r>
              <a:rPr lang="en-US" sz="2000" i="1" dirty="0" smtClean="0"/>
              <a:t>So, you go home, and ask your  boss for some money to spend on something generic called “metrics”</a:t>
            </a:r>
          </a:p>
          <a:p>
            <a:pPr marL="742950" lvl="2" indent="-342900" eaLnBrk="1" hangingPunct="1">
              <a:buFont typeface="Arial" charset="0"/>
              <a:buChar char="•"/>
              <a:defRPr/>
            </a:pPr>
            <a:r>
              <a:rPr lang="en-US" sz="1600" i="1" dirty="0" smtClean="0"/>
              <a:t>Typical response: my game costs are already skyrocketing, why do I need to spend money on yet another thing I never needed when I was in the trenches building games</a:t>
            </a:r>
            <a:r>
              <a:rPr lang="en-US" sz="1600" dirty="0" smtClean="0"/>
              <a:t> (says the dinosaur looking up at the streaking asteroid)</a:t>
            </a:r>
          </a:p>
          <a:p>
            <a:pPr marL="742950" lvl="2" indent="-342900" eaLnBrk="1" hangingPunct="1">
              <a:buFont typeface="Arial" charset="0"/>
              <a:buChar char="•"/>
              <a:defRPr/>
            </a:pPr>
            <a:r>
              <a:rPr lang="en-US" sz="1600" dirty="0" smtClean="0"/>
              <a:t> </a:t>
            </a:r>
            <a:r>
              <a:rPr lang="en-US" sz="2400" dirty="0" smtClean="0"/>
              <a:t>Like chip industry a few years back: scale &amp; complexity had grown to where you switched to auto test or you were no longer in the chip biz</a:t>
            </a:r>
          </a:p>
          <a:p>
            <a:pPr marL="285750" lvl="1" indent="-342900" eaLnBrk="1" hangingPunct="1">
              <a:buFont typeface="Arial" charset="0"/>
              <a:buChar char="•"/>
              <a:defRPr/>
            </a:pPr>
            <a:endParaRPr lang="en-US" sz="1600" dirty="0" smtClean="0"/>
          </a:p>
          <a:p>
            <a:pPr marL="742950" lvl="2" indent="-342900" eaLnBrk="1" hangingPunct="1">
              <a:buFont typeface="Arial" charset="0"/>
              <a:buNone/>
              <a:defRPr/>
            </a:pPr>
            <a:endParaRPr lang="en-US" sz="1600" dirty="0" smtClean="0"/>
          </a:p>
          <a:p>
            <a:pPr marL="742950" lvl="2" indent="-342900" eaLnBrk="1" hangingPunct="1">
              <a:buFont typeface="Arial" charset="0"/>
              <a:buNone/>
              <a:defRPr/>
            </a:pPr>
            <a:endParaRPr lang="en-US" sz="1600"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2870E0-4297-42D3-93AB-C39407E16180}" type="slidenum">
              <a:rPr lang="en-US" smtClean="0"/>
              <a:pPr fontAlgn="base">
                <a:spcBef>
                  <a:spcPct val="0"/>
                </a:spcBef>
                <a:spcAft>
                  <a:spcPct val="0"/>
                </a:spcAft>
                <a:defRPr/>
              </a:pPr>
              <a:t>119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0BD4C2-5DCC-41CC-98CA-06AEA685863F}" type="slidenum">
              <a:rPr lang="en-US" smtClean="0"/>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794EED3-04E3-4FB1-8BE1-021BC7E6A710}" type="slidenum">
              <a:rPr lang="en-US" smtClean="0"/>
              <a:pPr>
                <a:defRPr/>
              </a:pPr>
              <a:t>120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8E15B444-65D2-47EE-96A2-D8B42A4111A8}" type="slidenum">
              <a:rPr lang="en-US"/>
              <a:pPr/>
              <a:t>13</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467BF5-09A3-4F16-BC5E-3DF90EA4F7B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89F953-B6AC-4A1E-96FA-8C6E12046CC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DE0F3E8-9758-4B12-8B9C-02EE58BCFCF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smtClean="0"/>
              <a:t>Darius</a:t>
            </a:r>
          </a:p>
          <a:p>
            <a:pPr>
              <a:defRPr/>
            </a:pPr>
            <a:endParaRPr lang="en-US" dirty="0" smtClean="0"/>
          </a:p>
          <a:p>
            <a:pPr marL="228600" indent="-228600">
              <a:buFont typeface="+mj-lt"/>
              <a:buAutoNum type="arabicPeriod"/>
              <a:defRPr/>
            </a:pPr>
            <a:r>
              <a:rPr lang="en-US" dirty="0" smtClean="0"/>
              <a:t>Beards </a:t>
            </a:r>
          </a:p>
          <a:p>
            <a:pPr marL="228600" indent="-228600">
              <a:buFont typeface="+mj-lt"/>
              <a:buAutoNum type="arabicPeriod"/>
              <a:defRPr/>
            </a:pPr>
            <a:r>
              <a:rPr lang="en-US" dirty="0" smtClean="0"/>
              <a:t>GIGO</a:t>
            </a:r>
          </a:p>
          <a:p>
            <a:pPr marL="228600" indent="-228600">
              <a:buFont typeface="+mj-lt"/>
              <a:buAutoNum type="arabicPeriod"/>
              <a:defRPr/>
            </a:pPr>
            <a:r>
              <a:rPr lang="en-US" dirty="0" smtClean="0"/>
              <a:t>Correlation is a MUST HAVE: fuzzy data is being measured and expensive business decisions are being made!  </a:t>
            </a:r>
          </a:p>
          <a:p>
            <a:pPr marL="228600" indent="-228600">
              <a:buFont typeface="+mj-lt"/>
              <a:buAutoNum type="arabicPeriod"/>
              <a:defRPr/>
            </a:pPr>
            <a:r>
              <a:rPr lang="en-US" dirty="0" smtClean="0"/>
              <a:t>Looking just at message boards will kill you: highly skewed!</a:t>
            </a:r>
          </a:p>
          <a:p>
            <a:pPr marL="228600" indent="-228600">
              <a:buFont typeface="+mj-lt"/>
              <a:buAutoNum type="arabicPeriod"/>
              <a:defRPr/>
            </a:pPr>
            <a:endParaRPr lang="en-US" dirty="0" smtClean="0"/>
          </a:p>
        </p:txBody>
      </p:sp>
      <p:sp>
        <p:nvSpPr>
          <p:cNvPr id="4" name="Slide Number Placeholder 3"/>
          <p:cNvSpPr>
            <a:spLocks noGrp="1"/>
          </p:cNvSpPr>
          <p:nvPr>
            <p:ph type="sldNum" sz="quarter" idx="5"/>
          </p:nvPr>
        </p:nvSpPr>
        <p:spPr/>
        <p:txBody>
          <a:bodyPr/>
          <a:lstStyle/>
          <a:p>
            <a:pPr>
              <a:defRPr/>
            </a:pPr>
            <a:fld id="{FFDB395D-16F6-4ECC-BF9C-8E4BC320BD12}"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Larry: correlated data makes it more trustworthy and easier to understand / fix</a:t>
            </a:r>
          </a:p>
          <a:p>
            <a:endParaRPr lang="en-US" smtClean="0"/>
          </a:p>
          <a:p>
            <a:r>
              <a:rPr lang="en-US" smtClean="0"/>
              <a:t>Darius: data mine forums too (triangulate data from multiple views to validate), but note skew of forum data (love/hate publish more than others)</a:t>
            </a:r>
          </a:p>
          <a:p>
            <a:endParaRPr lang="en-US" smtClean="0"/>
          </a:p>
          <a:p>
            <a:r>
              <a:rPr lang="en-US" u="sng" smtClean="0"/>
              <a:t>slightly non-orthogonal data? [</a:t>
            </a:r>
            <a:r>
              <a:rPr lang="en-US" u="sng" smtClean="0">
                <a:solidFill>
                  <a:srgbClr val="C00000"/>
                </a:solidFill>
              </a:rPr>
              <a:t>Darius, what did you mean here?</a:t>
            </a:r>
            <a:r>
              <a:rPr lang="en-US" u="sng" smtClean="0"/>
              <a:t>]</a:t>
            </a:r>
          </a:p>
        </p:txBody>
      </p:sp>
      <p:sp>
        <p:nvSpPr>
          <p:cNvPr id="4" name="Slide Number Placeholder 3"/>
          <p:cNvSpPr>
            <a:spLocks noGrp="1"/>
          </p:cNvSpPr>
          <p:nvPr>
            <p:ph type="sldNum" sz="quarter" idx="5"/>
          </p:nvPr>
        </p:nvSpPr>
        <p:spPr/>
        <p:txBody>
          <a:bodyPr/>
          <a:lstStyle/>
          <a:p>
            <a:pPr>
              <a:defRPr/>
            </a:pPr>
            <a:fld id="{4C64FB28-BE95-42B4-BC37-C8970ACB11BD}"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spcBef>
                <a:spcPct val="0"/>
              </a:spcBef>
            </a:pPr>
            <a:r>
              <a:rPr lang="en-US" sz="1600" dirty="0" smtClean="0"/>
              <a:t>Larry: </a:t>
            </a:r>
          </a:p>
          <a:p>
            <a:pPr lvl="1" eaLnBrk="1" hangingPunct="1">
              <a:spcBef>
                <a:spcPct val="0"/>
              </a:spcBef>
            </a:pPr>
            <a:endParaRPr lang="en-US" sz="1600" dirty="0" smtClean="0"/>
          </a:p>
          <a:p>
            <a:pPr lvl="1" eaLnBrk="1" hangingPunct="1">
              <a:spcBef>
                <a:spcPct val="0"/>
              </a:spcBef>
            </a:pPr>
            <a:r>
              <a:rPr lang="en-US" sz="1600" dirty="0" smtClean="0"/>
              <a:t>What’s irritating is that Business intelligence drives many other industries (TV,  casinos, cell phones,…) with great success.  </a:t>
            </a:r>
          </a:p>
          <a:p>
            <a:pPr lvl="1" eaLnBrk="1" hangingPunct="1">
              <a:spcBef>
                <a:spcPct val="0"/>
              </a:spcBef>
            </a:pPr>
            <a:r>
              <a:rPr lang="en-US" sz="1600" u="sng" dirty="0" smtClean="0"/>
              <a:t>They would kill for access to the breadth and depth of data we have on our customers, and how they interact with our products</a:t>
            </a:r>
            <a:r>
              <a:rPr lang="en-US" sz="1600" dirty="0" smtClean="0"/>
              <a:t>.</a:t>
            </a:r>
          </a:p>
          <a:p>
            <a:pPr lvl="1" eaLnBrk="1" hangingPunct="1">
              <a:spcBef>
                <a:spcPct val="0"/>
              </a:spcBef>
            </a:pPr>
            <a:r>
              <a:rPr lang="en-US" sz="1600" u="sng" dirty="0" smtClean="0"/>
              <a:t>Harrah’s CIO: . [metrics] is one of the best investments that we have ever made as a corporation</a:t>
            </a:r>
          </a:p>
          <a:p>
            <a:pPr lvl="1" eaLnBrk="1" hangingPunct="1">
              <a:spcBef>
                <a:spcPct val="0"/>
              </a:spcBef>
            </a:pPr>
            <a:endParaRPr lang="en-US" sz="1600" dirty="0" smtClean="0"/>
          </a:p>
          <a:p>
            <a:pPr lvl="1" eaLnBrk="1" hangingPunct="1">
              <a:spcBef>
                <a:spcPct val="0"/>
              </a:spcBef>
            </a:pPr>
            <a:r>
              <a:rPr lang="en-US" sz="1600" dirty="0" smtClean="0"/>
              <a:t>And worse, we’ve already done the hard bit: most of our key data is already in a database! </a:t>
            </a:r>
          </a:p>
          <a:p>
            <a:pPr eaLnBrk="1" hangingPunct="1">
              <a:spcBef>
                <a:spcPct val="0"/>
              </a:spcBef>
            </a:pPr>
            <a:endParaRPr lang="en-US" dirty="0" smtClean="0"/>
          </a:p>
          <a:p>
            <a:pPr eaLnBrk="1" hangingPunct="1">
              <a:spcBef>
                <a:spcPct val="0"/>
              </a:spcBef>
            </a:pPr>
            <a:r>
              <a:rPr lang="en-US" dirty="0" smtClean="0"/>
              <a:t>&lt;&gt; Background only &lt;&gt;</a:t>
            </a:r>
          </a:p>
          <a:p>
            <a:pPr eaLnBrk="1" hangingPunct="1">
              <a:spcBef>
                <a:spcPct val="0"/>
              </a:spcBef>
            </a:pPr>
            <a:r>
              <a:rPr lang="en-US" dirty="0" smtClean="0">
                <a:solidFill>
                  <a:srgbClr val="000000"/>
                </a:solidFill>
              </a:rPr>
              <a:t>Casino games: “</a:t>
            </a:r>
            <a:r>
              <a:rPr lang="en-US" i="1" dirty="0" smtClean="0">
                <a:solidFill>
                  <a:srgbClr val="000000"/>
                </a:solidFill>
              </a:rPr>
              <a:t>This is one of the best investments that we have ever made as a corporation and will prove to forge key new business strategies and opportunities in the future</a:t>
            </a:r>
            <a:r>
              <a:rPr lang="en-US" dirty="0" smtClean="0">
                <a:solidFill>
                  <a:srgbClr val="000000"/>
                </a:solidFill>
              </a:rPr>
              <a:t>.“  </a:t>
            </a:r>
            <a:r>
              <a:rPr lang="en-US" sz="1100" dirty="0" smtClean="0">
                <a:solidFill>
                  <a:srgbClr val="000000"/>
                </a:solidFill>
              </a:rPr>
              <a:t>John </a:t>
            </a:r>
            <a:r>
              <a:rPr lang="en-US" sz="1100" dirty="0" err="1" smtClean="0">
                <a:solidFill>
                  <a:srgbClr val="000000"/>
                </a:solidFill>
              </a:rPr>
              <a:t>Boushy</a:t>
            </a:r>
            <a:r>
              <a:rPr lang="en-US" sz="1100" dirty="0" smtClean="0">
                <a:solidFill>
                  <a:srgbClr val="000000"/>
                </a:solidFill>
              </a:rPr>
              <a:t> (Harrah's CIO, 2000)</a:t>
            </a:r>
          </a:p>
          <a:p>
            <a:pPr eaLnBrk="1" hangingPunct="1">
              <a:spcBef>
                <a:spcPct val="0"/>
              </a:spcBef>
            </a:pPr>
            <a:endParaRPr lang="en-US" dirty="0"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2B1175-02E2-4E9F-972F-1AB510E5F67E}"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smtClean="0"/>
              <a:t>Larry: Darius and I have been doing a lot of work with metrics over the past several years in online games. And even though developers love the metrics, once they’d seen them, the growth of metrics in the online space has been puzzlingly slow, and often done by passionate individuals, not by the project as a whole.</a:t>
            </a:r>
          </a:p>
          <a:p>
            <a:pPr>
              <a:defRPr/>
            </a:pPr>
            <a:r>
              <a:rPr lang="en-US" dirty="0" smtClean="0"/>
              <a:t> </a:t>
            </a:r>
          </a:p>
          <a:p>
            <a:pPr>
              <a:defRPr/>
            </a:pPr>
            <a:r>
              <a:rPr lang="en-US" dirty="0" smtClean="0"/>
              <a:t>So I did a quick review of my projects over the past 20 years, some with metrics, some without, looking for differences in how we got to metrics. The first thing I noticed was that programs with strong metrics consistently outperformed programs with weak metrics, and the 2</a:t>
            </a:r>
            <a:r>
              <a:rPr lang="en-US" baseline="30000" dirty="0" smtClean="0"/>
              <a:t>nd</a:t>
            </a:r>
            <a:r>
              <a:rPr lang="en-US" dirty="0" smtClean="0"/>
              <a:t> thing was that I didn’t use metrics on ALL my projects!</a:t>
            </a:r>
          </a:p>
          <a:p>
            <a:pPr>
              <a:defRPr/>
            </a:pPr>
            <a:r>
              <a:rPr lang="en-US" dirty="0" smtClean="0"/>
              <a:t>Now, I’m not a complete idiot, and even with having had multiple successes with them, even I didn’t use them all the time!</a:t>
            </a:r>
          </a:p>
          <a:p>
            <a:pPr>
              <a:defRPr/>
            </a:pPr>
            <a:r>
              <a:rPr lang="en-US" dirty="0" smtClean="0"/>
              <a:t>Once I finished cursing myself out on missing the correlation before and not insisting on metrics for all my projects, I realized there most be some subtle yet strong force that’s slowing down the spread of online game metrics.</a:t>
            </a:r>
          </a:p>
          <a:p>
            <a:pPr>
              <a:defRPr/>
            </a:pPr>
            <a:endParaRPr lang="en-US" u="sng" dirty="0" smtClean="0"/>
          </a:p>
          <a:p>
            <a:pPr>
              <a:defRPr/>
            </a:pPr>
            <a:r>
              <a:rPr lang="en-US" u="sng" dirty="0" smtClean="0"/>
              <a:t>Why is something so patently obviously useful, so underutilized?  </a:t>
            </a:r>
          </a:p>
          <a:p>
            <a:pPr>
              <a:defRPr/>
            </a:pPr>
            <a:endParaRPr lang="en-US" dirty="0" smtClean="0"/>
          </a:p>
          <a:p>
            <a:pPr>
              <a:defRPr/>
            </a:pPr>
            <a:r>
              <a:rPr lang="en-US" dirty="0" smtClean="0"/>
              <a:t>It’s even more puzzling when you look at the nature of our industry. Online games are a long-term dollars in/dollars out service: measure &amp; optimize to reduce costs and increase profit/user</a:t>
            </a:r>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5264A086-BCE8-4DE4-8F81-E5C789DB42CB}"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Larry: </a:t>
            </a:r>
          </a:p>
          <a:p>
            <a:endParaRPr lang="en-US" smtClean="0"/>
          </a:p>
          <a:p>
            <a:r>
              <a:rPr lang="en-US" smtClean="0"/>
              <a:t>Quote from experienced MMO client engineer sums it up: </a:t>
            </a:r>
          </a:p>
          <a:p>
            <a:pPr>
              <a:buFontTx/>
              <a:buChar char="•"/>
            </a:pPr>
            <a:r>
              <a:rPr lang="en-US" smtClean="0"/>
              <a:t> “Yep, this metric stuff is great, but why would I do it again? I have </a:t>
            </a:r>
            <a:r>
              <a:rPr lang="en-US" u="sng" smtClean="0"/>
              <a:t>features</a:t>
            </a:r>
            <a:r>
              <a:rPr lang="en-US" smtClean="0"/>
              <a:t> on my to do list that I get measured by, not tools.”</a:t>
            </a:r>
          </a:p>
          <a:p>
            <a:endParaRPr lang="en-US" smtClean="0"/>
          </a:p>
          <a:p>
            <a:r>
              <a:rPr lang="en-US" smtClean="0"/>
              <a:t>So who pays the price is usually the poor person who builds a tool for their own needs, and it quickly falls apart when they move on to the next task.  </a:t>
            </a:r>
          </a:p>
          <a:p>
            <a:r>
              <a:rPr lang="en-US" smtClean="0"/>
              <a:t>Or you find the rare case like Darius who finds a way to kick-start a metrics system and grow it from a small sample into a valuable, team-wide tool.  </a:t>
            </a:r>
          </a:p>
          <a:p>
            <a:endParaRPr lang="en-US" smtClean="0"/>
          </a:p>
        </p:txBody>
      </p:sp>
      <p:sp>
        <p:nvSpPr>
          <p:cNvPr id="4" name="Slide Number Placeholder 3"/>
          <p:cNvSpPr>
            <a:spLocks noGrp="1"/>
          </p:cNvSpPr>
          <p:nvPr>
            <p:ph type="sldNum" sz="quarter" idx="5"/>
          </p:nvPr>
        </p:nvSpPr>
        <p:spPr/>
        <p:txBody>
          <a:bodyPr/>
          <a:lstStyle/>
          <a:p>
            <a:pPr>
              <a:defRPr/>
            </a:pPr>
            <a:fld id="{290D1153-B865-415C-BF4C-9BA69B33497C}"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marL="457200" indent="-457200" eaLnBrk="1" hangingPunct="1">
              <a:buFont typeface="Calibri" pitchFamily="34" charset="0"/>
              <a:buNone/>
            </a:pPr>
            <a:r>
              <a:rPr lang="en-US" sz="2000" smtClean="0"/>
              <a:t>Larry: we live in a highly migratory industry, carrying your tools around is rarely possible</a:t>
            </a:r>
          </a:p>
          <a:p>
            <a:pPr marL="457200" indent="-457200" eaLnBrk="1" hangingPunct="1">
              <a:buFont typeface="Calibri" pitchFamily="34" charset="0"/>
              <a:buNone/>
            </a:pPr>
            <a:endParaRPr lang="en-US" sz="2000" smtClean="0"/>
          </a:p>
          <a:p>
            <a:pPr marL="457200" indent="-457200" eaLnBrk="1" hangingPunct="1">
              <a:buFont typeface="Calibri" pitchFamily="34" charset="0"/>
              <a:buNone/>
            </a:pPr>
            <a:r>
              <a:rPr lang="en-US" sz="2000" smtClean="0"/>
              <a:t>Every old code base I’ve dug around in, I found several dusty skeletons of metrics ghosts left behind, and the only guy who knows how it works is </a:t>
            </a:r>
            <a:r>
              <a:rPr lang="en-US" sz="1400" smtClean="0"/>
              <a:t>off on the next project, starting all over, combating features for money again, and selling the use of metrics into the team, again</a:t>
            </a:r>
          </a:p>
          <a:p>
            <a:pPr marL="457200" indent="-457200" eaLnBrk="1" hangingPunct="1">
              <a:buFont typeface="Calibri" pitchFamily="34" charset="0"/>
              <a:buNone/>
            </a:pPr>
            <a:endParaRPr lang="en-US" sz="1400" smtClean="0"/>
          </a:p>
          <a:p>
            <a:pPr marL="457200" indent="-457200" eaLnBrk="1" hangingPunct="1">
              <a:buFont typeface="Calibri" pitchFamily="34" charset="0"/>
              <a:buNone/>
            </a:pPr>
            <a:r>
              <a:rPr lang="en-US" sz="1400" smtClean="0"/>
              <a:t>I’ve built over a dozen metrics systems, and I’ve only ever seen two survive my leaving (Tip: make it self-monitoring and part of day to day PROGRAMMER tasks, as they’ll fix it as soon as it breaks, if THEY need it!)</a:t>
            </a:r>
          </a:p>
          <a:p>
            <a:pPr marL="457200" indent="-457200" eaLnBrk="1" hangingPunct="1">
              <a:buFont typeface="Calibri" pitchFamily="34" charset="0"/>
              <a:buNone/>
            </a:pPr>
            <a:endParaRPr lang="en-US" sz="1400" smtClean="0"/>
          </a:p>
          <a:p>
            <a:pPr marL="800100" lvl="1" indent="-342900" eaLnBrk="1" hangingPunct="1">
              <a:spcBef>
                <a:spcPct val="0"/>
              </a:spcBef>
              <a:buFont typeface="+mj-lt"/>
              <a:buNone/>
            </a:pPr>
            <a:endParaRPr lang="en-US" sz="140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18A61E-223B-4E18-8719-8B0F30FB055F}"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B7789962-4BC5-46A3-A8D1-83A0D7AF8119}" type="slidenum">
              <a:rPr lang="en-US"/>
              <a:pPr/>
              <a:t>25</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r>
              <a:rPr lang="en-US"/>
              <a:t>Add: big green button, multi-clients</a:t>
            </a:r>
          </a:p>
          <a:p>
            <a:r>
              <a:rPr lang="en-US"/>
              <a:t>$$ sign, people’s time</a:t>
            </a:r>
          </a:p>
          <a:p>
            <a:endParaRPr lang="en-US"/>
          </a:p>
          <a:p>
            <a:r>
              <a:rPr lang="en-US"/>
              <a:t>DD hat, eng hat, exec hat</a:t>
            </a:r>
          </a:p>
          <a:p>
            <a:endParaRPr lang="en-US"/>
          </a:p>
          <a:p>
            <a:r>
              <a:rPr lang="en-US"/>
              <a:t>“tag line”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A7B3D2-034E-4CB6-9B43-547ABD162E1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DCD0E4-AC9A-4BA0-A775-CDF13FF0496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buNone/>
            </a:pPr>
            <a:r>
              <a:rPr lang="en-US" sz="1200" i="1" baseline="0" dirty="0" smtClean="0"/>
              <a:t>Scale up with temp testers as Ship date approaches, </a:t>
            </a:r>
          </a:p>
          <a:p>
            <a:pPr algn="ctr">
              <a:buNone/>
            </a:pPr>
            <a:r>
              <a:rPr lang="en-US" sz="1200" i="1" dirty="0" smtClean="0"/>
              <a:t>S</a:t>
            </a:r>
            <a:r>
              <a:rPr lang="en-US" sz="1200" i="1" baseline="0" dirty="0" smtClean="0"/>
              <a:t>cale down post-Gold</a:t>
            </a:r>
          </a:p>
          <a:p>
            <a:endParaRPr lang="en-US" dirty="0"/>
          </a:p>
        </p:txBody>
      </p:sp>
      <p:sp>
        <p:nvSpPr>
          <p:cNvPr id="4" name="Slide Number Placeholder 3"/>
          <p:cNvSpPr>
            <a:spLocks noGrp="1"/>
          </p:cNvSpPr>
          <p:nvPr>
            <p:ph type="sldNum" sz="quarter" idx="10"/>
          </p:nvPr>
        </p:nvSpPr>
        <p:spPr/>
        <p:txBody>
          <a:bodyPr/>
          <a:lstStyle/>
          <a:p>
            <a:fld id="{14D82DDE-FC02-4589-9CD8-624E161FFB9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F22843-7F22-4E57-AA6B-D33ED4E3F3F0}" type="slidenum">
              <a:rPr lang="en-US"/>
              <a:pPr/>
              <a:t>30</a:t>
            </a:fld>
            <a:endParaRPr lang="en-US"/>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a:xfrm>
            <a:off x="915116" y="4342754"/>
            <a:ext cx="5027769" cy="4115123"/>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DCD0E4-AC9A-4BA0-A775-CDF13FF0496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DCD0E4-AC9A-4BA0-A775-CDF13FF0496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smtClean="0"/>
              <a:t>Larry: I started out in parallel processing about 20 years ago, and found that I just </a:t>
            </a:r>
            <a:r>
              <a:rPr lang="en-US" u="sng" dirty="0" smtClean="0"/>
              <a:t>couldn’t solve some of the programming problems without first finding some way to measure and analyze the system as a whole</a:t>
            </a:r>
            <a:r>
              <a:rPr lang="en-US" dirty="0" smtClean="0"/>
              <a:t>. </a:t>
            </a:r>
          </a:p>
          <a:p>
            <a:pPr>
              <a:defRPr/>
            </a:pPr>
            <a:endParaRPr lang="en-US" dirty="0" smtClean="0"/>
          </a:p>
          <a:p>
            <a:pPr marL="228600" indent="-228600">
              <a:buFont typeface="+mj-lt"/>
              <a:buAutoNum type="arabicPeriod"/>
              <a:defRPr/>
            </a:pPr>
            <a:r>
              <a:rPr lang="en-US" dirty="0" smtClean="0"/>
              <a:t>When we spun off some of our most promising research into Jade Simulations, it got even worse, as our source code </a:t>
            </a:r>
            <a:r>
              <a:rPr lang="en-US" dirty="0" err="1" smtClean="0"/>
              <a:t>Frankenstein’ed</a:t>
            </a:r>
            <a:r>
              <a:rPr lang="en-US" dirty="0" smtClean="0"/>
              <a:t> on us as we grew. </a:t>
            </a:r>
            <a:endParaRPr lang="en-US" u="sng" dirty="0" smtClean="0"/>
          </a:p>
          <a:p>
            <a:pPr marL="228600" indent="-228600">
              <a:buFont typeface="+mj-lt"/>
              <a:buAutoNum type="arabicPeriod"/>
              <a:defRPr/>
            </a:pPr>
            <a:r>
              <a:rPr lang="en-US" u="sng" dirty="0" smtClean="0"/>
              <a:t>We found that, just as in engineering we had needed metrics to solve the implementation problems, we found that we needed process metrics to solve our inefficiencies and unpredictability on delivery</a:t>
            </a:r>
            <a:r>
              <a:rPr lang="en-US" dirty="0" smtClean="0"/>
              <a:t>.  </a:t>
            </a:r>
          </a:p>
          <a:p>
            <a:pPr marL="228600" indent="-228600">
              <a:buFont typeface="+mj-lt"/>
              <a:buAutoNum type="arabicPeriod"/>
              <a:defRPr/>
            </a:pPr>
            <a:r>
              <a:rPr lang="en-US" dirty="0" smtClean="0"/>
              <a:t>When I joined EA, I found that The Sims Online and The Sims 2.0 suffered from many of the same engineering problems, so we were able to import successfully some of the automated testing, software architecture and automated measurement/optimization ideas, but </a:t>
            </a:r>
            <a:r>
              <a:rPr lang="en-US" u="sng" dirty="0" smtClean="0"/>
              <a:t>tailored for games</a:t>
            </a:r>
            <a:r>
              <a:rPr lang="en-US" dirty="0" smtClean="0"/>
              <a:t>.</a:t>
            </a:r>
          </a:p>
          <a:p>
            <a:pPr>
              <a:defRPr/>
            </a:pPr>
            <a:endParaRPr lang="en-US" dirty="0" smtClean="0"/>
          </a:p>
          <a:p>
            <a:pPr>
              <a:defRPr/>
            </a:pPr>
            <a:r>
              <a:rPr lang="en-US" dirty="0" smtClean="0"/>
              <a:t>Same again when I was running engineering teams or being a CTO: </a:t>
            </a:r>
            <a:r>
              <a:rPr lang="en-US" u="sng" dirty="0" smtClean="0"/>
              <a:t>Good metrics, appropriate to the tasks for that hat, made work easier and faster.  Conversely, poor metrics made the work go slower, more painful, and with  more unpredictability</a:t>
            </a:r>
          </a:p>
          <a:p>
            <a:pPr>
              <a:defRPr/>
            </a:pPr>
            <a:endParaRPr lang="en-US" dirty="0" smtClean="0"/>
          </a:p>
          <a:p>
            <a:pPr>
              <a:defRPr/>
            </a:pPr>
            <a:r>
              <a:rPr lang="en-US" dirty="0" smtClean="0"/>
              <a:t>I now work for myself: consulting and training game teams on automated testing, virtual world architectures and metrics.</a:t>
            </a:r>
          </a:p>
          <a:p>
            <a:pPr>
              <a:defRPr/>
            </a:pPr>
            <a:endParaRPr lang="en-US"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B254B449-47A2-47E8-BC78-308F7BFC5F74}"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smtClean="0"/>
              <a:t>Larry: I started out in parallel processing about 20 years ago, and found that I just </a:t>
            </a:r>
            <a:r>
              <a:rPr lang="en-US" u="sng" dirty="0" smtClean="0"/>
              <a:t>couldn’t solve some of the programming problems without first finding some way to measure and analyze the system as a whole</a:t>
            </a:r>
            <a:r>
              <a:rPr lang="en-US" dirty="0" smtClean="0"/>
              <a:t>. </a:t>
            </a:r>
          </a:p>
          <a:p>
            <a:pPr>
              <a:defRPr/>
            </a:pPr>
            <a:endParaRPr lang="en-US" dirty="0" smtClean="0"/>
          </a:p>
          <a:p>
            <a:pPr marL="228600" indent="-228600">
              <a:buFont typeface="+mj-lt"/>
              <a:buAutoNum type="arabicPeriod"/>
              <a:defRPr/>
            </a:pPr>
            <a:r>
              <a:rPr lang="en-US" dirty="0" smtClean="0"/>
              <a:t>When we spun off some of our most promising research into Jade Simulations, it got even worse, as our source code </a:t>
            </a:r>
            <a:r>
              <a:rPr lang="en-US" dirty="0" err="1" smtClean="0"/>
              <a:t>Frankenstein’ed</a:t>
            </a:r>
            <a:r>
              <a:rPr lang="en-US" dirty="0" smtClean="0"/>
              <a:t> on us as we grew. </a:t>
            </a:r>
            <a:endParaRPr lang="en-US" u="sng" dirty="0" smtClean="0"/>
          </a:p>
          <a:p>
            <a:pPr marL="228600" indent="-228600">
              <a:buFont typeface="+mj-lt"/>
              <a:buAutoNum type="arabicPeriod"/>
              <a:defRPr/>
            </a:pPr>
            <a:r>
              <a:rPr lang="en-US" u="sng" dirty="0" smtClean="0"/>
              <a:t>We found that, just as in engineering we had needed metrics to solve the implementation problems, we found that we needed process metrics to solve our inefficiencies and unpredictability on delivery</a:t>
            </a:r>
            <a:r>
              <a:rPr lang="en-US" dirty="0" smtClean="0"/>
              <a:t>.  </a:t>
            </a:r>
          </a:p>
          <a:p>
            <a:pPr marL="228600" indent="-228600">
              <a:buFont typeface="+mj-lt"/>
              <a:buAutoNum type="arabicPeriod"/>
              <a:defRPr/>
            </a:pPr>
            <a:r>
              <a:rPr lang="en-US" dirty="0" smtClean="0"/>
              <a:t>When I joined EA, I found that The Sims Online and The Sims 2.0 suffered from many of the same engineering problems, so we were able to import successfully some of the automated testing, software architecture and automated measurement/optimization ideas, but </a:t>
            </a:r>
            <a:r>
              <a:rPr lang="en-US" u="sng" dirty="0" smtClean="0"/>
              <a:t>tailored for games</a:t>
            </a:r>
            <a:r>
              <a:rPr lang="en-US" dirty="0" smtClean="0"/>
              <a:t>.</a:t>
            </a:r>
          </a:p>
          <a:p>
            <a:pPr>
              <a:defRPr/>
            </a:pPr>
            <a:endParaRPr lang="en-US" dirty="0" smtClean="0"/>
          </a:p>
          <a:p>
            <a:pPr>
              <a:defRPr/>
            </a:pPr>
            <a:r>
              <a:rPr lang="en-US" dirty="0" smtClean="0"/>
              <a:t>Same again when I was running engineering teams or being a CTO: </a:t>
            </a:r>
            <a:r>
              <a:rPr lang="en-US" u="sng" dirty="0" smtClean="0"/>
              <a:t>Good metrics, appropriate to the tasks for that hat, made work easier and faster.  Conversely, poor metrics made the work go slower, more painful, and with  more unpredictability</a:t>
            </a:r>
          </a:p>
          <a:p>
            <a:pPr>
              <a:defRPr/>
            </a:pPr>
            <a:endParaRPr lang="en-US" dirty="0" smtClean="0"/>
          </a:p>
          <a:p>
            <a:pPr>
              <a:defRPr/>
            </a:pPr>
            <a:r>
              <a:rPr lang="en-US" dirty="0" smtClean="0"/>
              <a:t>I now work for myself: consulting and training game teams on automated testing, virtual world architectures and metrics.</a:t>
            </a:r>
          </a:p>
          <a:p>
            <a:pPr>
              <a:defRPr/>
            </a:pPr>
            <a:endParaRPr lang="en-US"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B254B449-47A2-47E8-BC78-308F7BFC5F74}"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69FA9E0F-DE16-4F6A-ACAD-A482751C78AC}" type="slidenum">
              <a:rPr lang="en-US"/>
              <a:pPr/>
              <a:t>36</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r>
              <a:rPr lang="en-US"/>
              <a:t>Use bat / fat charts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5EC7D9-7001-4B09-B0B0-D4C7AC84F1B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5EC7D9-7001-4B09-B0B0-D4C7AC84F1B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5EC7D9-7001-4B09-B0B0-D4C7AC84F1B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800" smtClean="0"/>
          </a:p>
          <a:p>
            <a:pPr eaLnBrk="1" hangingPunct="1">
              <a:spcBef>
                <a:spcPct val="0"/>
              </a:spcBef>
            </a:pPr>
            <a:r>
              <a:rPr lang="en-US" sz="1800" smtClean="0"/>
              <a:t>Larry:</a:t>
            </a:r>
          </a:p>
          <a:p>
            <a:pPr eaLnBrk="1" hangingPunct="1">
              <a:spcBef>
                <a:spcPct val="0"/>
              </a:spcBef>
            </a:pPr>
            <a:r>
              <a:rPr lang="en-US" sz="1800" smtClean="0"/>
              <a:t> So it seems to break down to a c</a:t>
            </a:r>
            <a:r>
              <a:rPr lang="en-US" sz="1600" smtClean="0"/>
              <a:t>ultural problem: executives from the box goods industry are used to  spending money lavishly on “features”, and only grudgingly on infrastructure (Sims 2: always complaining about their tools for a 120 person team, but ZERO tools engineers!)</a:t>
            </a:r>
          </a:p>
          <a:p>
            <a:pPr eaLnBrk="1" hangingPunct="1">
              <a:spcBef>
                <a:spcPct val="0"/>
              </a:spcBef>
            </a:pPr>
            <a:endParaRPr lang="en-US" sz="1600" smtClean="0"/>
          </a:p>
          <a:p>
            <a:pPr eaLnBrk="1" hangingPunct="1">
              <a:spcBef>
                <a:spcPct val="0"/>
              </a:spcBef>
            </a:pPr>
            <a:r>
              <a:rPr lang="en-US" sz="1400" smtClean="0"/>
              <a:t>What a lot of studios are missing is that an online game is a game </a:t>
            </a:r>
            <a:r>
              <a:rPr lang="en-US" sz="1400" u="sng" smtClean="0"/>
              <a:t>and</a:t>
            </a:r>
            <a:r>
              <a:rPr lang="en-US" sz="1400" smtClean="0"/>
              <a:t> a service! </a:t>
            </a:r>
          </a:p>
          <a:p>
            <a:pPr eaLnBrk="1" hangingPunct="1">
              <a:spcBef>
                <a:spcPct val="0"/>
              </a:spcBef>
            </a:pPr>
            <a:endParaRPr lang="en-US" sz="1400" smtClean="0"/>
          </a:p>
          <a:p>
            <a:pPr eaLnBrk="1" hangingPunct="1">
              <a:spcBef>
                <a:spcPct val="0"/>
              </a:spcBef>
            </a:pPr>
            <a:r>
              <a:rPr lang="en-US" sz="1400" smtClean="0"/>
              <a:t>In an service industry, customer retention is king, and metrics are just as critical as the ‘jump’ button! </a:t>
            </a:r>
          </a:p>
          <a:p>
            <a:pPr eaLnBrk="1" hangingPunct="1">
              <a:spcBef>
                <a:spcPct val="0"/>
              </a:spcBef>
            </a:pPr>
            <a:endParaRPr lang="en-US" sz="1400" smtClean="0"/>
          </a:p>
          <a:p>
            <a:pPr eaLnBrk="1" hangingPunct="1">
              <a:spcBef>
                <a:spcPct val="0"/>
              </a:spcBef>
            </a:pPr>
            <a:r>
              <a:rPr lang="en-US" sz="1400" smtClean="0"/>
              <a:t>Yet we continually make critical decisions off of guesses, not data, and hope to get lucky, 1,000’s of times in a row!</a:t>
            </a:r>
          </a:p>
          <a:p>
            <a:pPr lvl="1" eaLnBrk="1" hangingPunct="1">
              <a:spcBef>
                <a:spcPct val="0"/>
              </a:spcBef>
            </a:pPr>
            <a:endParaRPr lang="en-US" sz="1400"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FF55CE-1186-46DA-973C-2D72DD7B8EAE}"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5EC7D9-7001-4B09-B0B0-D4C7AC84F1B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F22843-7F22-4E57-AA6B-D33ED4E3F3F0}" type="slidenum">
              <a:rPr lang="en-US"/>
              <a:pPr/>
              <a:t>41</a:t>
            </a:fld>
            <a:endParaRPr lang="en-US"/>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a:xfrm>
            <a:off x="915116" y="4342754"/>
            <a:ext cx="5027769" cy="4115123"/>
          </a:xfrm>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smtClean="0"/>
              <a:t>Larry: Darius and I have been doing a lot of work with metrics over the past several years in online games. And even though developers love the metrics, once they’d seen them, the growth of metrics in the online space has been puzzlingly slow, and often done by passionate individuals, not by the project as a whole.</a:t>
            </a:r>
          </a:p>
          <a:p>
            <a:pPr>
              <a:defRPr/>
            </a:pPr>
            <a:r>
              <a:rPr lang="en-US" dirty="0" smtClean="0"/>
              <a:t> </a:t>
            </a:r>
          </a:p>
          <a:p>
            <a:pPr>
              <a:defRPr/>
            </a:pPr>
            <a:r>
              <a:rPr lang="en-US" dirty="0" smtClean="0"/>
              <a:t>So I did a quick review of my projects over the past 20 years, some with metrics, some without, looking for differences in how we got to metrics. The first thing I noticed was that programs with strong metrics consistently outperformed programs with weak metrics, and the 2</a:t>
            </a:r>
            <a:r>
              <a:rPr lang="en-US" baseline="30000" dirty="0" smtClean="0"/>
              <a:t>nd</a:t>
            </a:r>
            <a:r>
              <a:rPr lang="en-US" dirty="0" smtClean="0"/>
              <a:t> thing was that I didn’t use metrics on ALL my projects!</a:t>
            </a:r>
          </a:p>
          <a:p>
            <a:pPr>
              <a:defRPr/>
            </a:pPr>
            <a:r>
              <a:rPr lang="en-US" dirty="0" smtClean="0"/>
              <a:t>Now, I’m not a complete idiot, and even with having had multiple successes with them, even I didn’t use them all the time!</a:t>
            </a:r>
          </a:p>
          <a:p>
            <a:pPr>
              <a:defRPr/>
            </a:pPr>
            <a:r>
              <a:rPr lang="en-US" dirty="0" smtClean="0"/>
              <a:t>Once I finished cursing myself out on missing the correlation before and not insisting on metrics for all my projects, I realized there most be some subtle yet strong force that’s slowing down the spread of online game metrics.</a:t>
            </a:r>
          </a:p>
          <a:p>
            <a:pPr>
              <a:defRPr/>
            </a:pPr>
            <a:endParaRPr lang="en-US" u="sng" dirty="0" smtClean="0"/>
          </a:p>
          <a:p>
            <a:pPr>
              <a:defRPr/>
            </a:pPr>
            <a:r>
              <a:rPr lang="en-US" u="sng" dirty="0" smtClean="0"/>
              <a:t>Why is something so patently obviously useful, so underutilized?  </a:t>
            </a:r>
          </a:p>
          <a:p>
            <a:pPr>
              <a:defRPr/>
            </a:pPr>
            <a:endParaRPr lang="en-US" dirty="0" smtClean="0"/>
          </a:p>
          <a:p>
            <a:pPr>
              <a:defRPr/>
            </a:pPr>
            <a:r>
              <a:rPr lang="en-US" dirty="0" smtClean="0"/>
              <a:t>It’s even more puzzling when you look at the nature of our industry. Online games are a long-term dollars in/dollars out service: measure &amp; optimize to reduce costs and increase profit/user</a:t>
            </a:r>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5264A086-BCE8-4DE4-8F81-E5C789DB42CB}"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Darius:</a:t>
            </a:r>
          </a:p>
          <a:p>
            <a:endParaRPr lang="en-US" smtClean="0"/>
          </a:p>
          <a:p>
            <a:pPr eaLnBrk="1" hangingPunct="1"/>
            <a:r>
              <a:rPr lang="en-US" sz="2800" smtClean="0"/>
              <a:t>The high-level point is that considering the </a:t>
            </a:r>
            <a:r>
              <a:rPr lang="en-US" sz="2800" u="sng" smtClean="0"/>
              <a:t>scale and complexity of online games, as service, metrics provide a massive advantage to all aspects of developing and running your service.</a:t>
            </a:r>
          </a:p>
          <a:p>
            <a:pPr eaLnBrk="1" hangingPunct="1"/>
            <a:endParaRPr lang="en-US" smtClean="0"/>
          </a:p>
          <a:p>
            <a:r>
              <a:rPr lang="en-US" smtClean="0"/>
              <a:t>Player data: is about how the players interact with the game systems and also how they interact with each other. Users of this data: design team, marketing team, community management, customer support, EVERYONE!</a:t>
            </a:r>
          </a:p>
          <a:p>
            <a:endParaRPr lang="en-US" smtClean="0"/>
          </a:p>
          <a:p>
            <a:r>
              <a:rPr lang="en-US" smtClean="0"/>
              <a:t>Performance: </a:t>
            </a:r>
          </a:p>
          <a:p>
            <a:pPr>
              <a:buFontTx/>
              <a:buChar char="•"/>
            </a:pPr>
            <a:r>
              <a:rPr lang="en-US" smtClean="0"/>
              <a:t>  there’s a lot of things that have to happen just right for a MMO to work at all, let alone efficiently! </a:t>
            </a:r>
          </a:p>
          <a:p>
            <a:pPr>
              <a:buFontTx/>
              <a:buChar char="•"/>
            </a:pPr>
            <a:r>
              <a:rPr lang="en-US" smtClean="0"/>
              <a:t>  and you hit some of the harder computer science problems building these things: </a:t>
            </a:r>
          </a:p>
          <a:p>
            <a:endParaRPr lang="en-US" smtClean="0"/>
          </a:p>
          <a:p>
            <a:r>
              <a:rPr lang="en-US" smtClean="0"/>
              <a:t>Process: efficiency, stability and speed of the development and operational processes of an online game!</a:t>
            </a:r>
          </a:p>
          <a:p>
            <a:pPr lvl="1">
              <a:buFontTx/>
              <a:buChar char="•"/>
            </a:pPr>
            <a:r>
              <a:rPr lang="en-US" smtClean="0"/>
              <a:t> Overall, what is the turnaround time for fresh, stable content to customers?  </a:t>
            </a:r>
          </a:p>
          <a:p>
            <a:pPr lvl="1">
              <a:buFontTx/>
              <a:buChar char="•"/>
            </a:pPr>
            <a:r>
              <a:rPr lang="en-US" smtClean="0"/>
              <a:t> All the way from raw code to live servers…</a:t>
            </a:r>
          </a:p>
          <a:p>
            <a:pPr lvl="1">
              <a:buFontTx/>
              <a:buChar char="•"/>
            </a:pPr>
            <a:endParaRPr lang="en-US" smtClean="0"/>
          </a:p>
          <a:p>
            <a:endParaRPr lang="en-US" smtClean="0"/>
          </a:p>
          <a:p>
            <a:pPr lvl="1">
              <a:buFontTx/>
              <a:buChar char="•"/>
            </a:pPr>
            <a:endParaRPr lang="en-US" smtClean="0"/>
          </a:p>
        </p:txBody>
      </p:sp>
      <p:sp>
        <p:nvSpPr>
          <p:cNvPr id="4" name="Slide Number Placeholder 3"/>
          <p:cNvSpPr>
            <a:spLocks noGrp="1"/>
          </p:cNvSpPr>
          <p:nvPr>
            <p:ph type="sldNum" sz="quarter" idx="5"/>
          </p:nvPr>
        </p:nvSpPr>
        <p:spPr/>
        <p:txBody>
          <a:bodyPr/>
          <a:lstStyle/>
          <a:p>
            <a:pPr>
              <a:defRPr/>
            </a:pPr>
            <a:fld id="{6CA33D37-C813-44B2-B46D-C4125030951E}"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Larry:</a:t>
            </a:r>
          </a:p>
          <a:p>
            <a:pPr eaLnBrk="1" hangingPunct="1">
              <a:spcBef>
                <a:spcPct val="0"/>
              </a:spcBef>
            </a:pPr>
            <a:endParaRPr lang="en-US" smtClean="0"/>
          </a:p>
          <a:p>
            <a:pPr eaLnBrk="1" hangingPunct="1">
              <a:spcBef>
                <a:spcPct val="0"/>
              </a:spcBef>
            </a:pPr>
            <a:r>
              <a:rPr lang="en-US" smtClean="0"/>
              <a:t>And out of all the people who sign up to try your game, wouldn’t you like to look at the difference between players who became a revenue source and players who didn’t?  </a:t>
            </a:r>
          </a:p>
          <a:p>
            <a:pPr eaLnBrk="1" hangingPunct="1">
              <a:spcBef>
                <a:spcPct val="0"/>
              </a:spcBef>
            </a:pPr>
            <a:endParaRPr lang="en-US" smtClean="0"/>
          </a:p>
          <a:p>
            <a:pPr eaLnBrk="1" hangingPunct="1">
              <a:spcBef>
                <a:spcPct val="0"/>
              </a:spcBef>
            </a:pPr>
            <a:r>
              <a:rPr lang="en-US" smtClean="0"/>
              <a:t>First ½ hour makes or breaks you…</a:t>
            </a:r>
          </a:p>
          <a:p>
            <a:pPr eaLnBrk="1" hangingPunct="1">
              <a:spcBef>
                <a:spcPct val="0"/>
              </a:spcBef>
            </a:pPr>
            <a:endParaRPr lang="en-US"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72D841-0C21-4C93-B18F-680D1596C003}"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Larry</a:t>
            </a:r>
          </a:p>
          <a:p>
            <a:endParaRPr lang="en-US" smtClean="0"/>
          </a:p>
          <a:p>
            <a:r>
              <a:rPr lang="en-US" smtClean="0"/>
              <a:t>Process work, like metrics work, is not one of the sexier projects, like a game feature is. Culturally, this means process work falls down the programmer pecking order to the person least able to actually deal with a scalable, stable pipeline!</a:t>
            </a:r>
          </a:p>
        </p:txBody>
      </p:sp>
      <p:sp>
        <p:nvSpPr>
          <p:cNvPr id="4" name="Slide Number Placeholder 3"/>
          <p:cNvSpPr>
            <a:spLocks noGrp="1"/>
          </p:cNvSpPr>
          <p:nvPr>
            <p:ph type="sldNum" sz="quarter" idx="5"/>
          </p:nvPr>
        </p:nvSpPr>
        <p:spPr/>
        <p:txBody>
          <a:bodyPr/>
          <a:lstStyle/>
          <a:p>
            <a:pPr>
              <a:defRPr/>
            </a:pPr>
            <a:fld id="{52A3A3A3-3DA5-4396-8FDC-BCFA806D7EE9}"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t>Larry: game projects are notorious for inefficiencies in development.  So measure them, and improve the bottleneck, if it is cost-effective!</a:t>
            </a:r>
          </a:p>
          <a:p>
            <a:pPr marL="228600" indent="-228600" eaLnBrk="1" hangingPunct="1">
              <a:spcBef>
                <a:spcPct val="0"/>
              </a:spcBef>
              <a:buFont typeface="+mj-lt"/>
              <a:buAutoNum type="arabicPeriod"/>
              <a:defRPr/>
            </a:pPr>
            <a:r>
              <a:rPr lang="en-US" dirty="0" smtClean="0"/>
              <a:t>[TSO build example: ‘probably’ not too often or severe, UNTIL YOU TALK TO THE TEAM, and find 80% lost work</a:t>
            </a:r>
          </a:p>
          <a:p>
            <a:pPr marL="228600" indent="-228600" eaLnBrk="1" hangingPunct="1">
              <a:spcBef>
                <a:spcPct val="0"/>
              </a:spcBef>
              <a:buFont typeface="+mj-lt"/>
              <a:buAutoNum type="arabicPeriod"/>
              <a:defRPr/>
            </a:pPr>
            <a:r>
              <a:rPr lang="en-US" dirty="0" smtClean="0"/>
              <a:t>[TSO with a stable build: DD quote (“sniff test [stability] saved us”</a:t>
            </a:r>
          </a:p>
          <a:p>
            <a:pPr marL="228600" indent="-228600" eaLnBrk="1" hangingPunct="1">
              <a:spcBef>
                <a:spcPct val="0"/>
              </a:spcBef>
              <a:buFont typeface="+mj-lt"/>
              <a:buAutoNum type="arabicPeriod"/>
              <a:defRPr/>
            </a:pPr>
            <a:r>
              <a:rPr lang="en-US" dirty="0" smtClean="0"/>
              <a:t>[TSO: “code change to play test”, this is a great measure to focus on. </a:t>
            </a:r>
          </a:p>
          <a:p>
            <a:pPr marL="685800" lvl="1" indent="-228600" eaLnBrk="1" hangingPunct="1">
              <a:spcBef>
                <a:spcPct val="0"/>
              </a:spcBef>
              <a:buFont typeface="+mj-lt"/>
              <a:buAutoNum type="arabicPeriod"/>
              <a:defRPr/>
            </a:pPr>
            <a:r>
              <a:rPr lang="en-US" dirty="0" smtClean="0"/>
              <a:t>Because the game is a tool used in building the game, a slow turnaround time on this slows your team’s efficiency if they can’t get the latest version of the game. </a:t>
            </a:r>
          </a:p>
          <a:p>
            <a:pPr marL="685800" lvl="1" indent="-228600" eaLnBrk="1" hangingPunct="1">
              <a:spcBef>
                <a:spcPct val="0"/>
              </a:spcBef>
              <a:buFont typeface="+mj-lt"/>
              <a:buAutoNum type="arabicPeriod"/>
              <a:defRPr/>
            </a:pPr>
            <a:r>
              <a:rPr lang="en-US" dirty="0" smtClean="0"/>
              <a:t>It also impacts your design team, who needs fresh and fast builds as the ideas and metrics flow in]</a:t>
            </a:r>
          </a:p>
          <a:p>
            <a:pPr eaLnBrk="1" hangingPunct="1">
              <a:spcBef>
                <a:spcPct val="0"/>
              </a:spcBef>
              <a:defRPr/>
            </a:pPr>
            <a:endParaRPr lang="en-US" dirty="0" smtClean="0"/>
          </a:p>
          <a:p>
            <a:pPr eaLnBrk="1" hangingPunct="1">
              <a:spcBef>
                <a:spcPct val="0"/>
              </a:spcBef>
              <a:defRPr/>
            </a:pPr>
            <a:r>
              <a:rPr lang="en-US" dirty="0" smtClean="0"/>
              <a:t>Project efficiency is really how I like to look at this. By making people’s jobs easier and faster to do, we make more money with less headaches. </a:t>
            </a:r>
          </a:p>
          <a:p>
            <a:pPr eaLnBrk="1" hangingPunct="1">
              <a:spcBef>
                <a:spcPct val="0"/>
              </a:spcBef>
              <a:defRPr/>
            </a:pPr>
            <a:r>
              <a:rPr lang="en-US" dirty="0" smtClean="0"/>
              <a:t>You’ll be releasing new content for the multiyear lifetime of your MMO. Not investing in any efficient, stable, scalable pipeline is simply foolish.</a:t>
            </a:r>
          </a:p>
          <a:p>
            <a:pPr>
              <a:defRPr/>
            </a:pP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D1AEAA-96A5-4CF4-AC7E-CB2E63F7477D}"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smtClean="0"/>
              <a:t>Larry</a:t>
            </a:r>
          </a:p>
          <a:p>
            <a:pPr eaLnBrk="1" hangingPunct="1">
              <a:spcBef>
                <a:spcPct val="0"/>
              </a:spcBef>
              <a:defRPr/>
            </a:pPr>
            <a:endParaRPr lang="en-US" dirty="0" smtClean="0"/>
          </a:p>
          <a:p>
            <a:pPr eaLnBrk="1" hangingPunct="1">
              <a:spcBef>
                <a:spcPct val="0"/>
              </a:spcBef>
              <a:defRPr/>
            </a:pPr>
            <a:r>
              <a:rPr lang="en-US" dirty="0" smtClean="0"/>
              <a:t>Executive level start is no guarantee of success either: allocate funds to metrics as a mission-critical feature for the decade of software development and operations, and implement that system with measurable milestones and key systems coming online first (or somebody steals your programmers for a ‘more important’ game feature)</a:t>
            </a:r>
          </a:p>
          <a:p>
            <a:pPr eaLnBrk="1" hangingPunct="1">
              <a:spcBef>
                <a:spcPct val="0"/>
              </a:spcBef>
              <a:defRPr/>
            </a:pPr>
            <a:endParaRPr lang="en-US" dirty="0" smtClean="0"/>
          </a:p>
          <a:p>
            <a:pPr marL="228600" indent="-228600">
              <a:buFont typeface="+mj-lt"/>
              <a:buAutoNum type="arabicPeriod"/>
              <a:defRPr/>
            </a:pPr>
            <a:r>
              <a:rPr lang="en-US" dirty="0" smtClean="0"/>
              <a:t>Jade/Cleary example: cash model is what execs understand. It wasn’t until I explained the loss of programmer efficiency in terms of dollars lost per month, could I get funding for a small tool ( back in the early days of </a:t>
            </a:r>
            <a:r>
              <a:rPr lang="en-US" dirty="0" err="1" smtClean="0"/>
              <a:t>c++</a:t>
            </a:r>
            <a:r>
              <a:rPr lang="en-US" dirty="0" smtClean="0"/>
              <a:t> Front, we had scaled the initialization of static constructors to the point where a link took 30 minutes, for even the smallest compilation change, leaving 15 programmers sitting on their thumbs for literally hours each day) </a:t>
            </a:r>
          </a:p>
          <a:p>
            <a:pPr marL="228600" indent="-228600">
              <a:buFont typeface="+mj-lt"/>
              <a:buAutoNum type="arabicPeriod"/>
              <a:defRPr/>
            </a:pPr>
            <a:r>
              <a:rPr lang="en-US" dirty="0" smtClean="0"/>
              <a:t>Eventually, HE said “we can’t afford NOT to build this tool!” (make it his idea, and you’ve won </a:t>
            </a:r>
            <a:r>
              <a:rPr lang="en-US" dirty="0" smtClean="0">
                <a:sym typeface="Wingdings" pitchFamily="2" charset="2"/>
              </a:rPr>
              <a:t> )</a:t>
            </a:r>
            <a:endParaRPr lang="en-US" dirty="0" smtClean="0"/>
          </a:p>
          <a:p>
            <a:pPr marL="228600" indent="-228600">
              <a:buFont typeface="+mj-lt"/>
              <a:buAutoNum type="arabicPeriod"/>
              <a:defRPr/>
            </a:pPr>
            <a:r>
              <a:rPr lang="en-US" dirty="0" smtClean="0"/>
              <a:t>[TSO example that failed: the metric system was not tracked at the same level of importance as game features, and it also fell down the programmer pecking order to the guys least capable of doing it, again, because metrics were not a cool in game feature!]</a:t>
            </a:r>
          </a:p>
          <a:p>
            <a:pPr marL="228600" indent="-228600">
              <a:buFont typeface="+mj-lt"/>
              <a:buAutoNum type="arabicPeriod"/>
              <a:defRPr/>
            </a:pPr>
            <a:endParaRPr lang="en-US" dirty="0" smtClean="0"/>
          </a:p>
          <a:p>
            <a:pPr>
              <a:defRPr/>
            </a:pPr>
            <a:endParaRPr lang="en-US"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320A90C0-35F4-4528-AB4B-E7DBE9198FD9}"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Larry: </a:t>
            </a:r>
          </a:p>
          <a:p>
            <a:endParaRPr lang="en-US" smtClean="0"/>
          </a:p>
          <a:p>
            <a:r>
              <a:rPr lang="en-US" smtClean="0"/>
              <a:t>most of your time in a bug fix is just finding where to start in a massive, complex system!  </a:t>
            </a:r>
          </a:p>
          <a:p>
            <a:endParaRPr lang="en-US" smtClean="0"/>
          </a:p>
          <a:p>
            <a:r>
              <a:rPr lang="en-US" smtClean="0"/>
              <a:t>Metrics are the best way to use the computer to do the grunt work of narrowing down the search area to something smaller (and usually something that just looks odd), and then call a human over to look at it</a:t>
            </a:r>
          </a:p>
          <a:p>
            <a:endParaRPr lang="en-US" smtClean="0"/>
          </a:p>
          <a:p>
            <a:pPr marL="0" lvl="1"/>
            <a:r>
              <a:rPr lang="en-US" smtClean="0"/>
              <a:t>[TSO example: most of the bugs in The Sims Online were easily tracked back to five major game components, right at the C++ file level with an easy metric]</a:t>
            </a:r>
          </a:p>
          <a:p>
            <a:pPr marL="0" lvl="1"/>
            <a:endParaRPr lang="en-US" smtClean="0"/>
          </a:p>
          <a:p>
            <a:pPr marL="0" lvl="1"/>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13DBD0C2-1EF3-4F57-B32A-F31E837C7333}"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smtClean="0"/>
              <a:t>Larry:</a:t>
            </a:r>
          </a:p>
          <a:p>
            <a:pPr>
              <a:defRPr/>
            </a:pPr>
            <a:endParaRPr lang="en-US" dirty="0" smtClean="0"/>
          </a:p>
          <a:p>
            <a:pPr>
              <a:defRPr/>
            </a:pPr>
            <a:r>
              <a:rPr lang="en-US" dirty="0" smtClean="0"/>
              <a:t>Higher-level views of data show you the pattern of things you must change (jade implementation example) </a:t>
            </a:r>
          </a:p>
          <a:p>
            <a:pPr marL="228600" indent="-228600">
              <a:buFont typeface="+mj-lt"/>
              <a:buAutoNum type="arabicPeriod"/>
              <a:defRPr/>
            </a:pPr>
            <a:r>
              <a:rPr lang="en-US" dirty="0" smtClean="0"/>
              <a:t>Customer: “my simulation only runs 400 times faster than when I use one CPU, but I’m using 1000+ CPUs”</a:t>
            </a:r>
          </a:p>
          <a:p>
            <a:pPr marL="228600" indent="-228600">
              <a:buFont typeface="+mj-lt"/>
              <a:buAutoNum type="arabicPeriod"/>
              <a:defRPr/>
            </a:pPr>
            <a:r>
              <a:rPr lang="en-US" dirty="0" smtClean="0"/>
              <a:t>“here’s a few </a:t>
            </a:r>
            <a:r>
              <a:rPr lang="en-US" dirty="0" err="1" smtClean="0"/>
              <a:t>Tbytes</a:t>
            </a:r>
            <a:r>
              <a:rPr lang="en-US" dirty="0" smtClean="0"/>
              <a:t> of data that might tell you why: please fix by Friday, as I’m briefing Congress on why we needed a 1000+ supercomputer instead of the 400 CPU version”</a:t>
            </a:r>
          </a:p>
          <a:p>
            <a:pPr marL="228600" indent="-228600">
              <a:buFont typeface="+mj-lt"/>
              <a:buAutoNum type="arabicPeriod"/>
              <a:defRPr/>
            </a:pPr>
            <a:r>
              <a:rPr lang="en-US" dirty="0" smtClean="0"/>
              <a:t>So I built a ‘</a:t>
            </a:r>
            <a:r>
              <a:rPr lang="en-US" dirty="0" err="1" smtClean="0"/>
              <a:t>bot</a:t>
            </a:r>
            <a:r>
              <a:rPr lang="en-US" dirty="0" smtClean="0"/>
              <a:t> to find the usual blocking patterns, popped up a chart, and he fixed the problem himself! Days of analysis were replaced by “look at this chart”</a:t>
            </a:r>
          </a:p>
          <a:p>
            <a:pPr>
              <a:defRPr/>
            </a:pPr>
            <a:endParaRPr lang="en-US"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BEF8579B-683E-4C43-B28B-0E26A18D792A}"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US" dirty="0" smtClean="0"/>
          </a:p>
          <a:p>
            <a:pPr eaLnBrk="1" hangingPunct="1">
              <a:spcBef>
                <a:spcPct val="0"/>
              </a:spcBef>
              <a:defRPr/>
            </a:pPr>
            <a:r>
              <a:rPr lang="en-US" dirty="0" smtClean="0"/>
              <a:t>Larry:</a:t>
            </a:r>
          </a:p>
          <a:p>
            <a:pPr eaLnBrk="1" hangingPunct="1">
              <a:spcBef>
                <a:spcPct val="0"/>
              </a:spcBef>
              <a:defRPr/>
            </a:pPr>
            <a:endParaRPr lang="en-US" dirty="0" smtClean="0"/>
          </a:p>
          <a:p>
            <a:pPr eaLnBrk="1" hangingPunct="1">
              <a:spcBef>
                <a:spcPct val="0"/>
              </a:spcBef>
              <a:defRPr/>
            </a:pPr>
            <a:r>
              <a:rPr lang="en-US" dirty="0" smtClean="0"/>
              <a:t>Response times (when slow) impact adoption of metrics, so check it constantly</a:t>
            </a:r>
          </a:p>
          <a:p>
            <a:pPr marL="228600" indent="-228600" eaLnBrk="1" hangingPunct="1">
              <a:spcBef>
                <a:spcPct val="0"/>
              </a:spcBef>
              <a:buFont typeface="+mj-lt"/>
              <a:buAutoNum type="arabicPeriod"/>
              <a:defRPr/>
            </a:pPr>
            <a:r>
              <a:rPr lang="en-US" dirty="0" smtClean="0"/>
              <a:t>Add hardware</a:t>
            </a:r>
          </a:p>
          <a:p>
            <a:pPr marL="228600" indent="-228600" eaLnBrk="1" hangingPunct="1">
              <a:spcBef>
                <a:spcPct val="0"/>
              </a:spcBef>
              <a:buFont typeface="+mj-lt"/>
              <a:buAutoNum type="arabicPeriod"/>
              <a:defRPr/>
            </a:pPr>
            <a:r>
              <a:rPr lang="en-US" dirty="0" smtClean="0"/>
              <a:t>Remove </a:t>
            </a:r>
            <a:r>
              <a:rPr lang="en-US" dirty="0" err="1" smtClean="0"/>
              <a:t>crufty</a:t>
            </a:r>
            <a:r>
              <a:rPr lang="en-US" dirty="0" smtClean="0"/>
              <a:t> old data, cache key views, …</a:t>
            </a:r>
          </a:p>
          <a:p>
            <a:pPr marL="228600" indent="-228600" eaLnBrk="1" hangingPunct="1">
              <a:spcBef>
                <a:spcPct val="0"/>
              </a:spcBef>
              <a:buFont typeface="+mj-lt"/>
              <a:buAutoNum type="arabicPeriod"/>
              <a:defRPr/>
            </a:pPr>
            <a:endParaRPr lang="en-US" dirty="0" smtClean="0"/>
          </a:p>
          <a:p>
            <a:pPr marL="228600" indent="-228600" eaLnBrk="1" hangingPunct="1">
              <a:spcBef>
                <a:spcPct val="0"/>
              </a:spcBef>
              <a:buFont typeface="+mj-lt"/>
              <a:buAutoNum type="arabicPeriod"/>
              <a:defRPr/>
            </a:pPr>
            <a:r>
              <a:rPr lang="en-US" dirty="0" smtClean="0"/>
              <a:t>Give them filters, and turn on/off specific metrics</a:t>
            </a:r>
          </a:p>
          <a:p>
            <a:pPr marL="228600" indent="-228600" eaLnBrk="1" hangingPunct="1">
              <a:spcBef>
                <a:spcPct val="0"/>
              </a:spcBef>
              <a:buFont typeface="+mj-lt"/>
              <a:buAutoNum type="arabicPeriod"/>
              <a:defRPr/>
            </a:pPr>
            <a:r>
              <a:rPr lang="en-US" dirty="0" smtClean="0"/>
              <a:t>Make it easy for them to add their own metrics</a:t>
            </a:r>
          </a:p>
          <a:p>
            <a:pPr marL="228600" indent="-228600" eaLnBrk="1" hangingPunct="1">
              <a:spcBef>
                <a:spcPct val="0"/>
              </a:spcBef>
              <a:buFont typeface="+mj-lt"/>
              <a:buAutoNum type="arabicPeriod"/>
              <a:defRPr/>
            </a:pPr>
            <a:endParaRPr lang="en-US" dirty="0" smtClean="0"/>
          </a:p>
          <a:p>
            <a:pPr marL="228600" indent="-228600" eaLnBrk="1" hangingPunct="1">
              <a:spcBef>
                <a:spcPct val="0"/>
              </a:spcBef>
              <a:buFont typeface="+mj-lt"/>
              <a:buAutoNum type="arabicPeriod"/>
              <a:defRPr/>
            </a:pPr>
            <a:r>
              <a:rPr lang="en-US" dirty="0" smtClean="0"/>
              <a:t>ALWAYS put metrics on your metrics system: observe your users and gain tips (Jade </a:t>
            </a:r>
            <a:r>
              <a:rPr lang="en-US" dirty="0" err="1" smtClean="0"/>
              <a:t>MoM</a:t>
            </a:r>
            <a:r>
              <a:rPr lang="en-US" dirty="0" smtClean="0"/>
              <a:t> gave me quick fix option for failed TSO fancy metrics system)</a:t>
            </a:r>
          </a:p>
          <a:p>
            <a:pPr marL="228600" indent="-228600" eaLnBrk="1" hangingPunct="1">
              <a:spcBef>
                <a:spcPct val="0"/>
              </a:spcBef>
              <a:buFont typeface="+mj-lt"/>
              <a:buAutoNum type="arabicPeriod"/>
              <a:defRPr/>
            </a:pPr>
            <a:endParaRPr lang="en-US" dirty="0" smtClean="0"/>
          </a:p>
          <a:p>
            <a:pPr marL="228600" indent="-228600" eaLnBrk="1" hangingPunct="1">
              <a:spcBef>
                <a:spcPct val="0"/>
              </a:spcBef>
              <a:buFont typeface="+mj-lt"/>
              <a:buAutoNum type="arabicPeriod"/>
              <a:defRPr/>
            </a:pPr>
            <a:endParaRPr lang="en-US" dirty="0" smtClean="0"/>
          </a:p>
          <a:p>
            <a:pPr eaLnBrk="1" hangingPunct="1">
              <a:spcBef>
                <a:spcPct val="0"/>
              </a:spcBef>
              <a:defRPr/>
            </a:pPr>
            <a:endParaRPr lang="en-US"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81723F-4DC4-4724-8FBB-B5560DC93075}" type="slidenum">
              <a:rPr lang="en-US" smtClean="0"/>
              <a:pPr fontAlgn="base">
                <a:spcBef>
                  <a:spcPct val="0"/>
                </a:spcBef>
                <a:spcAft>
                  <a:spcPct val="0"/>
                </a:spcAft>
                <a:defRPr/>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0BD4C2-5DCC-41CC-98CA-06AEA685863F}"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0BD4C2-5DCC-41CC-98CA-06AEA685863F}"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0BD4C2-5DCC-41CC-98CA-06AEA685863F}"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0BD4C2-5DCC-41CC-98CA-06AEA685863F}"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0BD4C2-5DCC-41CC-98CA-06AEA685863F}"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0BD4C2-5DCC-41CC-98CA-06AEA685863F}"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D4EF26DB-45F3-4C0E-8EC5-8387CDE0F080}" type="slidenum">
              <a:rPr lang="en-US"/>
              <a:pPr/>
              <a:t>59</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0BD4C2-5DCC-41CC-98CA-06AEA685863F}"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775CF052-18B4-4167-A52A-777B860861AC}" type="slidenum">
              <a:rPr lang="en-US"/>
              <a:pPr>
                <a:defRPr/>
              </a:pPr>
              <a:t>60</a:t>
            </a:fld>
            <a:endParaRPr lang="en-US"/>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dirty="0" smtClean="0">
                <a:solidFill>
                  <a:srgbClr val="000000"/>
                </a:solidFill>
              </a:rPr>
              <a:t>Darius: we learned a lot about applying metrics feedback in a rapid iteration cycle. </a:t>
            </a:r>
          </a:p>
          <a:p>
            <a:pPr>
              <a:defRPr/>
            </a:pPr>
            <a:r>
              <a:rPr lang="en-US" dirty="0" smtClean="0">
                <a:solidFill>
                  <a:srgbClr val="000000"/>
                </a:solidFill>
              </a:rPr>
              <a:t>From </a:t>
            </a:r>
            <a:r>
              <a:rPr lang="en-US" dirty="0" err="1" smtClean="0">
                <a:solidFill>
                  <a:srgbClr val="000000"/>
                </a:solidFill>
              </a:rPr>
              <a:t>Nik</a:t>
            </a:r>
            <a:r>
              <a:rPr lang="en-US" dirty="0" smtClean="0">
                <a:solidFill>
                  <a:srgbClr val="000000"/>
                </a:solidFill>
              </a:rPr>
              <a:t>:</a:t>
            </a:r>
          </a:p>
          <a:p>
            <a:pPr marL="228600" indent="-228600">
              <a:buFont typeface="+mj-lt"/>
              <a:buAutoNum type="arabicPeriod"/>
              <a:defRPr/>
            </a:pPr>
            <a:r>
              <a:rPr lang="en-US" dirty="0" smtClean="0"/>
              <a:t>Players will lie when asked in forums or focus surveys, but their behavior can't lie. </a:t>
            </a:r>
          </a:p>
          <a:p>
            <a:pPr marL="228600" indent="-228600">
              <a:buFont typeface="+mj-lt"/>
              <a:buAutoNum type="arabicPeriod"/>
              <a:defRPr/>
            </a:pPr>
            <a:r>
              <a:rPr lang="en-US" dirty="0" smtClean="0"/>
              <a:t>Through good data reporting tools, we can ask questions about their actual behavior, and use those to modify the design and balance of the game. </a:t>
            </a:r>
          </a:p>
          <a:p>
            <a:pPr marL="228600" indent="-228600">
              <a:buFont typeface="+mj-lt"/>
              <a:buAutoNum type="arabicPeriod"/>
              <a:defRPr/>
            </a:pPr>
            <a:r>
              <a:rPr lang="en-US" dirty="0" smtClean="0"/>
              <a:t>On Lord of the Rings, the changes made following each beta stage improved the player experience, as measured by both surveys and preorder numbers.  </a:t>
            </a:r>
          </a:p>
          <a:p>
            <a:pPr marL="228600" indent="-228600">
              <a:buFont typeface="+mj-lt"/>
              <a:buAutoNum type="arabicPeriod"/>
              <a:defRPr/>
            </a:pPr>
            <a:r>
              <a:rPr lang="en-US" dirty="0" smtClean="0"/>
              <a:t>The designers had something </a:t>
            </a:r>
            <a:r>
              <a:rPr lang="en-US" dirty="0" err="1" smtClean="0"/>
              <a:t>Nik</a:t>
            </a:r>
            <a:r>
              <a:rPr lang="en-US" dirty="0" smtClean="0"/>
              <a:t> calls their secret weapon:  Data.  Real data, that allowed them to ask the right questions, and get answers borne out by </a:t>
            </a:r>
            <a:r>
              <a:rPr lang="en-US" i="1" dirty="0" smtClean="0"/>
              <a:t>behavior</a:t>
            </a:r>
            <a:r>
              <a:rPr lang="en-US" dirty="0" smtClean="0"/>
              <a:t>, not opinion.  </a:t>
            </a:r>
            <a:endParaRPr lang="en-US" dirty="0" smtClean="0">
              <a:solidFill>
                <a:srgbClr val="000000"/>
              </a:solidFill>
            </a:endParaRPr>
          </a:p>
          <a:p>
            <a:pPr marL="228600" indent="-228600">
              <a:buFont typeface="+mj-lt"/>
              <a:buAutoNum type="arabicPeriod"/>
              <a:defRPr/>
            </a:pPr>
            <a:r>
              <a:rPr lang="en-US" dirty="0" smtClean="0">
                <a:solidFill>
                  <a:srgbClr val="000000"/>
                </a:solidFill>
              </a:rPr>
              <a:t>Fast (2 week) iteration on ALL parts of the user experience, not just game play: CS, QA, Ops, … AND what metrics we needed to add to the next iteration</a:t>
            </a:r>
          </a:p>
          <a:p>
            <a:pPr>
              <a:defRPr/>
            </a:pPr>
            <a:endParaRPr lang="en-US" dirty="0" smtClean="0">
              <a:solidFill>
                <a:srgbClr val="000000"/>
              </a:solidFill>
            </a:endParaRPr>
          </a:p>
          <a:p>
            <a:pPr>
              <a:defRPr/>
            </a:pPr>
            <a:r>
              <a:rPr lang="en-US" dirty="0" smtClean="0">
                <a:solidFill>
                  <a:srgbClr val="000000"/>
                </a:solidFill>
              </a:rPr>
              <a:t>Larry: note also efficiency of starting earlier!</a:t>
            </a:r>
          </a:p>
          <a:p>
            <a:pPr marL="228600" indent="-228600">
              <a:buFont typeface="+mj-lt"/>
              <a:buAutoNum type="arabicPeriod"/>
              <a:defRPr/>
            </a:pPr>
            <a:r>
              <a:rPr lang="en-US" dirty="0" smtClean="0">
                <a:solidFill>
                  <a:srgbClr val="000000"/>
                </a:solidFill>
              </a:rPr>
              <a:t>The earlier you start this cycle, the better off you are in not just game play, but also avoid wasting time/$$ on dead-end paths: </a:t>
            </a:r>
          </a:p>
          <a:p>
            <a:pPr marL="685800" lvl="1" indent="-228600">
              <a:buFont typeface="+mj-lt"/>
              <a:buAutoNum type="arabicPeriod"/>
              <a:defRPr/>
            </a:pPr>
            <a:r>
              <a:rPr lang="en-US" dirty="0" smtClean="0">
                <a:solidFill>
                  <a:srgbClr val="000000"/>
                </a:solidFill>
              </a:rPr>
              <a:t>more time for polish, or </a:t>
            </a:r>
          </a:p>
          <a:p>
            <a:pPr marL="685800" lvl="1" indent="-228600">
              <a:buFont typeface="+mj-lt"/>
              <a:buAutoNum type="arabicPeriod"/>
              <a:defRPr/>
            </a:pPr>
            <a:r>
              <a:rPr lang="en-US" dirty="0" smtClean="0">
                <a:solidFill>
                  <a:srgbClr val="000000"/>
                </a:solidFill>
              </a:rPr>
              <a:t>More time &amp; lower risk to create a new TYPE of game, breakouts like The Sims or Quake</a:t>
            </a:r>
          </a:p>
          <a:p>
            <a:pPr marL="228600" indent="-228600">
              <a:buFont typeface="+mj-lt"/>
              <a:buAutoNum type="arabicPeriod"/>
              <a:defRPr/>
            </a:pPr>
            <a:r>
              <a:rPr lang="en-US" dirty="0" smtClean="0">
                <a:solidFill>
                  <a:srgbClr val="000000"/>
                </a:solidFill>
              </a:rPr>
              <a:t>AND changes to a </a:t>
            </a:r>
            <a:r>
              <a:rPr lang="en-US" u="sng" dirty="0" smtClean="0">
                <a:solidFill>
                  <a:srgbClr val="000000"/>
                </a:solidFill>
              </a:rPr>
              <a:t>big</a:t>
            </a:r>
            <a:r>
              <a:rPr lang="en-US" dirty="0" smtClean="0">
                <a:solidFill>
                  <a:srgbClr val="000000"/>
                </a:solidFill>
              </a:rPr>
              <a:t> game at the end cycle are HARD AND SLOW</a:t>
            </a:r>
          </a:p>
          <a:p>
            <a:pPr>
              <a:defRPr/>
            </a:pPr>
            <a:endParaRPr lang="en-US" dirty="0" smtClean="0"/>
          </a:p>
          <a:p>
            <a:pPr>
              <a:defRPr/>
            </a:pPr>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0BD4C2-5DCC-41CC-98CA-06AEA685863F}"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655A4C46-823F-44AF-BB4A-0F2C79B3161B}" type="slidenum">
              <a:rPr lang="en-US"/>
              <a:pPr/>
              <a:t>65</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US"/>
              <a:t>System has three components</a:t>
            </a:r>
          </a:p>
          <a:p>
            <a:pPr lvl="1"/>
            <a:r>
              <a:rPr lang="en-US"/>
              <a:t>Initialization &amp; control</a:t>
            </a:r>
          </a:p>
          <a:p>
            <a:pPr lvl="1"/>
            <a:r>
              <a:rPr lang="en-US"/>
              <a:t>Generation of repeatable, synchronized input</a:t>
            </a:r>
          </a:p>
          <a:p>
            <a:pPr lvl="1"/>
            <a:r>
              <a:rPr lang="en-US"/>
              <a:t>Analysis of results</a:t>
            </a:r>
          </a:p>
          <a:p>
            <a:r>
              <a:rPr lang="en-US"/>
              <a:t>LOE varies</a:t>
            </a:r>
          </a:p>
          <a:p>
            <a:pPr lvl="1"/>
            <a:r>
              <a:rPr lang="en-US"/>
              <a:t>SSP: shell script driver, .txt file, diff()</a:t>
            </a:r>
          </a:p>
          <a:p>
            <a:pPr lvl="1"/>
            <a:r>
              <a:rPr lang="en-US"/>
              <a:t>MMP: major sub-systems</a:t>
            </a:r>
          </a:p>
          <a:p>
            <a:r>
              <a:rPr lang="en-US"/>
              <a:t>[then in “driving factors” we talk about TSO scale &amp; complexity of input (sync, …)</a:t>
            </a:r>
          </a:p>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A5851253-25BF-4FCE-A6B0-3D59DD76FA38}" type="slidenum">
              <a:rPr lang="en-US"/>
              <a:pPr/>
              <a:t>66</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r>
              <a:rPr lang="en-US"/>
              <a:t>Visual</a:t>
            </a:r>
          </a:p>
          <a:p>
            <a:endParaRPr lang="en-US"/>
          </a:p>
          <a:p>
            <a:r>
              <a:rPr lang="en-US"/>
              <a:t>Test names &amp; Test types</a:t>
            </a:r>
          </a:p>
          <a:p>
            <a:r>
              <a:rPr lang="en-US"/>
              <a:t>Cost &amp; summary tag line</a:t>
            </a:r>
          </a:p>
          <a:p>
            <a:endParaRPr lang="en-US"/>
          </a:p>
          <a:p>
            <a:r>
              <a:rPr lang="en-US"/>
              <a:t>And, the str/weakness per??</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A2F2944B-42F9-4736-BD6C-1640C84942DA}" type="slidenum">
              <a:rPr lang="en-US"/>
              <a:pPr/>
              <a:t>67</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r>
              <a:rPr lang="en-US"/>
              <a:t>Visual</a:t>
            </a:r>
          </a:p>
          <a:p>
            <a:endParaRPr lang="en-US"/>
          </a:p>
          <a:p>
            <a:r>
              <a:rPr lang="en-US"/>
              <a:t>Player actions &amp; validation actions, on either side of a scripted session</a:t>
            </a:r>
          </a:p>
          <a:p>
            <a:endParaRPr lang="en-US"/>
          </a:p>
          <a:p>
            <a:r>
              <a:rPr lang="en-US"/>
              <a:t>&amp; benefits msgs</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CC24AF33-4F03-41B2-A2B0-D46152C526C3}" type="slidenum">
              <a:rPr lang="en-US"/>
              <a:pPr/>
              <a:t>68</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a:p>
            <a:r>
              <a:rPr lang="en-US"/>
              <a:t>Three big wins here:</a:t>
            </a:r>
          </a:p>
          <a:p>
            <a:endParaRPr lang="en-US"/>
          </a:p>
          <a:p>
            <a:r>
              <a:rPr lang="en-US"/>
              <a:t>“we test with the same client logic we ship with”</a:t>
            </a:r>
          </a:p>
          <a:p>
            <a:endParaRPr lang="en-US"/>
          </a:p>
          <a:p>
            <a:r>
              <a:rPr lang="en-US"/>
              <a:t>“we get most of the test client for free”</a:t>
            </a:r>
          </a:p>
          <a:p>
            <a:endParaRPr lang="en-US"/>
          </a:p>
          <a:p>
            <a:r>
              <a:rPr lang="en-US"/>
              <a:t>“the test rig is always up to date”</a:t>
            </a:r>
          </a:p>
          <a:p>
            <a:endParaRPr lang="en-US"/>
          </a:p>
          <a:p>
            <a:r>
              <a:rPr lang="en-US"/>
              <a:t>Use live game code for the Test Client </a:t>
            </a:r>
          </a:p>
          <a:p>
            <a:r>
              <a:rPr lang="en-US"/>
              <a:t>Add a Presentation Layer to separate the Client View from the Client Logic to create a NullView Client</a:t>
            </a:r>
          </a:p>
          <a:p>
            <a:r>
              <a:rPr lang="en-US"/>
              <a:t>Attach a scripting system to the Presentation Layer</a:t>
            </a:r>
          </a:p>
          <a:p>
            <a:pPr lvl="1"/>
            <a:r>
              <a:rPr lang="en-US"/>
              <a:t>The game cannot distinguish who generates an event: a player, or a script</a:t>
            </a:r>
          </a:p>
          <a:p>
            <a:endParaRPr lang="en-US"/>
          </a:p>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DCD0E4-AC9A-4BA0-A775-CDF13FF04969}"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467BF5-09A3-4F16-BC5E-3DF90EA4F7B7}"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DCD0E4-AC9A-4BA0-A775-CDF13FF04969}"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DCD0E4-AC9A-4BA0-A775-CDF13FF04969}"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DCD0E4-AC9A-4BA0-A775-CDF13FF04969}"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DCD0E4-AC9A-4BA0-A775-CDF13FF04969}"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DCD0E4-AC9A-4BA0-A775-CDF13FF04969}"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DCD0E4-AC9A-4BA0-A775-CDF13FF04969}"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DCD0E4-AC9A-4BA0-A775-CDF13FF04969}"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DCD0E4-AC9A-4BA0-A775-CDF13FF04969}"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DCD0E4-AC9A-4BA0-A775-CDF13FF04969}"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DCD0E4-AC9A-4BA0-A775-CDF13FF04969}"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36792334-5F78-4C87-B7EC-DA1DF305F491}" type="slidenum">
              <a:rPr lang="en-US"/>
              <a:pPr/>
              <a:t>8</a:t>
            </a:fld>
            <a:endParaRPr 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0A45B4B5-1BF2-4CF6-8443-931960FF2CBB}" type="slidenum">
              <a:rPr lang="en-US"/>
              <a:pPr/>
              <a:t>80</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r>
              <a:rPr lang="en-US"/>
              <a:t>This slide shows the results of running isolated tests against game features to track down failure rate of QA test suites.  </a:t>
            </a:r>
          </a:p>
          <a:p>
            <a:endParaRPr lang="en-US"/>
          </a:p>
          <a:p>
            <a:r>
              <a:rPr lang="en-US"/>
              <a:t>The following slide gives the high-level view of results.</a:t>
            </a:r>
          </a:p>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90469E15-D64A-4D1B-A31C-EE44C63978BF}" type="slidenum">
              <a:rPr lang="en-US"/>
              <a:pPr/>
              <a:t>81</a:t>
            </a:fld>
            <a:endParaRPr lang="en-US"/>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r>
              <a:rPr lang="en-US"/>
              <a:t>This slide shows the results of running isolated tests against game features to track down failure rate of QA test suites.  </a:t>
            </a:r>
          </a:p>
          <a:p>
            <a:endParaRPr lang="en-US"/>
          </a:p>
          <a:p>
            <a:r>
              <a:rPr lang="en-US"/>
              <a:t>The following slide gives the high-level view of results.</a:t>
            </a:r>
          </a:p>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96299271-297E-443D-80AA-0802C879C50E}" type="slidenum">
              <a:rPr lang="en-US"/>
              <a:pPr/>
              <a:t>82</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DCD0E4-AC9A-4BA0-A775-CDF13FF04969}"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DCD0E4-AC9A-4BA0-A775-CDF13FF04969}"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467BF5-09A3-4F16-BC5E-3DF90EA4F7B7}"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467BF5-09A3-4F16-BC5E-3DF90EA4F7B7}"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467BF5-09A3-4F16-BC5E-3DF90EA4F7B7}"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467BF5-09A3-4F16-BC5E-3DF90EA4F7B7}"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C9D70ACE-C3E0-4871-9C99-FCD2434F37E5}" type="slidenum">
              <a:rPr lang="en-US"/>
              <a:pPr/>
              <a:t>94</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a:t>too far down the development pipe to quickly react to error / change “Anything not in constant use by all developers will soon break”</a:t>
            </a:r>
          </a:p>
          <a:p>
            <a:endParaRPr lang="en-US"/>
          </a:p>
          <a:p>
            <a:r>
              <a:rPr lang="en-US"/>
              <a:t>Redo visual</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467BF5-09A3-4F16-BC5E-3DF90EA4F7B7}"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8E15B444-65D2-47EE-96A2-D8B42A4111A8}" type="slidenum">
              <a:rPr lang="en-US"/>
              <a:pPr/>
              <a:t>96</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467BF5-09A3-4F16-BC5E-3DF90EA4F7B7}"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467BF5-09A3-4F16-BC5E-3DF90EA4F7B7}"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D82DDE-FC02-4589-9CD8-624E161FFB91}"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D5D45B-4CFD-4569-A91D-D931D31CF5BA}" type="datetimeFigureOut">
              <a:rPr lang="en-US" smtClean="0"/>
              <a:pPr/>
              <a:t>9/26/2009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FD67C-7CB5-4EFF-A500-900EEA577E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5D45B-4CFD-4569-A91D-D931D31CF5BA}" type="datetimeFigureOut">
              <a:rPr lang="en-US" smtClean="0"/>
              <a:pPr/>
              <a:t>9/26/2009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FD67C-7CB5-4EFF-A500-900EEA577E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5D45B-4CFD-4569-A91D-D931D31CF5BA}" type="datetimeFigureOut">
              <a:rPr lang="en-US" smtClean="0"/>
              <a:pPr/>
              <a:t>9/26/2009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FD67C-7CB5-4EFF-A500-900EEA577EF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5D45B-4CFD-4569-A91D-D931D31CF5BA}" type="datetimeFigureOut">
              <a:rPr lang="en-US" smtClean="0"/>
              <a:pPr/>
              <a:t>9/26/2009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FD67C-7CB5-4EFF-A500-900EEA577EF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277938" y="381000"/>
            <a:ext cx="7086600" cy="1447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277938" y="1981200"/>
            <a:ext cx="34671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97438" y="1981200"/>
            <a:ext cx="34671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277938" y="3733800"/>
            <a:ext cx="34671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97438" y="3733800"/>
            <a:ext cx="34671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5D45B-4CFD-4569-A91D-D931D31CF5BA}" type="datetimeFigureOut">
              <a:rPr lang="en-US" smtClean="0"/>
              <a:pPr/>
              <a:t>9/26/2009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FD67C-7CB5-4EFF-A500-900EEA577E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D5D45B-4CFD-4569-A91D-D931D31CF5BA}" type="datetimeFigureOut">
              <a:rPr lang="en-US" smtClean="0"/>
              <a:pPr/>
              <a:t>9/26/2009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FD67C-7CB5-4EFF-A500-900EEA577E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D5D45B-4CFD-4569-A91D-D931D31CF5BA}" type="datetimeFigureOut">
              <a:rPr lang="en-US" smtClean="0"/>
              <a:pPr/>
              <a:t>9/26/2009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FD67C-7CB5-4EFF-A500-900EEA577E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D5D45B-4CFD-4569-A91D-D931D31CF5BA}" type="datetimeFigureOut">
              <a:rPr lang="en-US" smtClean="0"/>
              <a:pPr/>
              <a:t>9/26/2009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FD67C-7CB5-4EFF-A500-900EEA577E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5D45B-4CFD-4569-A91D-D931D31CF5BA}" type="datetimeFigureOut">
              <a:rPr lang="en-US" smtClean="0"/>
              <a:pPr/>
              <a:t>9/26/2009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FD67C-7CB5-4EFF-A500-900EEA577E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5D45B-4CFD-4569-A91D-D931D31CF5BA}" type="datetimeFigureOut">
              <a:rPr lang="en-US" smtClean="0"/>
              <a:pPr/>
              <a:t>9/26/2009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FD67C-7CB5-4EFF-A500-900EEA577E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5D45B-4CFD-4569-A91D-D931D31CF5BA}" type="datetimeFigureOut">
              <a:rPr lang="en-US" smtClean="0"/>
              <a:pPr/>
              <a:t>9/26/2009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FD67C-7CB5-4EFF-A500-900EEA577E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5D45B-4CFD-4569-A91D-D931D31CF5BA}" type="datetimeFigureOut">
              <a:rPr lang="en-US" smtClean="0"/>
              <a:pPr/>
              <a:t>9/26/2009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FD67C-7CB5-4EFF-A500-900EEA577E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5D45B-4CFD-4569-A91D-D931D31CF5BA}" type="datetimeFigureOut">
              <a:rPr lang="en-US" smtClean="0"/>
              <a:pPr/>
              <a:t>9/26/2009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FD67C-7CB5-4EFF-A500-900EEA577E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www.maggotranch.com/biblio.html"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images.google.com/imgres?imgurl=http://www.intelligenteconomy.com/graphics/VegasStrip.jpg&amp;imgrefurl=http://www.weblo.com/asset_content/index.php?Action=AssetContent.AddDesc&amp;asset_id=485692&amp;h=1270&amp;w=1038&amp;sz=821&amp;hl=en&amp;start=2&amp;um=1&amp;usg=__IMyQ6-j5f1HQqP0FnP6xVGPvQ0E=&amp;tbnid=KDYoKr5-oaEewM:&amp;tbnh=150&amp;tbnw=123&amp;prev=/images?q=Las+Vegas+strip&amp;um=1&amp;hl=en&amp;rlz=1T4SKPB_enUS256US257&amp;sa=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images.google.com/imgres?imgurl=http://z.about.com/d/chemistry/1/0/V/W/magnet.jpg&amp;imgrefurl=http://chemistry.about.com/b/2008/03/28/how-magnets-work.htm&amp;h=298&amp;w=444&amp;sz=106&amp;hl=en&amp;start=7&amp;um=1&amp;usg=__rJbmTrfw1Wtr4qWCk6sks_unI9I=&amp;tbnid=KivWfItPqazftM:&amp;tbnh=85&amp;tbnw=127&amp;prev=/images?q=magnet&amp;um=1&amp;hl=en&amp;rlz=1T4SKPB_enUS256US257&amp;sa=N"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jpeg"/></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image" Target="../media/image4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image" Target="../media/image5.wmf"/></Relationships>
</file>

<file path=ppt/slides/_rels/slide6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7.gif"/><Relationship Id="rId5" Type="http://schemas.openxmlformats.org/officeDocument/2006/relationships/image" Target="../media/image44.jpeg"/><Relationship Id="rId4" Type="http://schemas.openxmlformats.org/officeDocument/2006/relationships/image" Target="../media/image43.jpeg"/></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52.wmf"/><Relationship Id="rId4" Type="http://schemas.openxmlformats.org/officeDocument/2006/relationships/image" Target="../media/image51.wmf"/></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3.wmf"/><Relationship Id="rId4" Type="http://schemas.openxmlformats.org/officeDocument/2006/relationships/image" Target="../media/image12.wmf"/></Relationships>
</file>

<file path=ppt/slides/_rels/slide80.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57.wmf"/><Relationship Id="rId4" Type="http://schemas.openxmlformats.org/officeDocument/2006/relationships/image" Target="../media/image56.png"/></Relationships>
</file>

<file path=ppt/slides/_rels/slide8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58.wmf"/><Relationship Id="rId4" Type="http://schemas.openxmlformats.org/officeDocument/2006/relationships/image" Target="../media/image55.wmf"/></Relationships>
</file>

<file path=ppt/slides/_rels/slide8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58.wmf"/><Relationship Id="rId4" Type="http://schemas.openxmlformats.org/officeDocument/2006/relationships/image" Target="../media/image55.wmf"/></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990600"/>
          </a:xfrm>
        </p:spPr>
        <p:txBody>
          <a:bodyPr>
            <a:normAutofit/>
          </a:bodyPr>
          <a:lstStyle/>
          <a:p>
            <a:pPr marR="0" rtl="0"/>
            <a:r>
              <a:rPr lang="en-US" sz="1800" baseline="0" dirty="0" smtClean="0">
                <a:latin typeface="Calibri"/>
              </a:rPr>
              <a:t>Accelerating the QA Test Cycle Via Metrics and Automation</a:t>
            </a:r>
            <a:r>
              <a:rPr lang="en-US" sz="1800" dirty="0" smtClean="0">
                <a:latin typeface="Calibri"/>
              </a:rPr>
              <a:t> (Larry Mellon, Brian DuBose)</a:t>
            </a:r>
            <a:r>
              <a:rPr lang="en-US" sz="1800" baseline="0" dirty="0" smtClean="0">
                <a:latin typeface="Calibri"/>
              </a:rPr>
              <a:t> </a:t>
            </a:r>
          </a:p>
        </p:txBody>
      </p:sp>
      <p:sp>
        <p:nvSpPr>
          <p:cNvPr id="3" name="Text Placeholder 2"/>
          <p:cNvSpPr>
            <a:spLocks noGrp="1"/>
          </p:cNvSpPr>
          <p:nvPr>
            <p:ph type="body" idx="1"/>
          </p:nvPr>
        </p:nvSpPr>
        <p:spPr>
          <a:xfrm>
            <a:off x="381000" y="914400"/>
            <a:ext cx="8534400" cy="5837238"/>
          </a:xfrm>
        </p:spPr>
        <p:txBody>
          <a:bodyPr>
            <a:noAutofit/>
          </a:bodyPr>
          <a:lstStyle/>
          <a:p>
            <a:pPr marR="0" lvl="0" rtl="0"/>
            <a:r>
              <a:rPr lang="en-US" sz="2400" u="none" baseline="0" dirty="0" smtClean="0">
                <a:latin typeface="Calibri"/>
              </a:rPr>
              <a:t>Introduction</a:t>
            </a:r>
            <a:r>
              <a:rPr lang="en-US" sz="2400" u="none" dirty="0" smtClean="0">
                <a:latin typeface="Calibri"/>
              </a:rPr>
              <a:t> to T&amp;M in MMO</a:t>
            </a:r>
          </a:p>
          <a:p>
            <a:pPr marR="0" lvl="0" rtl="0"/>
            <a:endParaRPr lang="en-US" sz="2400" u="none" baseline="0" dirty="0" smtClean="0">
              <a:latin typeface="Calibri"/>
            </a:endParaRPr>
          </a:p>
          <a:p>
            <a:pPr marR="0" lvl="0" rtl="0"/>
            <a:r>
              <a:rPr lang="en-US" sz="2400" u="none" baseline="0" dirty="0" smtClean="0">
                <a:latin typeface="Calibri"/>
              </a:rPr>
              <a:t>Implementation</a:t>
            </a:r>
            <a:r>
              <a:rPr lang="en-US" sz="2400" u="none" dirty="0" smtClean="0">
                <a:latin typeface="Calibri"/>
              </a:rPr>
              <a:t> options for T&amp;M </a:t>
            </a:r>
          </a:p>
          <a:p>
            <a:pPr marR="0" lvl="0" rtl="0"/>
            <a:endParaRPr lang="en-US" sz="2400" dirty="0" smtClean="0">
              <a:latin typeface="Calibri"/>
            </a:endParaRPr>
          </a:p>
          <a:p>
            <a:pPr marR="0" lvl="0" rtl="0"/>
            <a:r>
              <a:rPr lang="en-US" sz="2400" dirty="0" smtClean="0">
                <a:latin typeface="Calibri"/>
              </a:rPr>
              <a:t>LL from QA side</a:t>
            </a:r>
          </a:p>
          <a:p>
            <a:pPr lvl="1"/>
            <a:r>
              <a:rPr lang="en-US" sz="1800" u="none" dirty="0" smtClean="0">
                <a:latin typeface="Calibri"/>
              </a:rPr>
              <a:t>What worked</a:t>
            </a:r>
          </a:p>
          <a:p>
            <a:pPr lvl="1"/>
            <a:r>
              <a:rPr lang="en-US" sz="1800" dirty="0" smtClean="0">
                <a:latin typeface="Calibri"/>
              </a:rPr>
              <a:t>What were bottlenecks</a:t>
            </a:r>
          </a:p>
          <a:p>
            <a:pPr lvl="1"/>
            <a:r>
              <a:rPr lang="en-US" sz="1800" u="none" dirty="0" smtClean="0">
                <a:latin typeface="Calibri"/>
              </a:rPr>
              <a:t>What needs to change for success</a:t>
            </a:r>
          </a:p>
          <a:p>
            <a:r>
              <a:rPr lang="en-US" sz="2400" dirty="0" smtClean="0">
                <a:latin typeface="Calibri"/>
              </a:rPr>
              <a:t>LL from Prod side</a:t>
            </a:r>
          </a:p>
          <a:p>
            <a:pPr lvl="1"/>
            <a:r>
              <a:rPr lang="en-US" sz="1800" dirty="0" smtClean="0"/>
              <a:t>What worked</a:t>
            </a:r>
          </a:p>
          <a:p>
            <a:pPr lvl="1"/>
            <a:r>
              <a:rPr lang="en-US" sz="1800" dirty="0" smtClean="0"/>
              <a:t>What were bottlenecks</a:t>
            </a:r>
          </a:p>
          <a:p>
            <a:pPr lvl="1"/>
            <a:r>
              <a:rPr lang="en-US" sz="1800" dirty="0" smtClean="0"/>
              <a:t>What needs to change for success</a:t>
            </a:r>
          </a:p>
          <a:p>
            <a:pPr lvl="1"/>
            <a:r>
              <a:rPr lang="en-US" sz="1800" u="none" dirty="0" smtClean="0">
                <a:latin typeface="Calibri"/>
              </a:rPr>
              <a:t>Key takeaway: QA/Prod NOT separate groups in MMO world!</a:t>
            </a:r>
          </a:p>
          <a:p>
            <a:pPr lvl="2"/>
            <a:r>
              <a:rPr lang="en-US" sz="1400" u="none" dirty="0" smtClean="0">
                <a:latin typeface="Calibri"/>
              </a:rPr>
              <a:t>T&amp;M tools help bind the fragmented team into a rapid cycle for the full design/build/test/deploy/</a:t>
            </a:r>
            <a:r>
              <a:rPr lang="en-US" sz="1400" u="none" dirty="0" err="1" smtClean="0">
                <a:latin typeface="Calibri"/>
              </a:rPr>
              <a:t>collect&amp;analyze</a:t>
            </a:r>
            <a:r>
              <a:rPr lang="en-US" sz="1400" u="none" dirty="0" smtClean="0">
                <a:latin typeface="Calibri"/>
              </a:rPr>
              <a:t> process</a:t>
            </a:r>
          </a:p>
          <a:p>
            <a:pPr lvl="2"/>
            <a:r>
              <a:rPr lang="en-US" sz="1400" u="none" dirty="0" smtClean="0">
                <a:latin typeface="Calibri"/>
              </a:rPr>
              <a:t>T&amp;M help everybody do their jobs faster &amp; with less pain &amp; less long-term  cost</a:t>
            </a:r>
          </a:p>
          <a:p>
            <a:pPr marR="0" lvl="0" rtl="0"/>
            <a:endParaRPr lang="en-US" sz="2400" u="none" dirty="0"/>
          </a:p>
        </p:txBody>
      </p:sp>
      <p:pic>
        <p:nvPicPr>
          <p:cNvPr id="4" name="Picture 15" descr="MCj03120960000[1]"/>
          <p:cNvPicPr>
            <a:picLocks noChangeAspect="1" noChangeArrowheads="1"/>
          </p:cNvPicPr>
          <p:nvPr/>
        </p:nvPicPr>
        <p:blipFill>
          <a:blip r:embed="rId3" cstate="print"/>
          <a:srcRect/>
          <a:stretch>
            <a:fillRect/>
          </a:stretch>
        </p:blipFill>
        <p:spPr bwMode="auto">
          <a:xfrm>
            <a:off x="6096000" y="1858962"/>
            <a:ext cx="473914" cy="838200"/>
          </a:xfrm>
          <a:prstGeom prst="rect">
            <a:avLst/>
          </a:prstGeom>
          <a:noFill/>
        </p:spPr>
      </p:pic>
      <p:pic>
        <p:nvPicPr>
          <p:cNvPr id="5" name="Picture 16" descr="MCj03120960000[1]"/>
          <p:cNvPicPr>
            <a:picLocks noChangeAspect="1" noChangeArrowheads="1"/>
          </p:cNvPicPr>
          <p:nvPr/>
        </p:nvPicPr>
        <p:blipFill>
          <a:blip r:embed="rId3" cstate="print"/>
          <a:srcRect/>
          <a:stretch>
            <a:fillRect/>
          </a:stretch>
        </p:blipFill>
        <p:spPr bwMode="auto">
          <a:xfrm>
            <a:off x="6172200" y="3001962"/>
            <a:ext cx="473914" cy="838200"/>
          </a:xfrm>
          <a:prstGeom prst="rect">
            <a:avLst/>
          </a:prstGeom>
          <a:noFill/>
        </p:spPr>
      </p:pic>
      <p:pic>
        <p:nvPicPr>
          <p:cNvPr id="6" name="Picture 15" descr="MCj03120960000[1]"/>
          <p:cNvPicPr>
            <a:picLocks noChangeAspect="1" noChangeArrowheads="1"/>
          </p:cNvPicPr>
          <p:nvPr/>
        </p:nvPicPr>
        <p:blipFill>
          <a:blip r:embed="rId3" cstate="print"/>
          <a:srcRect/>
          <a:stretch>
            <a:fillRect/>
          </a:stretch>
        </p:blipFill>
        <p:spPr bwMode="auto">
          <a:xfrm>
            <a:off x="6003086" y="838200"/>
            <a:ext cx="473914" cy="838200"/>
          </a:xfrm>
          <a:prstGeom prst="rect">
            <a:avLst/>
          </a:prstGeom>
          <a:noFill/>
        </p:spPr>
      </p:pic>
      <p:pic>
        <p:nvPicPr>
          <p:cNvPr id="7" name="Picture 16" descr="MCj03120960000[1]"/>
          <p:cNvPicPr>
            <a:picLocks noChangeAspect="1" noChangeArrowheads="1"/>
          </p:cNvPicPr>
          <p:nvPr/>
        </p:nvPicPr>
        <p:blipFill>
          <a:blip r:embed="rId3" cstate="print"/>
          <a:srcRect/>
          <a:stretch>
            <a:fillRect/>
          </a:stretch>
        </p:blipFill>
        <p:spPr bwMode="auto">
          <a:xfrm>
            <a:off x="6765086" y="838200"/>
            <a:ext cx="473914" cy="838200"/>
          </a:xfrm>
          <a:prstGeom prst="rect">
            <a:avLst/>
          </a:prstGeom>
          <a:noFill/>
        </p:spPr>
      </p:pic>
      <p:pic>
        <p:nvPicPr>
          <p:cNvPr id="8" name="Picture 16" descr="MCj03120960000[1]"/>
          <p:cNvPicPr>
            <a:picLocks noChangeAspect="1" noChangeArrowheads="1"/>
          </p:cNvPicPr>
          <p:nvPr/>
        </p:nvPicPr>
        <p:blipFill>
          <a:blip r:embed="rId3" cstate="print"/>
          <a:srcRect/>
          <a:stretch>
            <a:fillRect/>
          </a:stretch>
        </p:blipFill>
        <p:spPr bwMode="auto">
          <a:xfrm>
            <a:off x="6917486" y="3001962"/>
            <a:ext cx="473914" cy="838200"/>
          </a:xfrm>
          <a:prstGeom prst="rect">
            <a:avLst/>
          </a:prstGeom>
          <a:noFill/>
        </p:spPr>
      </p:pic>
      <p:pic>
        <p:nvPicPr>
          <p:cNvPr id="9" name="Picture 16" descr="MCj03120960000[1]"/>
          <p:cNvPicPr>
            <a:picLocks noChangeAspect="1" noChangeArrowheads="1"/>
          </p:cNvPicPr>
          <p:nvPr/>
        </p:nvPicPr>
        <p:blipFill>
          <a:blip r:embed="rId3" cstate="print"/>
          <a:srcRect/>
          <a:stretch>
            <a:fillRect/>
          </a:stretch>
        </p:blipFill>
        <p:spPr bwMode="auto">
          <a:xfrm>
            <a:off x="6248400" y="4449762"/>
            <a:ext cx="473914" cy="838200"/>
          </a:xfrm>
          <a:prstGeom prst="rect">
            <a:avLst/>
          </a:prstGeom>
          <a:noFill/>
        </p:spPr>
      </p:pic>
      <p:pic>
        <p:nvPicPr>
          <p:cNvPr id="10" name="Picture 16" descr="MCj03120960000[1]"/>
          <p:cNvPicPr>
            <a:picLocks noChangeAspect="1" noChangeArrowheads="1"/>
          </p:cNvPicPr>
          <p:nvPr/>
        </p:nvPicPr>
        <p:blipFill>
          <a:blip r:embed="rId3" cstate="print"/>
          <a:srcRect/>
          <a:stretch>
            <a:fillRect/>
          </a:stretch>
        </p:blipFill>
        <p:spPr bwMode="auto">
          <a:xfrm>
            <a:off x="6993686" y="4449762"/>
            <a:ext cx="473914" cy="838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6553200" y="6356350"/>
            <a:ext cx="2133600" cy="365125"/>
          </a:xfrm>
          <a:prstGeom prst="rect">
            <a:avLst/>
          </a:prstGeom>
        </p:spPr>
        <p:txBody>
          <a:bodyPr/>
          <a:lstStyle/>
          <a:p>
            <a:fld id="{F2D70B59-D659-4C80-A624-0652E242F521}" type="slidenum">
              <a:rPr lang="en-US"/>
              <a:pPr/>
              <a:t>10</a:t>
            </a:fld>
            <a:endParaRPr lang="en-US"/>
          </a:p>
        </p:txBody>
      </p:sp>
      <p:sp>
        <p:nvSpPr>
          <p:cNvPr id="409602" name="Rectangle 2"/>
          <p:cNvSpPr>
            <a:spLocks noGrp="1" noChangeArrowheads="1"/>
          </p:cNvSpPr>
          <p:nvPr>
            <p:ph type="title"/>
          </p:nvPr>
        </p:nvSpPr>
        <p:spPr/>
        <p:txBody>
          <a:bodyPr/>
          <a:lstStyle/>
          <a:p>
            <a:endParaRPr lang="en-US" dirty="0"/>
          </a:p>
        </p:txBody>
      </p:sp>
      <p:sp>
        <p:nvSpPr>
          <p:cNvPr id="409603" name="Rectangle 3"/>
          <p:cNvSpPr>
            <a:spLocks noGrp="1" noChangeArrowheads="1"/>
          </p:cNvSpPr>
          <p:nvPr>
            <p:ph type="body" idx="1"/>
          </p:nvPr>
        </p:nvSpPr>
        <p:spPr/>
        <p:txBody>
          <a:bodyPr/>
          <a:lstStyle/>
          <a:p>
            <a:endParaRPr lang="en-US"/>
          </a:p>
        </p:txBody>
      </p:sp>
      <p:pic>
        <p:nvPicPr>
          <p:cNvPr id="409604"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09605" name="Rectangle 5"/>
          <p:cNvSpPr>
            <a:spLocks noChangeArrowheads="1"/>
          </p:cNvSpPr>
          <p:nvPr/>
        </p:nvSpPr>
        <p:spPr bwMode="auto">
          <a:xfrm>
            <a:off x="5105400" y="1981200"/>
            <a:ext cx="3810000" cy="4114800"/>
          </a:xfrm>
          <a:prstGeom prst="rect">
            <a:avLst/>
          </a:prstGeom>
          <a:noFill/>
          <a:ln w="9525">
            <a:noFill/>
            <a:miter lim="800000"/>
            <a:headEnd/>
            <a:tailEnd/>
          </a:ln>
        </p:spPr>
        <p:txBody>
          <a:bodyPr/>
          <a:lstStyle/>
          <a:p>
            <a:pPr marL="342900" indent="-342900">
              <a:spcBef>
                <a:spcPct val="20000"/>
              </a:spcBef>
              <a:buClr>
                <a:schemeClr val="accent1"/>
              </a:buClr>
              <a:buSzPct val="80000"/>
              <a:buFont typeface="Wingdings" pitchFamily="2" charset="2"/>
              <a:buNone/>
            </a:pPr>
            <a:r>
              <a:rPr lang="en-US" sz="3200">
                <a:solidFill>
                  <a:schemeClr val="bg1"/>
                </a:solidFill>
                <a:effectLst/>
                <a:latin typeface="Arial" charset="0"/>
              </a:rPr>
              <a:t>Next Gen Games</a:t>
            </a:r>
          </a:p>
          <a:p>
            <a:pPr marL="342900" indent="-342900">
              <a:spcBef>
                <a:spcPct val="20000"/>
              </a:spcBef>
              <a:buClr>
                <a:schemeClr val="accent1"/>
              </a:buClr>
              <a:buSzPct val="80000"/>
              <a:buFont typeface="Wingdings" pitchFamily="2" charset="2"/>
              <a:buChar char="n"/>
            </a:pPr>
            <a:r>
              <a:rPr lang="en-US" sz="3200">
                <a:solidFill>
                  <a:schemeClr val="bg1"/>
                </a:solidFill>
                <a:effectLst/>
                <a:latin typeface="Arial" charset="0"/>
              </a:rPr>
              <a:t>Increased Complexity </a:t>
            </a:r>
          </a:p>
          <a:p>
            <a:pPr marL="342900" indent="-342900">
              <a:spcBef>
                <a:spcPct val="20000"/>
              </a:spcBef>
              <a:buClr>
                <a:schemeClr val="accent1"/>
              </a:buClr>
              <a:buSzPct val="80000"/>
              <a:buFont typeface="Wingdings" pitchFamily="2" charset="2"/>
              <a:buChar char="n"/>
            </a:pPr>
            <a:r>
              <a:rPr lang="en-US" sz="3200">
                <a:solidFill>
                  <a:schemeClr val="bg1"/>
                </a:solidFill>
                <a:effectLst/>
                <a:latin typeface="Arial" charset="0"/>
              </a:rPr>
              <a:t>Increased Complexity of Analysis</a:t>
            </a:r>
            <a:endParaRPr lang="en-US" sz="2800">
              <a:solidFill>
                <a:schemeClr val="bg1"/>
              </a:solidFill>
              <a:effectLst/>
              <a:latin typeface="Arial" charset="0"/>
            </a:endParaRPr>
          </a:p>
        </p:txBody>
      </p:sp>
      <p:sp>
        <p:nvSpPr>
          <p:cNvPr id="7" name="TextBox 6"/>
          <p:cNvSpPr txBox="1"/>
          <p:nvPr/>
        </p:nvSpPr>
        <p:spPr>
          <a:xfrm>
            <a:off x="6068326" y="6172200"/>
            <a:ext cx="2618474" cy="523220"/>
          </a:xfrm>
          <a:prstGeom prst="rect">
            <a:avLst/>
          </a:prstGeom>
          <a:noFill/>
        </p:spPr>
        <p:txBody>
          <a:bodyPr wrap="none" rtlCol="0">
            <a:spAutoFit/>
          </a:bodyPr>
          <a:lstStyle/>
          <a:p>
            <a:r>
              <a:rPr lang="en-US" sz="1400" i="1" dirty="0" smtClean="0">
                <a:solidFill>
                  <a:schemeClr val="bg1"/>
                </a:solidFill>
              </a:rPr>
              <a:t>Art from “Fun Meters for Games”,</a:t>
            </a:r>
          </a:p>
          <a:p>
            <a:r>
              <a:rPr lang="en-US" sz="1400" i="1" dirty="0" smtClean="0">
                <a:solidFill>
                  <a:schemeClr val="bg1"/>
                </a:solidFill>
              </a:rPr>
              <a:t>Nicole Lazzaro and Larry Mellon</a:t>
            </a:r>
            <a:endParaRPr lang="en-US" sz="1400" i="1" dirty="0">
              <a:solidFill>
                <a:schemeClr val="bg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600"/>
            <a:ext cx="3886200" cy="1143000"/>
          </a:xfrm>
        </p:spPr>
        <p:txBody>
          <a:bodyPr>
            <a:noAutofit/>
          </a:bodyPr>
          <a:lstStyle/>
          <a:p>
            <a:pPr lvl="0"/>
            <a:r>
              <a:rPr lang="en-US" sz="4000" kern="1200" dirty="0" smtClean="0">
                <a:solidFill>
                  <a:schemeClr val="tx1"/>
                </a:solidFill>
                <a:latin typeface="+mn-lt"/>
                <a:ea typeface="+mn-ea"/>
                <a:cs typeface="+mn-cs"/>
              </a:rPr>
              <a:t>The “3P's”: </a:t>
            </a:r>
            <a:br>
              <a:rPr lang="en-US" sz="4000" kern="1200" dirty="0" smtClean="0">
                <a:solidFill>
                  <a:schemeClr val="tx1"/>
                </a:solidFill>
                <a:latin typeface="+mn-lt"/>
                <a:ea typeface="+mn-ea"/>
                <a:cs typeface="+mn-cs"/>
              </a:rPr>
            </a:br>
            <a:r>
              <a:rPr lang="en-US" sz="4000" kern="1200" dirty="0" smtClean="0">
                <a:solidFill>
                  <a:schemeClr val="tx1"/>
                </a:solidFill>
                <a:latin typeface="+mn-lt"/>
                <a:ea typeface="+mn-ea"/>
                <a:cs typeface="+mn-cs"/>
              </a:rPr>
              <a:t>of game metrics</a:t>
            </a:r>
            <a:endParaRPr lang="en-US" sz="9600" dirty="0"/>
          </a:p>
        </p:txBody>
      </p:sp>
      <p:sp>
        <p:nvSpPr>
          <p:cNvPr id="3" name="Content Placeholder 2"/>
          <p:cNvSpPr>
            <a:spLocks noGrp="1"/>
          </p:cNvSpPr>
          <p:nvPr>
            <p:ph idx="1"/>
          </p:nvPr>
        </p:nvSpPr>
        <p:spPr>
          <a:xfrm>
            <a:off x="4876800" y="2027237"/>
            <a:ext cx="3810000" cy="2849563"/>
          </a:xfrm>
          <a:ln>
            <a:solidFill>
              <a:schemeClr val="tx1">
                <a:lumMod val="50000"/>
                <a:lumOff val="50000"/>
              </a:schemeClr>
            </a:solidFill>
          </a:ln>
        </p:spPr>
        <p:txBody>
          <a:bodyPr>
            <a:normAutofit/>
          </a:bodyPr>
          <a:lstStyle/>
          <a:p>
            <a:pPr>
              <a:buNone/>
            </a:pPr>
            <a:r>
              <a:rPr lang="en-US" sz="4800" u="sng" kern="1200" dirty="0" smtClean="0">
                <a:solidFill>
                  <a:schemeClr val="tx1"/>
                </a:solidFill>
                <a:latin typeface="+mn-lt"/>
                <a:ea typeface="+mn-ea"/>
                <a:cs typeface="+mn-cs"/>
              </a:rPr>
              <a:t>P</a:t>
            </a:r>
            <a:r>
              <a:rPr lang="en-US" sz="4800" kern="1200" dirty="0" smtClean="0">
                <a:solidFill>
                  <a:schemeClr val="tx1"/>
                </a:solidFill>
                <a:latin typeface="+mn-lt"/>
                <a:ea typeface="+mn-ea"/>
                <a:cs typeface="+mn-cs"/>
              </a:rPr>
              <a:t>layer</a:t>
            </a:r>
          </a:p>
          <a:p>
            <a:pPr>
              <a:buNone/>
            </a:pPr>
            <a:r>
              <a:rPr lang="en-US" sz="4800" u="sng" kern="1200" dirty="0" smtClean="0">
                <a:solidFill>
                  <a:schemeClr val="tx1"/>
                </a:solidFill>
                <a:latin typeface="+mn-lt"/>
                <a:ea typeface="+mn-ea"/>
                <a:cs typeface="+mn-cs"/>
              </a:rPr>
              <a:t>P</a:t>
            </a:r>
            <a:r>
              <a:rPr lang="en-US" sz="4800" kern="1200" dirty="0" smtClean="0">
                <a:solidFill>
                  <a:schemeClr val="tx1"/>
                </a:solidFill>
                <a:latin typeface="+mn-lt"/>
                <a:ea typeface="+mn-ea"/>
                <a:cs typeface="+mn-cs"/>
              </a:rPr>
              <a:t>erformance</a:t>
            </a:r>
          </a:p>
          <a:p>
            <a:pPr>
              <a:buNone/>
            </a:pPr>
            <a:r>
              <a:rPr lang="en-US" sz="4800" u="sng" kern="1200" dirty="0" smtClean="0">
                <a:solidFill>
                  <a:schemeClr val="tx1"/>
                </a:solidFill>
                <a:latin typeface="+mn-lt"/>
                <a:ea typeface="+mn-ea"/>
                <a:cs typeface="+mn-cs"/>
              </a:rPr>
              <a:t>P</a:t>
            </a:r>
            <a:r>
              <a:rPr lang="en-US" sz="4800" kern="1200" dirty="0" smtClean="0">
                <a:solidFill>
                  <a:schemeClr val="tx1"/>
                </a:solidFill>
                <a:latin typeface="+mn-lt"/>
                <a:ea typeface="+mn-ea"/>
                <a:cs typeface="+mn-cs"/>
              </a:rPr>
              <a:t>rocess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noAutofit/>
          </a:bodyPr>
          <a:lstStyle/>
          <a:p>
            <a:r>
              <a:rPr lang="en-US" sz="2800" dirty="0" smtClean="0"/>
              <a:t>Metrics-Driven Development:</a:t>
            </a:r>
            <a:br>
              <a:rPr lang="en-US" sz="2800" dirty="0" smtClean="0"/>
            </a:br>
            <a:r>
              <a:rPr lang="en-US" sz="2800" dirty="0" smtClean="0"/>
              <a:t>each group needs different metrics</a:t>
            </a:r>
            <a:endParaRPr lang="en-US" sz="2800" dirty="0"/>
          </a:p>
        </p:txBody>
      </p:sp>
      <p:cxnSp>
        <p:nvCxnSpPr>
          <p:cNvPr id="7" name="Straight Arrow Connector 6"/>
          <p:cNvCxnSpPr/>
          <p:nvPr/>
        </p:nvCxnSpPr>
        <p:spPr>
          <a:xfrm rot="10800000">
            <a:off x="2201054" y="3962400"/>
            <a:ext cx="1075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Flowchart: Sequential Access Storage 9"/>
          <p:cNvSpPr/>
          <p:nvPr/>
        </p:nvSpPr>
        <p:spPr>
          <a:xfrm>
            <a:off x="3276599" y="2743200"/>
            <a:ext cx="2367643" cy="22098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Metrics</a:t>
            </a:r>
            <a:endParaRPr lang="en-US" dirty="0"/>
          </a:p>
        </p:txBody>
      </p:sp>
      <p:sp>
        <p:nvSpPr>
          <p:cNvPr id="12" name="Flowchart: Alternate Process 11"/>
          <p:cNvSpPr/>
          <p:nvPr/>
        </p:nvSpPr>
        <p:spPr>
          <a:xfrm>
            <a:off x="457200" y="3505200"/>
            <a:ext cx="1778000" cy="762000"/>
          </a:xfrm>
          <a:prstGeom prst="flowChartAlternate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Designers</a:t>
            </a:r>
            <a:endParaRPr lang="en-US" sz="2400" dirty="0"/>
          </a:p>
        </p:txBody>
      </p:sp>
      <p:cxnSp>
        <p:nvCxnSpPr>
          <p:cNvPr id="13" name="Straight Arrow Connector 12"/>
          <p:cNvCxnSpPr/>
          <p:nvPr/>
        </p:nvCxnSpPr>
        <p:spPr>
          <a:xfrm rot="10800000">
            <a:off x="5553854" y="3960812"/>
            <a:ext cx="1075546"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Flowchart: Alternate Process 13"/>
          <p:cNvSpPr/>
          <p:nvPr/>
        </p:nvSpPr>
        <p:spPr>
          <a:xfrm>
            <a:off x="6674370" y="3581400"/>
            <a:ext cx="1828800" cy="685800"/>
          </a:xfrm>
          <a:prstGeom prst="flowChartAlternate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Operations</a:t>
            </a:r>
            <a:endParaRPr lang="en-US" sz="2400" dirty="0"/>
          </a:p>
        </p:txBody>
      </p:sp>
      <p:cxnSp>
        <p:nvCxnSpPr>
          <p:cNvPr id="15" name="Straight Arrow Connector 14"/>
          <p:cNvCxnSpPr>
            <a:stCxn id="10" idx="2"/>
            <a:endCxn id="16" idx="0"/>
          </p:cNvCxnSpPr>
          <p:nvPr/>
        </p:nvCxnSpPr>
        <p:spPr>
          <a:xfrm rot="16200000" flipH="1">
            <a:off x="3982995" y="5430425"/>
            <a:ext cx="964903" cy="100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Flowchart: Alternate Process 15"/>
          <p:cNvSpPr/>
          <p:nvPr/>
        </p:nvSpPr>
        <p:spPr>
          <a:xfrm>
            <a:off x="3640392" y="5917903"/>
            <a:ext cx="1660160" cy="711497"/>
          </a:xfrm>
          <a:prstGeom prst="flowChartAlternate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Engineers</a:t>
            </a:r>
            <a:endParaRPr lang="en-US" sz="2400" dirty="0"/>
          </a:p>
        </p:txBody>
      </p:sp>
      <p:cxnSp>
        <p:nvCxnSpPr>
          <p:cNvPr id="22" name="Straight Arrow Connector 21"/>
          <p:cNvCxnSpPr>
            <a:stCxn id="23" idx="2"/>
            <a:endCxn id="10" idx="0"/>
          </p:cNvCxnSpPr>
          <p:nvPr/>
        </p:nvCxnSpPr>
        <p:spPr>
          <a:xfrm rot="5400000">
            <a:off x="4120463" y="2397359"/>
            <a:ext cx="685800" cy="5883"/>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Flowchart: Alternate Process 22"/>
          <p:cNvSpPr/>
          <p:nvPr/>
        </p:nvSpPr>
        <p:spPr>
          <a:xfrm>
            <a:off x="3551904" y="1371600"/>
            <a:ext cx="1828800" cy="685800"/>
          </a:xfrm>
          <a:prstGeom prst="flowChartAlternate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Production</a:t>
            </a:r>
            <a:endParaRPr lang="en-US" sz="2400" dirty="0"/>
          </a:p>
        </p:txBody>
      </p:sp>
      <p:sp>
        <p:nvSpPr>
          <p:cNvPr id="31" name="Content Placeholder 2"/>
          <p:cNvSpPr>
            <a:spLocks noGrp="1"/>
          </p:cNvSpPr>
          <p:nvPr>
            <p:ph idx="1"/>
          </p:nvPr>
        </p:nvSpPr>
        <p:spPr>
          <a:xfrm>
            <a:off x="228600" y="4343400"/>
            <a:ext cx="2286000" cy="1524000"/>
          </a:xfrm>
        </p:spPr>
        <p:txBody>
          <a:bodyPr>
            <a:noAutofit/>
          </a:bodyPr>
          <a:lstStyle/>
          <a:p>
            <a:pPr>
              <a:spcBef>
                <a:spcPts val="0"/>
              </a:spcBef>
            </a:pPr>
            <a:r>
              <a:rPr lang="en-US" sz="2000" dirty="0" smtClean="0"/>
              <a:t>Time on task</a:t>
            </a:r>
          </a:p>
          <a:p>
            <a:r>
              <a:rPr lang="en-US" sz="2000" dirty="0" smtClean="0"/>
              <a:t>Fun zone</a:t>
            </a:r>
          </a:p>
          <a:p>
            <a:r>
              <a:rPr lang="en-US" sz="2000" dirty="0" smtClean="0"/>
              <a:t>Dead zone</a:t>
            </a:r>
          </a:p>
          <a:p>
            <a:r>
              <a:rPr lang="en-US" sz="2000" dirty="0" smtClean="0"/>
              <a:t>…</a:t>
            </a:r>
            <a:endParaRPr lang="en-US" sz="20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Metrics-Driven Development</a:t>
            </a:r>
            <a:endParaRPr lang="en-US" sz="3200" dirty="0"/>
          </a:p>
        </p:txBody>
      </p:sp>
      <p:sp>
        <p:nvSpPr>
          <p:cNvPr id="10" name="Flowchart: Sequential Access Storage 9"/>
          <p:cNvSpPr/>
          <p:nvPr/>
        </p:nvSpPr>
        <p:spPr>
          <a:xfrm>
            <a:off x="3276600" y="2743200"/>
            <a:ext cx="2362200" cy="22098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Metrics</a:t>
            </a:r>
            <a:endParaRPr lang="en-US" dirty="0"/>
          </a:p>
        </p:txBody>
      </p:sp>
      <p:cxnSp>
        <p:nvCxnSpPr>
          <p:cNvPr id="15" name="Straight Arrow Connector 14"/>
          <p:cNvCxnSpPr>
            <a:stCxn id="10" idx="2"/>
            <a:endCxn id="16" idx="0"/>
          </p:cNvCxnSpPr>
          <p:nvPr/>
        </p:nvCxnSpPr>
        <p:spPr>
          <a:xfrm rot="16200000" flipH="1">
            <a:off x="3979378" y="5431322"/>
            <a:ext cx="966107" cy="9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Flowchart: Alternate Process 15"/>
          <p:cNvSpPr/>
          <p:nvPr/>
        </p:nvSpPr>
        <p:spPr>
          <a:xfrm>
            <a:off x="3640392" y="5919107"/>
            <a:ext cx="1653540" cy="710293"/>
          </a:xfrm>
          <a:prstGeom prst="flowChartAlternate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Engineers</a:t>
            </a:r>
            <a:endParaRPr lang="en-US" sz="2400" dirty="0"/>
          </a:p>
        </p:txBody>
      </p:sp>
      <p:sp>
        <p:nvSpPr>
          <p:cNvPr id="31" name="Content Placeholder 2"/>
          <p:cNvSpPr>
            <a:spLocks noGrp="1"/>
          </p:cNvSpPr>
          <p:nvPr>
            <p:ph idx="1"/>
          </p:nvPr>
        </p:nvSpPr>
        <p:spPr>
          <a:xfrm>
            <a:off x="6172200" y="3048000"/>
            <a:ext cx="2286000" cy="1524000"/>
          </a:xfrm>
        </p:spPr>
        <p:txBody>
          <a:bodyPr>
            <a:noAutofit/>
          </a:bodyPr>
          <a:lstStyle/>
          <a:p>
            <a:pPr>
              <a:spcBef>
                <a:spcPts val="0"/>
              </a:spcBef>
            </a:pPr>
            <a:r>
              <a:rPr lang="en-US" sz="2000" dirty="0" smtClean="0"/>
              <a:t>CPU load per event</a:t>
            </a:r>
          </a:p>
          <a:p>
            <a:pPr>
              <a:spcBef>
                <a:spcPts val="0"/>
              </a:spcBef>
            </a:pPr>
            <a:r>
              <a:rPr lang="en-US" sz="2000" dirty="0" smtClean="0"/>
              <a:t>Lag time under load</a:t>
            </a:r>
          </a:p>
          <a:p>
            <a:pPr>
              <a:spcBef>
                <a:spcPts val="0"/>
              </a:spcBef>
            </a:pPr>
            <a:r>
              <a:rPr lang="en-US" sz="2000" dirty="0" smtClean="0"/>
              <a:t>…</a:t>
            </a:r>
            <a:endParaRPr lang="en-US" sz="20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3" name="Picture 3"/>
          <p:cNvPicPr>
            <a:picLocks noChangeAspect="1" noChangeArrowheads="1"/>
          </p:cNvPicPr>
          <p:nvPr/>
        </p:nvPicPr>
        <p:blipFill>
          <a:blip r:embed="rId3" cstate="print"/>
          <a:srcRect/>
          <a:stretch>
            <a:fillRect/>
          </a:stretch>
        </p:blipFill>
        <p:spPr bwMode="auto">
          <a:xfrm>
            <a:off x="457200" y="1519238"/>
            <a:ext cx="7628277" cy="4957762"/>
          </a:xfrm>
          <a:prstGeom prst="rect">
            <a:avLst/>
          </a:prstGeom>
          <a:noFill/>
          <a:ln w="9525">
            <a:noFill/>
            <a:miter lim="800000"/>
            <a:headEnd/>
            <a:tailEnd/>
          </a:ln>
          <a:effectLst/>
        </p:spPr>
      </p:pic>
      <p:sp>
        <p:nvSpPr>
          <p:cNvPr id="526339" name="Rectangle 3"/>
          <p:cNvSpPr>
            <a:spLocks noGrp="1" noRot="1" noChangeArrowheads="1"/>
          </p:cNvSpPr>
          <p:nvPr>
            <p:ph type="title"/>
          </p:nvPr>
        </p:nvSpPr>
        <p:spPr>
          <a:xfrm>
            <a:off x="457200" y="533400"/>
            <a:ext cx="8229600" cy="533400"/>
          </a:xfrm>
        </p:spPr>
        <p:txBody>
          <a:bodyPr>
            <a:noAutofit/>
          </a:bodyPr>
          <a:lstStyle/>
          <a:p>
            <a:r>
              <a:rPr lang="en-US" sz="2800" dirty="0" smtClean="0"/>
              <a:t>Engineering Metrics:</a:t>
            </a:r>
            <a:br>
              <a:rPr lang="en-US" sz="2800" dirty="0" smtClean="0"/>
            </a:br>
            <a:r>
              <a:rPr lang="en-US" sz="2800" dirty="0" smtClean="0"/>
              <a:t>Aggregated </a:t>
            </a:r>
            <a:r>
              <a:rPr lang="en-US" sz="2800" dirty="0"/>
              <a:t>Instrumentation Flags Trouble Spots</a:t>
            </a:r>
          </a:p>
        </p:txBody>
      </p:sp>
      <p:sp>
        <p:nvSpPr>
          <p:cNvPr id="526340" name="Oval 4"/>
          <p:cNvSpPr>
            <a:spLocks noChangeArrowheads="1"/>
          </p:cNvSpPr>
          <p:nvPr/>
        </p:nvSpPr>
        <p:spPr bwMode="auto">
          <a:xfrm>
            <a:off x="4800600" y="2743200"/>
            <a:ext cx="533400" cy="3657600"/>
          </a:xfrm>
          <a:prstGeom prst="ellipse">
            <a:avLst/>
          </a:prstGeom>
          <a:noFill/>
          <a:ln w="57150">
            <a:solidFill>
              <a:schemeClr val="tx1"/>
            </a:solidFill>
            <a:prstDash val="dash"/>
            <a:round/>
            <a:headEnd/>
            <a:tailEnd/>
          </a:ln>
          <a:effectLst/>
        </p:spPr>
        <p:txBody>
          <a:bodyPr wrap="none" anchor="ctr"/>
          <a:lstStyle/>
          <a:p>
            <a:endParaRPr lang="en-US"/>
          </a:p>
        </p:txBody>
      </p:sp>
      <p:sp>
        <p:nvSpPr>
          <p:cNvPr id="526343" name="AutoShape 7"/>
          <p:cNvSpPr>
            <a:spLocks noChangeArrowheads="1"/>
          </p:cNvSpPr>
          <p:nvPr/>
        </p:nvSpPr>
        <p:spPr bwMode="auto">
          <a:xfrm>
            <a:off x="5715000" y="1981200"/>
            <a:ext cx="2743200" cy="1371600"/>
          </a:xfrm>
          <a:prstGeom prst="cloudCallout">
            <a:avLst>
              <a:gd name="adj1" fmla="val -63495"/>
              <a:gd name="adj2" fmla="val 120587"/>
            </a:avLst>
          </a:prstGeom>
          <a:solidFill>
            <a:schemeClr val="accent1"/>
          </a:solidFill>
          <a:ln w="12700" cap="sq">
            <a:solidFill>
              <a:schemeClr val="tx1"/>
            </a:solidFill>
            <a:round/>
            <a:headEnd/>
            <a:tailEnd/>
          </a:ln>
          <a:effectLst/>
        </p:spPr>
        <p:txBody>
          <a:bodyPr anchor="ctr"/>
          <a:lstStyle/>
          <a:p>
            <a:pPr algn="ctr"/>
            <a:r>
              <a:rPr lang="en-US" sz="2800" dirty="0"/>
              <a:t>Server Crash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6340"/>
                                        </p:tgtEl>
                                        <p:attrNameLst>
                                          <p:attrName>style.visibility</p:attrName>
                                        </p:attrNameLst>
                                      </p:cBhvr>
                                      <p:to>
                                        <p:strVal val="visible"/>
                                      </p:to>
                                    </p:set>
                                    <p:animEffect transition="in" filter="fade">
                                      <p:cBhvr>
                                        <p:cTn id="7" dur="500"/>
                                        <p:tgtEl>
                                          <p:spTgt spid="5263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6343"/>
                                        </p:tgtEl>
                                        <p:attrNameLst>
                                          <p:attrName>style.visibility</p:attrName>
                                        </p:attrNameLst>
                                      </p:cBhvr>
                                      <p:to>
                                        <p:strVal val="visible"/>
                                      </p:to>
                                    </p:set>
                                    <p:animEffect transition="in" filter="fade">
                                      <p:cBhvr>
                                        <p:cTn id="10" dur="500"/>
                                        <p:tgtEl>
                                          <p:spTgt spid="526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40" grpId="0" animBg="1"/>
      <p:bldP spid="52634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Metrics-Driven Development</a:t>
            </a:r>
            <a:endParaRPr lang="en-US" sz="3200" dirty="0"/>
          </a:p>
        </p:txBody>
      </p:sp>
      <p:sp>
        <p:nvSpPr>
          <p:cNvPr id="10" name="Flowchart: Sequential Access Storage 9"/>
          <p:cNvSpPr/>
          <p:nvPr/>
        </p:nvSpPr>
        <p:spPr>
          <a:xfrm>
            <a:off x="3200400" y="2743200"/>
            <a:ext cx="2362200" cy="22098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Metrics</a:t>
            </a:r>
            <a:endParaRPr lang="en-US" dirty="0"/>
          </a:p>
        </p:txBody>
      </p:sp>
      <p:cxnSp>
        <p:nvCxnSpPr>
          <p:cNvPr id="13" name="Straight Arrow Connector 12"/>
          <p:cNvCxnSpPr/>
          <p:nvPr/>
        </p:nvCxnSpPr>
        <p:spPr>
          <a:xfrm rot="10800000">
            <a:off x="5553854" y="3960812"/>
            <a:ext cx="1075546"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Flowchart: Alternate Process 13"/>
          <p:cNvSpPr/>
          <p:nvPr/>
        </p:nvSpPr>
        <p:spPr>
          <a:xfrm>
            <a:off x="6674370" y="3581400"/>
            <a:ext cx="1828800" cy="685800"/>
          </a:xfrm>
          <a:prstGeom prst="flowChartAlternate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Operations</a:t>
            </a:r>
            <a:endParaRPr lang="en-US" sz="2400" dirty="0"/>
          </a:p>
        </p:txBody>
      </p:sp>
      <p:sp>
        <p:nvSpPr>
          <p:cNvPr id="31" name="Content Placeholder 2"/>
          <p:cNvSpPr>
            <a:spLocks noGrp="1"/>
          </p:cNvSpPr>
          <p:nvPr>
            <p:ph idx="1"/>
          </p:nvPr>
        </p:nvSpPr>
        <p:spPr>
          <a:xfrm>
            <a:off x="5791200" y="4495800"/>
            <a:ext cx="3124200" cy="2133600"/>
          </a:xfrm>
        </p:spPr>
        <p:txBody>
          <a:bodyPr>
            <a:noAutofit/>
          </a:bodyPr>
          <a:lstStyle/>
          <a:p>
            <a:pPr>
              <a:spcBef>
                <a:spcPts val="0"/>
              </a:spcBef>
            </a:pPr>
            <a:r>
              <a:rPr lang="en-US" sz="2000" dirty="0" smtClean="0"/>
              <a:t>Number of each type of packet, over time</a:t>
            </a:r>
          </a:p>
          <a:p>
            <a:pPr>
              <a:spcBef>
                <a:spcPts val="0"/>
              </a:spcBef>
            </a:pPr>
            <a:r>
              <a:rPr lang="en-US" sz="2000" dirty="0" smtClean="0"/>
              <a:t>Client failure rate</a:t>
            </a:r>
          </a:p>
          <a:p>
            <a:pPr>
              <a:spcBef>
                <a:spcPts val="0"/>
              </a:spcBef>
            </a:pPr>
            <a:r>
              <a:rPr lang="en-US" sz="2000" dirty="0" smtClean="0"/>
              <a:t>Number of players per CPU</a:t>
            </a:r>
          </a:p>
          <a:p>
            <a:pPr>
              <a:spcBef>
                <a:spcPts val="0"/>
              </a:spcBef>
            </a:pPr>
            <a:r>
              <a:rPr lang="en-US" sz="2000" dirty="0" smtClean="0"/>
              <a:t>…</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noAutofit/>
          </a:bodyPr>
          <a:lstStyle/>
          <a:p>
            <a:r>
              <a:rPr lang="en-US" sz="3200" dirty="0" smtClean="0"/>
              <a:t>Metrics-Driven Development</a:t>
            </a:r>
            <a:endParaRPr lang="en-US" sz="3200" dirty="0"/>
          </a:p>
        </p:txBody>
      </p:sp>
      <p:sp>
        <p:nvSpPr>
          <p:cNvPr id="10" name="Flowchart: Sequential Access Storage 9"/>
          <p:cNvSpPr/>
          <p:nvPr/>
        </p:nvSpPr>
        <p:spPr>
          <a:xfrm>
            <a:off x="3276600" y="2895600"/>
            <a:ext cx="2438400" cy="21336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Metrics</a:t>
            </a:r>
            <a:endParaRPr lang="en-US" sz="3200" dirty="0"/>
          </a:p>
        </p:txBody>
      </p:sp>
      <p:cxnSp>
        <p:nvCxnSpPr>
          <p:cNvPr id="22" name="Straight Arrow Connector 21"/>
          <p:cNvCxnSpPr>
            <a:stCxn id="23" idx="2"/>
            <a:endCxn id="10" idx="0"/>
          </p:cNvCxnSpPr>
          <p:nvPr/>
        </p:nvCxnSpPr>
        <p:spPr>
          <a:xfrm rot="5400000">
            <a:off x="4076700" y="2476500"/>
            <a:ext cx="838200" cy="1588"/>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Flowchart: Alternate Process 22"/>
          <p:cNvSpPr/>
          <p:nvPr/>
        </p:nvSpPr>
        <p:spPr>
          <a:xfrm>
            <a:off x="3581400" y="1371600"/>
            <a:ext cx="1828800" cy="685800"/>
          </a:xfrm>
          <a:prstGeom prst="flowChartAlternate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Production</a:t>
            </a:r>
            <a:endParaRPr lang="en-US" sz="2400" dirty="0"/>
          </a:p>
        </p:txBody>
      </p:sp>
      <p:sp>
        <p:nvSpPr>
          <p:cNvPr id="31" name="Content Placeholder 2"/>
          <p:cNvSpPr>
            <a:spLocks noGrp="1"/>
          </p:cNvSpPr>
          <p:nvPr>
            <p:ph idx="1"/>
          </p:nvPr>
        </p:nvSpPr>
        <p:spPr>
          <a:xfrm>
            <a:off x="228600" y="1524000"/>
            <a:ext cx="2819400" cy="4953000"/>
          </a:xfrm>
        </p:spPr>
        <p:txBody>
          <a:bodyPr>
            <a:noAutofit/>
          </a:bodyPr>
          <a:lstStyle/>
          <a:p>
            <a:pPr>
              <a:spcBef>
                <a:spcPts val="0"/>
              </a:spcBef>
            </a:pPr>
            <a:r>
              <a:rPr lang="en-US" sz="1800" dirty="0" smtClean="0"/>
              <a:t>Percent of world terrain completed each month</a:t>
            </a:r>
          </a:p>
          <a:p>
            <a:pPr>
              <a:spcBef>
                <a:spcPts val="0"/>
              </a:spcBef>
            </a:pPr>
            <a:r>
              <a:rPr lang="en-US" sz="1800" dirty="0" smtClean="0"/>
              <a:t>Number of animations per month</a:t>
            </a:r>
          </a:p>
          <a:p>
            <a:pPr>
              <a:spcBef>
                <a:spcPts val="0"/>
              </a:spcBef>
            </a:pPr>
            <a:r>
              <a:rPr lang="en-US" sz="1800" dirty="0" smtClean="0"/>
              <a:t>Number of automated tests that pass each month</a:t>
            </a:r>
          </a:p>
          <a:p>
            <a:pPr>
              <a:spcBef>
                <a:spcPts val="0"/>
              </a:spcBef>
            </a:pPr>
            <a:endParaRPr lang="en-US" sz="1800" dirty="0" smtClean="0"/>
          </a:p>
          <a:p>
            <a:pPr>
              <a:spcBef>
                <a:spcPts val="0"/>
              </a:spcBef>
            </a:pPr>
            <a:r>
              <a:rPr lang="en-US" sz="1800" dirty="0" smtClean="0"/>
              <a:t>Broken build time wastage</a:t>
            </a:r>
          </a:p>
          <a:p>
            <a:pPr>
              <a:spcBef>
                <a:spcPts val="0"/>
              </a:spcBef>
            </a:pPr>
            <a:r>
              <a:rPr lang="en-US" sz="1800" dirty="0" smtClean="0"/>
              <a:t>Number of supportable clients each month</a:t>
            </a:r>
          </a:p>
          <a:p>
            <a:pPr>
              <a:spcBef>
                <a:spcPts val="0"/>
              </a:spcBef>
            </a:pPr>
            <a:r>
              <a:rPr lang="en-US" sz="1800" dirty="0" smtClean="0"/>
              <a:t>…</a:t>
            </a:r>
          </a:p>
          <a:p>
            <a:pPr>
              <a:spcBef>
                <a:spcPts val="0"/>
              </a:spcBef>
            </a:pPr>
            <a:endParaRPr lang="en-US" sz="1800" dirty="0"/>
          </a:p>
        </p:txBody>
      </p:sp>
      <p:sp>
        <p:nvSpPr>
          <p:cNvPr id="17" name="Content Placeholder 2"/>
          <p:cNvSpPr txBox="1">
            <a:spLocks/>
          </p:cNvSpPr>
          <p:nvPr/>
        </p:nvSpPr>
        <p:spPr>
          <a:xfrm>
            <a:off x="5791200" y="1524000"/>
            <a:ext cx="3352800" cy="4953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MUCH</a:t>
            </a:r>
            <a:r>
              <a:rPr kumimoji="0" lang="en-US" sz="2800" b="0" i="0" u="none" strike="noStrike" kern="1200" cap="none" spc="0" normalizeH="0" noProof="0" dirty="0" smtClean="0">
                <a:ln>
                  <a:noFill/>
                </a:ln>
                <a:solidFill>
                  <a:schemeClr val="tx1"/>
                </a:solidFill>
                <a:effectLst/>
                <a:uLnTx/>
                <a:uFillTx/>
                <a:latin typeface="+mn-lt"/>
                <a:ea typeface="+mn-ea"/>
                <a:cs typeface="+mn-cs"/>
              </a:rPr>
              <a:t> more valuable if you share these metrics team-wide!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baseline="0" dirty="0" smtClean="0"/>
              <a:t>Unified view</a:t>
            </a:r>
            <a:r>
              <a:rPr lang="en-US" sz="2800" dirty="0" smtClean="0"/>
              <a:t> of game</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dirty="0" smtClean="0"/>
              <a:t>People respond to what they are measured by</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Rectangle 3"/>
          <p:cNvSpPr>
            <a:spLocks noChangeArrowheads="1"/>
          </p:cNvSpPr>
          <p:nvPr/>
        </p:nvSpPr>
        <p:spPr bwMode="auto">
          <a:xfrm>
            <a:off x="304800" y="228600"/>
            <a:ext cx="8229600" cy="1143000"/>
          </a:xfrm>
          <a:prstGeom prst="rect">
            <a:avLst/>
          </a:prstGeom>
          <a:solidFill>
            <a:schemeClr val="bg1"/>
          </a:solidFill>
          <a:ln w="9525">
            <a:noFill/>
            <a:miter lim="800000"/>
            <a:headEnd/>
            <a:tailEnd/>
          </a:ln>
          <a:effectLst/>
        </p:spPr>
        <p:txBody>
          <a:bodyPr anchor="ctr"/>
          <a:lstStyle/>
          <a:p>
            <a:pPr algn="ctr"/>
            <a:r>
              <a:rPr lang="en-US" sz="2400" dirty="0">
                <a:solidFill>
                  <a:schemeClr val="tx2"/>
                </a:solidFill>
                <a:effectLst/>
                <a:latin typeface="Optima ExtraBlack" charset="0"/>
              </a:rPr>
              <a:t>Tuning imbalances </a:t>
            </a:r>
            <a:r>
              <a:rPr lang="en-US" sz="2400" dirty="0" smtClean="0">
                <a:solidFill>
                  <a:schemeClr val="tx2"/>
                </a:solidFill>
                <a:effectLst/>
                <a:latin typeface="Optima ExtraBlack" charset="0"/>
              </a:rPr>
              <a:t>or exploits can </a:t>
            </a:r>
            <a:r>
              <a:rPr lang="en-US" sz="2400" dirty="0">
                <a:solidFill>
                  <a:schemeClr val="tx2"/>
                </a:solidFill>
                <a:effectLst/>
                <a:latin typeface="Optima ExtraBlack" charset="0"/>
              </a:rPr>
              <a:t>throw your entire economy out of </a:t>
            </a:r>
            <a:r>
              <a:rPr lang="en-US" sz="2400" dirty="0" smtClean="0">
                <a:solidFill>
                  <a:schemeClr val="tx2"/>
                </a:solidFill>
                <a:effectLst/>
                <a:latin typeface="Optima ExtraBlack" charset="0"/>
              </a:rPr>
              <a:t>kilter, </a:t>
            </a:r>
            <a:r>
              <a:rPr lang="en-US" sz="2400" dirty="0">
                <a:solidFill>
                  <a:schemeClr val="tx2"/>
                </a:solidFill>
                <a:effectLst/>
                <a:latin typeface="Optima ExtraBlack" charset="0"/>
              </a:rPr>
              <a:t>but remember to triangulate!</a:t>
            </a:r>
          </a:p>
        </p:txBody>
      </p:sp>
      <p:pic>
        <p:nvPicPr>
          <p:cNvPr id="4" name="Picture 3" descr="holding.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838200" y="4724400"/>
            <a:ext cx="4109202" cy="646331"/>
          </a:xfrm>
          <a:prstGeom prst="rect">
            <a:avLst/>
          </a:prstGeom>
          <a:solidFill>
            <a:schemeClr val="accent2"/>
          </a:solidFill>
        </p:spPr>
        <p:txBody>
          <a:bodyPr wrap="none" rtlCol="0">
            <a:spAutoFit/>
          </a:bodyPr>
          <a:lstStyle/>
          <a:p>
            <a:r>
              <a:rPr lang="en-US" sz="3600" dirty="0" smtClean="0"/>
              <a:t>Metrics find hackers!</a:t>
            </a:r>
            <a:endParaRPr lang="en-US" sz="36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2971800" y="4876800"/>
            <a:ext cx="1712913" cy="819150"/>
          </a:xfrm>
          <a:prstGeom prst="rect">
            <a:avLst/>
          </a:prstGeom>
          <a:solidFill>
            <a:srgbClr val="FFFFFF"/>
          </a:solidFill>
          <a:ln w="9525">
            <a:noFill/>
            <a:miter lim="800000"/>
            <a:headEnd/>
            <a:tailEnd/>
          </a:ln>
        </p:spPr>
        <p:txBody>
          <a:bodyPr/>
          <a:lstStyle/>
          <a:p>
            <a:endParaRPr lang="en-US"/>
          </a:p>
        </p:txBody>
      </p:sp>
      <p:sp>
        <p:nvSpPr>
          <p:cNvPr id="191491" name="AutoShape 3"/>
          <p:cNvSpPr>
            <a:spLocks noChangeArrowheads="1"/>
          </p:cNvSpPr>
          <p:nvPr/>
        </p:nvSpPr>
        <p:spPr bwMode="auto">
          <a:xfrm>
            <a:off x="2146300" y="2532063"/>
            <a:ext cx="1352550" cy="515937"/>
          </a:xfrm>
          <a:prstGeom prst="roundRect">
            <a:avLst>
              <a:gd name="adj" fmla="val 11046"/>
            </a:avLst>
          </a:prstGeom>
          <a:solidFill>
            <a:srgbClr val="00BCB8"/>
          </a:solidFill>
          <a:ln w="28575">
            <a:solidFill>
              <a:schemeClr val="hlink"/>
            </a:solidFill>
            <a:round/>
            <a:headEnd/>
            <a:tailEnd/>
          </a:ln>
        </p:spPr>
        <p:txBody>
          <a:bodyPr/>
          <a:lstStyle/>
          <a:p>
            <a:pPr algn="ctr"/>
            <a:r>
              <a:rPr lang="en-US">
                <a:solidFill>
                  <a:srgbClr val="000000"/>
                </a:solidFill>
              </a:rPr>
              <a:t>Checkin</a:t>
            </a:r>
          </a:p>
        </p:txBody>
      </p:sp>
      <p:sp>
        <p:nvSpPr>
          <p:cNvPr id="191492" name="AutoShape 4"/>
          <p:cNvSpPr>
            <a:spLocks noChangeArrowheads="1"/>
          </p:cNvSpPr>
          <p:nvPr/>
        </p:nvSpPr>
        <p:spPr bwMode="auto">
          <a:xfrm>
            <a:off x="3276600" y="3294063"/>
            <a:ext cx="1352550" cy="515937"/>
          </a:xfrm>
          <a:prstGeom prst="roundRect">
            <a:avLst>
              <a:gd name="adj" fmla="val 11046"/>
            </a:avLst>
          </a:prstGeom>
          <a:solidFill>
            <a:srgbClr val="00BCB8"/>
          </a:solidFill>
          <a:ln w="28575">
            <a:solidFill>
              <a:schemeClr val="hlink"/>
            </a:solidFill>
            <a:round/>
            <a:headEnd/>
            <a:tailEnd/>
          </a:ln>
        </p:spPr>
        <p:txBody>
          <a:bodyPr/>
          <a:lstStyle/>
          <a:p>
            <a:pPr algn="ctr"/>
            <a:r>
              <a:rPr lang="en-US">
                <a:solidFill>
                  <a:srgbClr val="000000"/>
                </a:solidFill>
              </a:rPr>
              <a:t>Build</a:t>
            </a:r>
          </a:p>
        </p:txBody>
      </p:sp>
      <p:sp>
        <p:nvSpPr>
          <p:cNvPr id="191493" name="AutoShape 5"/>
          <p:cNvSpPr>
            <a:spLocks noChangeArrowheads="1"/>
          </p:cNvSpPr>
          <p:nvPr/>
        </p:nvSpPr>
        <p:spPr bwMode="auto">
          <a:xfrm>
            <a:off x="4419600" y="4056063"/>
            <a:ext cx="1352550" cy="515937"/>
          </a:xfrm>
          <a:prstGeom prst="roundRect">
            <a:avLst>
              <a:gd name="adj" fmla="val 11046"/>
            </a:avLst>
          </a:prstGeom>
          <a:solidFill>
            <a:srgbClr val="00BCB8"/>
          </a:solidFill>
          <a:ln w="28575">
            <a:solidFill>
              <a:schemeClr val="hlink"/>
            </a:solidFill>
            <a:round/>
            <a:headEnd/>
            <a:tailEnd/>
          </a:ln>
        </p:spPr>
        <p:txBody>
          <a:bodyPr/>
          <a:lstStyle/>
          <a:p>
            <a:pPr algn="ctr"/>
            <a:r>
              <a:rPr lang="en-US">
                <a:solidFill>
                  <a:srgbClr val="000000"/>
                </a:solidFill>
              </a:rPr>
              <a:t>Smoke</a:t>
            </a:r>
          </a:p>
        </p:txBody>
      </p:sp>
      <p:sp>
        <p:nvSpPr>
          <p:cNvPr id="191494" name="AutoShape 6"/>
          <p:cNvSpPr>
            <a:spLocks noChangeArrowheads="1"/>
          </p:cNvSpPr>
          <p:nvPr/>
        </p:nvSpPr>
        <p:spPr bwMode="auto">
          <a:xfrm>
            <a:off x="5181600" y="4818063"/>
            <a:ext cx="2144713" cy="515937"/>
          </a:xfrm>
          <a:prstGeom prst="roundRect">
            <a:avLst>
              <a:gd name="adj" fmla="val 11046"/>
            </a:avLst>
          </a:prstGeom>
          <a:solidFill>
            <a:srgbClr val="00BCB8"/>
          </a:solidFill>
          <a:ln w="28575">
            <a:solidFill>
              <a:schemeClr val="hlink"/>
            </a:solidFill>
            <a:round/>
            <a:headEnd/>
            <a:tailEnd/>
          </a:ln>
        </p:spPr>
        <p:txBody>
          <a:bodyPr/>
          <a:lstStyle/>
          <a:p>
            <a:pPr algn="ctr"/>
            <a:r>
              <a:rPr lang="en-US">
                <a:solidFill>
                  <a:srgbClr val="000000"/>
                </a:solidFill>
              </a:rPr>
              <a:t>Regression</a:t>
            </a:r>
          </a:p>
        </p:txBody>
      </p:sp>
      <p:sp>
        <p:nvSpPr>
          <p:cNvPr id="191495" name="AutoShape 7"/>
          <p:cNvSpPr>
            <a:spLocks noChangeArrowheads="1"/>
          </p:cNvSpPr>
          <p:nvPr/>
        </p:nvSpPr>
        <p:spPr bwMode="auto">
          <a:xfrm>
            <a:off x="1752600" y="914400"/>
            <a:ext cx="2144713" cy="533400"/>
          </a:xfrm>
          <a:prstGeom prst="roundRect">
            <a:avLst>
              <a:gd name="adj" fmla="val 11046"/>
            </a:avLst>
          </a:prstGeom>
          <a:solidFill>
            <a:srgbClr val="49C386"/>
          </a:solidFill>
          <a:ln w="28575">
            <a:solidFill>
              <a:srgbClr val="226845"/>
            </a:solidFill>
            <a:round/>
            <a:headEnd/>
            <a:tailEnd/>
          </a:ln>
        </p:spPr>
        <p:txBody>
          <a:bodyPr/>
          <a:lstStyle/>
          <a:p>
            <a:pPr algn="ctr"/>
            <a:r>
              <a:rPr lang="en-US">
                <a:solidFill>
                  <a:srgbClr val="000000"/>
                </a:solidFill>
              </a:rPr>
              <a:t>Development</a:t>
            </a:r>
          </a:p>
        </p:txBody>
      </p:sp>
      <p:sp>
        <p:nvSpPr>
          <p:cNvPr id="191496" name="Rectangle 8"/>
          <p:cNvSpPr>
            <a:spLocks noGrp="1" noChangeArrowheads="1"/>
          </p:cNvSpPr>
          <p:nvPr>
            <p:ph type="title"/>
          </p:nvPr>
        </p:nvSpPr>
        <p:spPr>
          <a:xfrm>
            <a:off x="5060950" y="1054100"/>
            <a:ext cx="3627438" cy="771525"/>
          </a:xfrm>
          <a:solidFill>
            <a:srgbClr val="DDDDDD"/>
          </a:solidFill>
          <a:ln w="28575">
            <a:solidFill>
              <a:schemeClr val="folHlink"/>
            </a:solidFill>
          </a:ln>
        </p:spPr>
        <p:txBody>
          <a:bodyPr/>
          <a:lstStyle/>
          <a:p>
            <a:r>
              <a:rPr lang="en-US" sz="2000" i="1" dirty="0"/>
              <a:t>Unstable builds are expensive &amp; slow down your entire team!</a:t>
            </a:r>
          </a:p>
        </p:txBody>
      </p:sp>
      <p:cxnSp>
        <p:nvCxnSpPr>
          <p:cNvPr id="191497" name="AutoShape 9"/>
          <p:cNvCxnSpPr>
            <a:cxnSpLocks noChangeShapeType="1"/>
            <a:stCxn id="191492" idx="3"/>
            <a:endCxn id="191493" idx="0"/>
          </p:cNvCxnSpPr>
          <p:nvPr/>
        </p:nvCxnSpPr>
        <p:spPr bwMode="auto">
          <a:xfrm>
            <a:off x="4643438" y="3552825"/>
            <a:ext cx="452437" cy="488950"/>
          </a:xfrm>
          <a:prstGeom prst="bentConnector2">
            <a:avLst/>
          </a:prstGeom>
          <a:noFill/>
          <a:ln w="57150">
            <a:solidFill>
              <a:srgbClr val="000000"/>
            </a:solidFill>
            <a:miter lim="800000"/>
            <a:headEnd/>
            <a:tailEnd type="triangle" w="med" len="med"/>
          </a:ln>
          <a:effectLst/>
        </p:spPr>
      </p:cxnSp>
      <p:cxnSp>
        <p:nvCxnSpPr>
          <p:cNvPr id="191498" name="AutoShape 10"/>
          <p:cNvCxnSpPr>
            <a:cxnSpLocks noChangeShapeType="1"/>
            <a:stCxn id="191495" idx="2"/>
            <a:endCxn id="191491" idx="0"/>
          </p:cNvCxnSpPr>
          <p:nvPr/>
        </p:nvCxnSpPr>
        <p:spPr bwMode="auto">
          <a:xfrm rot="5400000">
            <a:off x="2296319" y="1988344"/>
            <a:ext cx="1055687" cy="3175"/>
          </a:xfrm>
          <a:prstGeom prst="bentConnector3">
            <a:avLst>
              <a:gd name="adj1" fmla="val 49926"/>
            </a:avLst>
          </a:prstGeom>
          <a:noFill/>
          <a:ln w="57150">
            <a:solidFill>
              <a:srgbClr val="000000"/>
            </a:solidFill>
            <a:miter lim="800000"/>
            <a:headEnd/>
            <a:tailEnd type="triangle" w="med" len="med"/>
          </a:ln>
          <a:effectLst/>
        </p:spPr>
      </p:cxnSp>
      <p:cxnSp>
        <p:nvCxnSpPr>
          <p:cNvPr id="191499" name="AutoShape 11"/>
          <p:cNvCxnSpPr>
            <a:cxnSpLocks noChangeShapeType="1"/>
            <a:stCxn id="191491" idx="3"/>
            <a:endCxn id="191492" idx="0"/>
          </p:cNvCxnSpPr>
          <p:nvPr/>
        </p:nvCxnSpPr>
        <p:spPr bwMode="auto">
          <a:xfrm>
            <a:off x="3513138" y="2790825"/>
            <a:ext cx="439737" cy="488950"/>
          </a:xfrm>
          <a:prstGeom prst="bentConnector2">
            <a:avLst/>
          </a:prstGeom>
          <a:noFill/>
          <a:ln w="57150">
            <a:solidFill>
              <a:srgbClr val="000000"/>
            </a:solidFill>
            <a:miter lim="800000"/>
            <a:headEnd/>
            <a:tailEnd type="triangle" w="med" len="med"/>
          </a:ln>
          <a:effectLst/>
        </p:spPr>
      </p:cxnSp>
      <p:cxnSp>
        <p:nvCxnSpPr>
          <p:cNvPr id="191500" name="AutoShape 12"/>
          <p:cNvCxnSpPr>
            <a:cxnSpLocks noChangeShapeType="1"/>
            <a:stCxn id="191493" idx="3"/>
            <a:endCxn id="191494" idx="0"/>
          </p:cNvCxnSpPr>
          <p:nvPr/>
        </p:nvCxnSpPr>
        <p:spPr bwMode="auto">
          <a:xfrm>
            <a:off x="5786438" y="4314825"/>
            <a:ext cx="468312" cy="488950"/>
          </a:xfrm>
          <a:prstGeom prst="bentConnector2">
            <a:avLst/>
          </a:prstGeom>
          <a:noFill/>
          <a:ln w="57150">
            <a:solidFill>
              <a:srgbClr val="000000"/>
            </a:solidFill>
            <a:miter lim="800000"/>
            <a:headEnd/>
            <a:tailEnd type="triangle" w="med" len="med"/>
          </a:ln>
          <a:effectLst/>
        </p:spPr>
      </p:cxnSp>
      <p:sp>
        <p:nvSpPr>
          <p:cNvPr id="191501" name="Text Box 13"/>
          <p:cNvSpPr txBox="1">
            <a:spLocks noChangeArrowheads="1"/>
          </p:cNvSpPr>
          <p:nvPr/>
        </p:nvSpPr>
        <p:spPr bwMode="auto">
          <a:xfrm>
            <a:off x="5105400" y="2743200"/>
            <a:ext cx="3906838" cy="366713"/>
          </a:xfrm>
          <a:prstGeom prst="rect">
            <a:avLst/>
          </a:prstGeom>
          <a:noFill/>
          <a:ln w="9525">
            <a:noFill/>
            <a:miter lim="800000"/>
            <a:headEnd/>
            <a:tailEnd/>
          </a:ln>
          <a:effectLst/>
        </p:spPr>
        <p:txBody>
          <a:bodyPr>
            <a:spAutoFit/>
          </a:bodyPr>
          <a:lstStyle/>
          <a:p>
            <a:pPr algn="l"/>
            <a:r>
              <a:rPr lang="en-US" sz="1800">
                <a:solidFill>
                  <a:srgbClr val="000000"/>
                </a:solidFill>
                <a:latin typeface="Times New Roman" pitchFamily="18" charset="0"/>
              </a:rPr>
              <a:t>Repeated cost of detection &amp; validation</a:t>
            </a:r>
          </a:p>
        </p:txBody>
      </p:sp>
      <p:sp>
        <p:nvSpPr>
          <p:cNvPr id="191502" name="Text Box 14"/>
          <p:cNvSpPr txBox="1">
            <a:spLocks noChangeArrowheads="1"/>
          </p:cNvSpPr>
          <p:nvPr/>
        </p:nvSpPr>
        <p:spPr bwMode="auto">
          <a:xfrm>
            <a:off x="5638800" y="3048000"/>
            <a:ext cx="3448050" cy="366713"/>
          </a:xfrm>
          <a:prstGeom prst="rect">
            <a:avLst/>
          </a:prstGeom>
          <a:noFill/>
          <a:ln w="9525">
            <a:noFill/>
            <a:miter lim="800000"/>
            <a:headEnd/>
            <a:tailEnd/>
          </a:ln>
          <a:effectLst/>
        </p:spPr>
        <p:txBody>
          <a:bodyPr>
            <a:spAutoFit/>
          </a:bodyPr>
          <a:lstStyle/>
          <a:p>
            <a:pPr algn="l"/>
            <a:r>
              <a:rPr lang="en-US" sz="1800">
                <a:solidFill>
                  <a:srgbClr val="000000"/>
                </a:solidFill>
                <a:latin typeface="Times New Roman" pitchFamily="18" charset="0"/>
              </a:rPr>
              <a:t>Firefighting, not going forward</a:t>
            </a:r>
          </a:p>
        </p:txBody>
      </p:sp>
      <p:sp>
        <p:nvSpPr>
          <p:cNvPr id="191503" name="Text Box 15"/>
          <p:cNvSpPr txBox="1">
            <a:spLocks noChangeArrowheads="1"/>
          </p:cNvSpPr>
          <p:nvPr/>
        </p:nvSpPr>
        <p:spPr bwMode="auto">
          <a:xfrm>
            <a:off x="6172200" y="3352800"/>
            <a:ext cx="1998663" cy="366713"/>
          </a:xfrm>
          <a:prstGeom prst="rect">
            <a:avLst/>
          </a:prstGeom>
          <a:noFill/>
          <a:ln w="9525">
            <a:noFill/>
            <a:miter lim="800000"/>
            <a:headEnd/>
            <a:tailEnd/>
          </a:ln>
          <a:effectLst/>
        </p:spPr>
        <p:txBody>
          <a:bodyPr>
            <a:spAutoFit/>
          </a:bodyPr>
          <a:lstStyle/>
          <a:p>
            <a:pPr algn="l"/>
            <a:r>
              <a:rPr kumimoji="0" lang="en-US" sz="1800">
                <a:solidFill>
                  <a:srgbClr val="000000"/>
                </a:solidFill>
                <a:latin typeface="Times New Roman" pitchFamily="18" charset="0"/>
              </a:rPr>
              <a:t>Impact on others</a:t>
            </a:r>
          </a:p>
        </p:txBody>
      </p:sp>
      <p:sp>
        <p:nvSpPr>
          <p:cNvPr id="191504" name="AutoShape 16"/>
          <p:cNvSpPr>
            <a:spLocks noChangeArrowheads="1"/>
          </p:cNvSpPr>
          <p:nvPr/>
        </p:nvSpPr>
        <p:spPr bwMode="auto">
          <a:xfrm>
            <a:off x="6629400" y="5580063"/>
            <a:ext cx="2144713" cy="515937"/>
          </a:xfrm>
          <a:prstGeom prst="roundRect">
            <a:avLst>
              <a:gd name="adj" fmla="val 11046"/>
            </a:avLst>
          </a:prstGeom>
          <a:solidFill>
            <a:srgbClr val="49C386"/>
          </a:solidFill>
          <a:ln w="28575">
            <a:solidFill>
              <a:srgbClr val="226845"/>
            </a:solidFill>
            <a:round/>
            <a:headEnd/>
            <a:tailEnd/>
          </a:ln>
        </p:spPr>
        <p:txBody>
          <a:bodyPr/>
          <a:lstStyle/>
          <a:p>
            <a:pPr algn="ctr"/>
            <a:r>
              <a:rPr lang="en-US">
                <a:solidFill>
                  <a:srgbClr val="000000"/>
                </a:solidFill>
              </a:rPr>
              <a:t>Play test</a:t>
            </a:r>
          </a:p>
        </p:txBody>
      </p:sp>
      <p:grpSp>
        <p:nvGrpSpPr>
          <p:cNvPr id="2" name="Group 17"/>
          <p:cNvGrpSpPr>
            <a:grpSpLocks/>
          </p:cNvGrpSpPr>
          <p:nvPr/>
        </p:nvGrpSpPr>
        <p:grpSpPr bwMode="auto">
          <a:xfrm>
            <a:off x="1668463" y="1181100"/>
            <a:ext cx="4973637" cy="4657725"/>
            <a:chOff x="859" y="648"/>
            <a:chExt cx="3116" cy="2934"/>
          </a:xfrm>
        </p:grpSpPr>
        <p:cxnSp>
          <p:nvCxnSpPr>
            <p:cNvPr id="191506" name="AutoShape 18"/>
            <p:cNvCxnSpPr>
              <a:cxnSpLocks noChangeShapeType="1"/>
              <a:stCxn id="191494" idx="1"/>
              <a:endCxn id="191495" idx="1"/>
            </p:cNvCxnSpPr>
            <p:nvPr/>
          </p:nvCxnSpPr>
          <p:spPr bwMode="auto">
            <a:xfrm rot="10800000">
              <a:off x="903" y="648"/>
              <a:ext cx="2160" cy="2454"/>
            </a:xfrm>
            <a:prstGeom prst="bentConnector3">
              <a:avLst>
                <a:gd name="adj1" fmla="val 110093"/>
              </a:avLst>
            </a:prstGeom>
            <a:noFill/>
            <a:ln w="57150">
              <a:solidFill>
                <a:srgbClr val="000000"/>
              </a:solidFill>
              <a:miter lim="800000"/>
              <a:headEnd/>
              <a:tailEnd type="triangle" w="med" len="med"/>
            </a:ln>
            <a:effectLst/>
          </p:spPr>
        </p:cxnSp>
        <p:sp>
          <p:nvSpPr>
            <p:cNvPr id="191507" name="Rectangle 19"/>
            <p:cNvSpPr>
              <a:spLocks noChangeArrowheads="1"/>
            </p:cNvSpPr>
            <p:nvPr/>
          </p:nvSpPr>
          <p:spPr bwMode="auto">
            <a:xfrm>
              <a:off x="859" y="2678"/>
              <a:ext cx="891" cy="349"/>
            </a:xfrm>
            <a:prstGeom prst="rect">
              <a:avLst/>
            </a:prstGeom>
            <a:solidFill>
              <a:schemeClr val="tx1"/>
            </a:solidFill>
            <a:ln w="9525">
              <a:noFill/>
              <a:miter lim="800000"/>
              <a:headEnd/>
              <a:tailEnd/>
            </a:ln>
          </p:spPr>
          <p:txBody>
            <a:bodyPr wrap="none" lIns="0" tIns="0" rIns="0" bIns="0">
              <a:spAutoFit/>
            </a:bodyPr>
            <a:lstStyle/>
            <a:p>
              <a:pPr algn="ctr"/>
              <a:r>
                <a:rPr lang="en-US" sz="1800" i="1" dirty="0">
                  <a:solidFill>
                    <a:schemeClr val="bg1"/>
                  </a:solidFill>
                </a:rPr>
                <a:t>Feedback takes</a:t>
              </a:r>
            </a:p>
            <a:p>
              <a:pPr algn="ctr"/>
              <a:r>
                <a:rPr lang="en-US" sz="1800" i="1" dirty="0">
                  <a:solidFill>
                    <a:schemeClr val="bg1"/>
                  </a:solidFill>
                </a:rPr>
                <a:t>hours (or days)</a:t>
              </a:r>
            </a:p>
          </p:txBody>
        </p:sp>
        <p:sp>
          <p:nvSpPr>
            <p:cNvPr id="191508" name="Rectangle 20"/>
            <p:cNvSpPr>
              <a:spLocks noChangeArrowheads="1"/>
            </p:cNvSpPr>
            <p:nvPr/>
          </p:nvSpPr>
          <p:spPr bwMode="auto">
            <a:xfrm>
              <a:off x="1680" y="1008"/>
              <a:ext cx="1056" cy="173"/>
            </a:xfrm>
            <a:prstGeom prst="rect">
              <a:avLst/>
            </a:prstGeom>
            <a:solidFill>
              <a:schemeClr val="tx1"/>
            </a:solidFill>
            <a:ln w="9525">
              <a:noFill/>
              <a:miter lim="800000"/>
              <a:headEnd/>
              <a:tailEnd/>
            </a:ln>
          </p:spPr>
          <p:txBody>
            <a:bodyPr lIns="0" tIns="0" rIns="0" bIns="0">
              <a:spAutoFit/>
            </a:bodyPr>
            <a:lstStyle/>
            <a:p>
              <a:pPr algn="l"/>
              <a:r>
                <a:rPr lang="en-US" sz="1800" i="1">
                  <a:solidFill>
                    <a:schemeClr val="bg1"/>
                  </a:solidFill>
                </a:rPr>
                <a:t>Bug introduced</a:t>
              </a:r>
            </a:p>
          </p:txBody>
        </p:sp>
        <p:cxnSp>
          <p:nvCxnSpPr>
            <p:cNvPr id="191509" name="AutoShape 21"/>
            <p:cNvCxnSpPr>
              <a:cxnSpLocks noChangeShapeType="1"/>
              <a:stCxn id="191504" idx="1"/>
              <a:endCxn id="191495" idx="1"/>
            </p:cNvCxnSpPr>
            <p:nvPr/>
          </p:nvCxnSpPr>
          <p:spPr bwMode="auto">
            <a:xfrm rot="10800000">
              <a:off x="903" y="648"/>
              <a:ext cx="3072" cy="2934"/>
            </a:xfrm>
            <a:prstGeom prst="bentConnector3">
              <a:avLst>
                <a:gd name="adj1" fmla="val 107093"/>
              </a:avLst>
            </a:prstGeom>
            <a:noFill/>
            <a:ln w="57150">
              <a:solidFill>
                <a:srgbClr val="000000"/>
              </a:solidFill>
              <a:miter lim="800000"/>
              <a:headEnd/>
              <a:tailEnd type="triangle" w="med" len="med"/>
            </a:ln>
            <a:effectLst/>
          </p:spPr>
        </p:cxnSp>
      </p:grpSp>
      <p:pic>
        <p:nvPicPr>
          <p:cNvPr id="191510" name="Picture 22" descr="MMj03367410000[1]"/>
          <p:cNvPicPr>
            <a:picLocks noChangeAspect="1" noChangeArrowheads="1" noCrop="1"/>
          </p:cNvPicPr>
          <p:nvPr/>
        </p:nvPicPr>
        <p:blipFill>
          <a:blip r:embed="rId3" cstate="print"/>
          <a:srcRect/>
          <a:stretch>
            <a:fillRect/>
          </a:stretch>
        </p:blipFill>
        <p:spPr bwMode="auto">
          <a:xfrm>
            <a:off x="4295775" y="1905000"/>
            <a:ext cx="736600" cy="1000125"/>
          </a:xfrm>
          <a:prstGeom prst="rect">
            <a:avLst/>
          </a:prstGeom>
          <a:noFill/>
        </p:spPr>
      </p:pic>
      <p:cxnSp>
        <p:nvCxnSpPr>
          <p:cNvPr id="191511" name="AutoShape 23"/>
          <p:cNvCxnSpPr>
            <a:cxnSpLocks noChangeShapeType="1"/>
          </p:cNvCxnSpPr>
          <p:nvPr/>
        </p:nvCxnSpPr>
        <p:spPr bwMode="auto">
          <a:xfrm rot="16200000" flipH="1">
            <a:off x="7269163" y="5137150"/>
            <a:ext cx="488950" cy="368300"/>
          </a:xfrm>
          <a:prstGeom prst="bentConnector3">
            <a:avLst>
              <a:gd name="adj1" fmla="val 648"/>
            </a:avLst>
          </a:prstGeom>
          <a:noFill/>
          <a:ln w="57150">
            <a:solidFill>
              <a:srgbClr val="000000"/>
            </a:solidFill>
            <a:miter lim="800000"/>
            <a:headEnd/>
            <a:tailEnd type="triangle" w="med" len="med"/>
          </a:ln>
          <a:effectLst/>
        </p:spPr>
      </p:cxnSp>
      <p:grpSp>
        <p:nvGrpSpPr>
          <p:cNvPr id="3" name="Group 24"/>
          <p:cNvGrpSpPr>
            <a:grpSpLocks/>
          </p:cNvGrpSpPr>
          <p:nvPr/>
        </p:nvGrpSpPr>
        <p:grpSpPr bwMode="auto">
          <a:xfrm>
            <a:off x="4800600" y="2895600"/>
            <a:ext cx="4191000" cy="2381250"/>
            <a:chOff x="2928" y="1728"/>
            <a:chExt cx="2626" cy="1500"/>
          </a:xfrm>
        </p:grpSpPr>
        <p:pic>
          <p:nvPicPr>
            <p:cNvPr id="191513" name="Picture 25" descr="MMj03367410000[1]"/>
            <p:cNvPicPr>
              <a:picLocks noChangeAspect="1" noChangeArrowheads="1" noCrop="1"/>
            </p:cNvPicPr>
            <p:nvPr/>
          </p:nvPicPr>
          <p:blipFill>
            <a:blip r:embed="rId3" cstate="print"/>
            <a:srcRect/>
            <a:stretch>
              <a:fillRect/>
            </a:stretch>
          </p:blipFill>
          <p:spPr bwMode="auto">
            <a:xfrm>
              <a:off x="4912" y="2316"/>
              <a:ext cx="322" cy="438"/>
            </a:xfrm>
            <a:prstGeom prst="rect">
              <a:avLst/>
            </a:prstGeom>
            <a:noFill/>
          </p:spPr>
        </p:pic>
        <p:sp>
          <p:nvSpPr>
            <p:cNvPr id="191514" name="Line 26"/>
            <p:cNvSpPr>
              <a:spLocks noChangeShapeType="1"/>
            </p:cNvSpPr>
            <p:nvPr/>
          </p:nvSpPr>
          <p:spPr bwMode="auto">
            <a:xfrm>
              <a:off x="2928" y="1728"/>
              <a:ext cx="1776" cy="1008"/>
            </a:xfrm>
            <a:prstGeom prst="line">
              <a:avLst/>
            </a:prstGeom>
            <a:noFill/>
            <a:ln w="76200">
              <a:solidFill>
                <a:srgbClr val="993300"/>
              </a:solidFill>
              <a:round/>
              <a:headEnd/>
              <a:tailEnd type="triangle" w="med" len="med"/>
            </a:ln>
            <a:effectLst/>
          </p:spPr>
          <p:txBody>
            <a:bodyPr/>
            <a:lstStyle/>
            <a:p>
              <a:endParaRPr lang="en-US"/>
            </a:p>
          </p:txBody>
        </p:sp>
        <p:pic>
          <p:nvPicPr>
            <p:cNvPr id="191515" name="Picture 27" descr="MMj03367410000[1]"/>
            <p:cNvPicPr>
              <a:picLocks noChangeAspect="1" noChangeArrowheads="1" noCrop="1"/>
            </p:cNvPicPr>
            <p:nvPr/>
          </p:nvPicPr>
          <p:blipFill>
            <a:blip r:embed="rId3" cstate="print"/>
            <a:srcRect/>
            <a:stretch>
              <a:fillRect/>
            </a:stretch>
          </p:blipFill>
          <p:spPr bwMode="auto">
            <a:xfrm>
              <a:off x="5072" y="2454"/>
              <a:ext cx="322" cy="438"/>
            </a:xfrm>
            <a:prstGeom prst="rect">
              <a:avLst/>
            </a:prstGeom>
            <a:noFill/>
          </p:spPr>
        </p:pic>
        <p:pic>
          <p:nvPicPr>
            <p:cNvPr id="191516" name="Picture 28" descr="MMj03367410000[1]"/>
            <p:cNvPicPr>
              <a:picLocks noChangeAspect="1" noChangeArrowheads="1" noCrop="1"/>
            </p:cNvPicPr>
            <p:nvPr/>
          </p:nvPicPr>
          <p:blipFill>
            <a:blip r:embed="rId3" cstate="print"/>
            <a:srcRect/>
            <a:stretch>
              <a:fillRect/>
            </a:stretch>
          </p:blipFill>
          <p:spPr bwMode="auto">
            <a:xfrm>
              <a:off x="5232" y="2592"/>
              <a:ext cx="322" cy="438"/>
            </a:xfrm>
            <a:prstGeom prst="rect">
              <a:avLst/>
            </a:prstGeom>
            <a:noFill/>
          </p:spPr>
        </p:pic>
        <p:pic>
          <p:nvPicPr>
            <p:cNvPr id="191517" name="Picture 29" descr="MMj03367410000[1]"/>
            <p:cNvPicPr>
              <a:picLocks noChangeAspect="1" noChangeArrowheads="1" noCrop="1"/>
            </p:cNvPicPr>
            <p:nvPr/>
          </p:nvPicPr>
          <p:blipFill>
            <a:blip r:embed="rId3" cstate="print"/>
            <a:srcRect/>
            <a:stretch>
              <a:fillRect/>
            </a:stretch>
          </p:blipFill>
          <p:spPr bwMode="auto">
            <a:xfrm>
              <a:off x="4670" y="2514"/>
              <a:ext cx="322" cy="438"/>
            </a:xfrm>
            <a:prstGeom prst="rect">
              <a:avLst/>
            </a:prstGeom>
            <a:noFill/>
          </p:spPr>
        </p:pic>
        <p:pic>
          <p:nvPicPr>
            <p:cNvPr id="191518" name="Picture 30" descr="MMj03367410000[1]"/>
            <p:cNvPicPr>
              <a:picLocks noChangeAspect="1" noChangeArrowheads="1" noCrop="1"/>
            </p:cNvPicPr>
            <p:nvPr/>
          </p:nvPicPr>
          <p:blipFill>
            <a:blip r:embed="rId3" cstate="print"/>
            <a:srcRect/>
            <a:stretch>
              <a:fillRect/>
            </a:stretch>
          </p:blipFill>
          <p:spPr bwMode="auto">
            <a:xfrm>
              <a:off x="4830" y="2652"/>
              <a:ext cx="322" cy="438"/>
            </a:xfrm>
            <a:prstGeom prst="rect">
              <a:avLst/>
            </a:prstGeom>
            <a:noFill/>
          </p:spPr>
        </p:pic>
        <p:pic>
          <p:nvPicPr>
            <p:cNvPr id="191519" name="Picture 31" descr="MMj03367410000[1]"/>
            <p:cNvPicPr>
              <a:picLocks noChangeAspect="1" noChangeArrowheads="1" noCrop="1"/>
            </p:cNvPicPr>
            <p:nvPr/>
          </p:nvPicPr>
          <p:blipFill>
            <a:blip r:embed="rId3" cstate="print"/>
            <a:srcRect/>
            <a:stretch>
              <a:fillRect/>
            </a:stretch>
          </p:blipFill>
          <p:spPr bwMode="auto">
            <a:xfrm>
              <a:off x="4990" y="2790"/>
              <a:ext cx="322" cy="438"/>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91510"/>
                                        </p:tgtEl>
                                        <p:attrNameLst>
                                          <p:attrName>style.visibility</p:attrName>
                                        </p:attrNameLst>
                                      </p:cBhvr>
                                      <p:to>
                                        <p:strVal val="visible"/>
                                      </p:to>
                                    </p:set>
                                    <p:anim calcmode="lin" valueType="num">
                                      <p:cBhvr>
                                        <p:cTn id="14" dur="500" fill="hold"/>
                                        <p:tgtEl>
                                          <p:spTgt spid="191510"/>
                                        </p:tgtEl>
                                        <p:attrNameLst>
                                          <p:attrName>ppt_w</p:attrName>
                                        </p:attrNameLst>
                                      </p:cBhvr>
                                      <p:tavLst>
                                        <p:tav tm="0">
                                          <p:val>
                                            <p:fltVal val="0"/>
                                          </p:val>
                                        </p:tav>
                                        <p:tav tm="100000">
                                          <p:val>
                                            <p:strVal val="#ppt_w"/>
                                          </p:val>
                                        </p:tav>
                                      </p:tavLst>
                                    </p:anim>
                                    <p:anim calcmode="lin" valueType="num">
                                      <p:cBhvr>
                                        <p:cTn id="15" dur="500" fill="hold"/>
                                        <p:tgtEl>
                                          <p:spTgt spid="191510"/>
                                        </p:tgtEl>
                                        <p:attrNameLst>
                                          <p:attrName>ppt_h</p:attrName>
                                        </p:attrNameLst>
                                      </p:cBhvr>
                                      <p:tavLst>
                                        <p:tav tm="0">
                                          <p:val>
                                            <p:fltVal val="0"/>
                                          </p:val>
                                        </p:tav>
                                        <p:tav tm="100000">
                                          <p:val>
                                            <p:strVal val="#ppt_h"/>
                                          </p:val>
                                        </p:tav>
                                      </p:tavLst>
                                    </p:anim>
                                    <p:animEffect transition="in" filter="fade">
                                      <p:cBhvr>
                                        <p:cTn id="16" dur="500"/>
                                        <p:tgtEl>
                                          <p:spTgt spid="1915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91501"/>
                                        </p:tgtEl>
                                        <p:attrNameLst>
                                          <p:attrName>style.visibility</p:attrName>
                                        </p:attrNameLst>
                                      </p:cBhvr>
                                      <p:to>
                                        <p:strVal val="visible"/>
                                      </p:to>
                                    </p:set>
                                    <p:anim calcmode="lin" valueType="num">
                                      <p:cBhvr>
                                        <p:cTn id="28" dur="500" fill="hold"/>
                                        <p:tgtEl>
                                          <p:spTgt spid="191501"/>
                                        </p:tgtEl>
                                        <p:attrNameLst>
                                          <p:attrName>ppt_w</p:attrName>
                                        </p:attrNameLst>
                                      </p:cBhvr>
                                      <p:tavLst>
                                        <p:tav tm="0">
                                          <p:val>
                                            <p:fltVal val="0"/>
                                          </p:val>
                                        </p:tav>
                                        <p:tav tm="100000">
                                          <p:val>
                                            <p:strVal val="#ppt_w"/>
                                          </p:val>
                                        </p:tav>
                                      </p:tavLst>
                                    </p:anim>
                                    <p:anim calcmode="lin" valueType="num">
                                      <p:cBhvr>
                                        <p:cTn id="29" dur="500" fill="hold"/>
                                        <p:tgtEl>
                                          <p:spTgt spid="191501"/>
                                        </p:tgtEl>
                                        <p:attrNameLst>
                                          <p:attrName>ppt_h</p:attrName>
                                        </p:attrNameLst>
                                      </p:cBhvr>
                                      <p:tavLst>
                                        <p:tav tm="0">
                                          <p:val>
                                            <p:fltVal val="0"/>
                                          </p:val>
                                        </p:tav>
                                        <p:tav tm="100000">
                                          <p:val>
                                            <p:strVal val="#ppt_h"/>
                                          </p:val>
                                        </p:tav>
                                      </p:tavLst>
                                    </p:anim>
                                    <p:animEffect transition="in" filter="fade">
                                      <p:cBhvr>
                                        <p:cTn id="30" dur="500"/>
                                        <p:tgtEl>
                                          <p:spTgt spid="19150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91502"/>
                                        </p:tgtEl>
                                        <p:attrNameLst>
                                          <p:attrName>style.visibility</p:attrName>
                                        </p:attrNameLst>
                                      </p:cBhvr>
                                      <p:to>
                                        <p:strVal val="visible"/>
                                      </p:to>
                                    </p:set>
                                    <p:anim calcmode="lin" valueType="num">
                                      <p:cBhvr>
                                        <p:cTn id="35" dur="500" fill="hold"/>
                                        <p:tgtEl>
                                          <p:spTgt spid="191502"/>
                                        </p:tgtEl>
                                        <p:attrNameLst>
                                          <p:attrName>ppt_w</p:attrName>
                                        </p:attrNameLst>
                                      </p:cBhvr>
                                      <p:tavLst>
                                        <p:tav tm="0">
                                          <p:val>
                                            <p:fltVal val="0"/>
                                          </p:val>
                                        </p:tav>
                                        <p:tav tm="100000">
                                          <p:val>
                                            <p:strVal val="#ppt_w"/>
                                          </p:val>
                                        </p:tav>
                                      </p:tavLst>
                                    </p:anim>
                                    <p:anim calcmode="lin" valueType="num">
                                      <p:cBhvr>
                                        <p:cTn id="36" dur="500" fill="hold"/>
                                        <p:tgtEl>
                                          <p:spTgt spid="191502"/>
                                        </p:tgtEl>
                                        <p:attrNameLst>
                                          <p:attrName>ppt_h</p:attrName>
                                        </p:attrNameLst>
                                      </p:cBhvr>
                                      <p:tavLst>
                                        <p:tav tm="0">
                                          <p:val>
                                            <p:fltVal val="0"/>
                                          </p:val>
                                        </p:tav>
                                        <p:tav tm="100000">
                                          <p:val>
                                            <p:strVal val="#ppt_h"/>
                                          </p:val>
                                        </p:tav>
                                      </p:tavLst>
                                    </p:anim>
                                    <p:animEffect transition="in" filter="fade">
                                      <p:cBhvr>
                                        <p:cTn id="37" dur="500"/>
                                        <p:tgtEl>
                                          <p:spTgt spid="19150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91503"/>
                                        </p:tgtEl>
                                        <p:attrNameLst>
                                          <p:attrName>style.visibility</p:attrName>
                                        </p:attrNameLst>
                                      </p:cBhvr>
                                      <p:to>
                                        <p:strVal val="visible"/>
                                      </p:to>
                                    </p:set>
                                    <p:anim calcmode="lin" valueType="num">
                                      <p:cBhvr>
                                        <p:cTn id="42" dur="500" fill="hold"/>
                                        <p:tgtEl>
                                          <p:spTgt spid="191503"/>
                                        </p:tgtEl>
                                        <p:attrNameLst>
                                          <p:attrName>ppt_w</p:attrName>
                                        </p:attrNameLst>
                                      </p:cBhvr>
                                      <p:tavLst>
                                        <p:tav tm="0">
                                          <p:val>
                                            <p:fltVal val="0"/>
                                          </p:val>
                                        </p:tav>
                                        <p:tav tm="100000">
                                          <p:val>
                                            <p:strVal val="#ppt_w"/>
                                          </p:val>
                                        </p:tav>
                                      </p:tavLst>
                                    </p:anim>
                                    <p:anim calcmode="lin" valueType="num">
                                      <p:cBhvr>
                                        <p:cTn id="43" dur="500" fill="hold"/>
                                        <p:tgtEl>
                                          <p:spTgt spid="191503"/>
                                        </p:tgtEl>
                                        <p:attrNameLst>
                                          <p:attrName>ppt_h</p:attrName>
                                        </p:attrNameLst>
                                      </p:cBhvr>
                                      <p:tavLst>
                                        <p:tav tm="0">
                                          <p:val>
                                            <p:fltVal val="0"/>
                                          </p:val>
                                        </p:tav>
                                        <p:tav tm="100000">
                                          <p:val>
                                            <p:strVal val="#ppt_h"/>
                                          </p:val>
                                        </p:tav>
                                      </p:tavLst>
                                    </p:anim>
                                    <p:animEffect transition="in" filter="fade">
                                      <p:cBhvr>
                                        <p:cTn id="44" dur="500"/>
                                        <p:tgtEl>
                                          <p:spTgt spid="191503"/>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91496"/>
                                        </p:tgtEl>
                                        <p:attrNameLst>
                                          <p:attrName>style.visibility</p:attrName>
                                        </p:attrNameLst>
                                      </p:cBhvr>
                                      <p:to>
                                        <p:strVal val="visible"/>
                                      </p:to>
                                    </p:set>
                                    <p:anim calcmode="lin" valueType="num">
                                      <p:cBhvr>
                                        <p:cTn id="47" dur="500" fill="hold"/>
                                        <p:tgtEl>
                                          <p:spTgt spid="191496"/>
                                        </p:tgtEl>
                                        <p:attrNameLst>
                                          <p:attrName>ppt_w</p:attrName>
                                        </p:attrNameLst>
                                      </p:cBhvr>
                                      <p:tavLst>
                                        <p:tav tm="0">
                                          <p:val>
                                            <p:fltVal val="0"/>
                                          </p:val>
                                        </p:tav>
                                        <p:tav tm="100000">
                                          <p:val>
                                            <p:strVal val="#ppt_w"/>
                                          </p:val>
                                        </p:tav>
                                      </p:tavLst>
                                    </p:anim>
                                    <p:anim calcmode="lin" valueType="num">
                                      <p:cBhvr>
                                        <p:cTn id="48" dur="500" fill="hold"/>
                                        <p:tgtEl>
                                          <p:spTgt spid="191496"/>
                                        </p:tgtEl>
                                        <p:attrNameLst>
                                          <p:attrName>ppt_h</p:attrName>
                                        </p:attrNameLst>
                                      </p:cBhvr>
                                      <p:tavLst>
                                        <p:tav tm="0">
                                          <p:val>
                                            <p:fltVal val="0"/>
                                          </p:val>
                                        </p:tav>
                                        <p:tav tm="100000">
                                          <p:val>
                                            <p:strVal val="#ppt_h"/>
                                          </p:val>
                                        </p:tav>
                                      </p:tavLst>
                                    </p:anim>
                                    <p:animEffect transition="in" filter="fade">
                                      <p:cBhvr>
                                        <p:cTn id="49" dur="500"/>
                                        <p:tgtEl>
                                          <p:spTgt spid="191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6" grpId="0" animBg="1"/>
      <p:bldP spid="191501" grpId="0"/>
      <p:bldP spid="191502" grpId="0"/>
      <p:bldP spid="191503" grpId="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5155" name="AutoShape 3"/>
          <p:cNvSpPr>
            <a:spLocks noChangeArrowheads="1"/>
          </p:cNvSpPr>
          <p:nvPr/>
        </p:nvSpPr>
        <p:spPr bwMode="auto">
          <a:xfrm>
            <a:off x="6324600" y="4818063"/>
            <a:ext cx="1344613" cy="515937"/>
          </a:xfrm>
          <a:prstGeom prst="roundRect">
            <a:avLst>
              <a:gd name="adj" fmla="val 11046"/>
            </a:avLst>
          </a:prstGeom>
          <a:solidFill>
            <a:srgbClr val="00BCB8"/>
          </a:solidFill>
          <a:ln w="28575">
            <a:solidFill>
              <a:schemeClr val="hlink"/>
            </a:solidFill>
            <a:round/>
            <a:headEnd/>
            <a:tailEnd/>
          </a:ln>
        </p:spPr>
        <p:txBody>
          <a:bodyPr/>
          <a:lstStyle/>
          <a:p>
            <a:pPr algn="ctr"/>
            <a:r>
              <a:rPr lang="en-US">
                <a:solidFill>
                  <a:srgbClr val="000000"/>
                </a:solidFill>
              </a:rPr>
              <a:t>Checkin</a:t>
            </a:r>
          </a:p>
        </p:txBody>
      </p:sp>
      <p:sp>
        <p:nvSpPr>
          <p:cNvPr id="305159" name="AutoShape 7"/>
          <p:cNvSpPr>
            <a:spLocks noChangeArrowheads="1"/>
          </p:cNvSpPr>
          <p:nvPr/>
        </p:nvSpPr>
        <p:spPr bwMode="auto">
          <a:xfrm>
            <a:off x="1447800" y="2514600"/>
            <a:ext cx="2133600" cy="533400"/>
          </a:xfrm>
          <a:prstGeom prst="roundRect">
            <a:avLst>
              <a:gd name="adj" fmla="val 11046"/>
            </a:avLst>
          </a:prstGeom>
          <a:solidFill>
            <a:srgbClr val="49C386"/>
          </a:solidFill>
          <a:ln w="28575">
            <a:solidFill>
              <a:srgbClr val="226845"/>
            </a:solidFill>
            <a:round/>
            <a:headEnd/>
            <a:tailEnd/>
          </a:ln>
        </p:spPr>
        <p:txBody>
          <a:bodyPr/>
          <a:lstStyle/>
          <a:p>
            <a:pPr algn="ctr"/>
            <a:r>
              <a:rPr lang="en-US">
                <a:solidFill>
                  <a:srgbClr val="000000"/>
                </a:solidFill>
              </a:rPr>
              <a:t>Development</a:t>
            </a:r>
          </a:p>
        </p:txBody>
      </p:sp>
      <p:sp>
        <p:nvSpPr>
          <p:cNvPr id="305160" name="Rectangle 8"/>
          <p:cNvSpPr>
            <a:spLocks noGrp="1" noChangeArrowheads="1"/>
          </p:cNvSpPr>
          <p:nvPr>
            <p:ph type="title"/>
          </p:nvPr>
        </p:nvSpPr>
        <p:spPr>
          <a:xfrm>
            <a:off x="2057400" y="703263"/>
            <a:ext cx="5943600" cy="762000"/>
          </a:xfrm>
          <a:solidFill>
            <a:srgbClr val="DDDDDD"/>
          </a:solidFill>
          <a:ln w="28575">
            <a:solidFill>
              <a:schemeClr val="folHlink"/>
            </a:solidFill>
          </a:ln>
        </p:spPr>
        <p:txBody>
          <a:bodyPr/>
          <a:lstStyle/>
          <a:p>
            <a:pPr algn="ctr">
              <a:lnSpc>
                <a:spcPct val="90000"/>
              </a:lnSpc>
            </a:pPr>
            <a:r>
              <a:rPr lang="en-US" sz="2400" i="1" dirty="0"/>
              <a:t>Prevent critical path code breaks that take down your team</a:t>
            </a:r>
          </a:p>
        </p:txBody>
      </p:sp>
      <p:sp>
        <p:nvSpPr>
          <p:cNvPr id="305182" name="AutoShape 30"/>
          <p:cNvSpPr>
            <a:spLocks noChangeArrowheads="1"/>
          </p:cNvSpPr>
          <p:nvPr/>
        </p:nvSpPr>
        <p:spPr bwMode="auto">
          <a:xfrm>
            <a:off x="3886200" y="3429000"/>
            <a:ext cx="1600200" cy="515938"/>
          </a:xfrm>
          <a:prstGeom prst="roundRect">
            <a:avLst>
              <a:gd name="adj" fmla="val 11046"/>
            </a:avLst>
          </a:prstGeom>
          <a:solidFill>
            <a:srgbClr val="CD7311"/>
          </a:solidFill>
          <a:ln w="28575">
            <a:solidFill>
              <a:srgbClr val="97550D"/>
            </a:solidFill>
            <a:round/>
            <a:headEnd/>
            <a:tailEnd/>
          </a:ln>
        </p:spPr>
        <p:txBody>
          <a:bodyPr/>
          <a:lstStyle/>
          <a:p>
            <a:pPr algn="ctr"/>
            <a:r>
              <a:rPr lang="en-US">
                <a:solidFill>
                  <a:srgbClr val="000000"/>
                </a:solidFill>
              </a:rPr>
              <a:t>Sniff Test</a:t>
            </a:r>
          </a:p>
        </p:txBody>
      </p:sp>
      <p:cxnSp>
        <p:nvCxnSpPr>
          <p:cNvPr id="305183" name="AutoShape 31"/>
          <p:cNvCxnSpPr>
            <a:cxnSpLocks noChangeShapeType="1"/>
            <a:stCxn id="305159" idx="0"/>
            <a:endCxn id="305182" idx="0"/>
          </p:cNvCxnSpPr>
          <p:nvPr/>
        </p:nvCxnSpPr>
        <p:spPr bwMode="auto">
          <a:xfrm rot="5400000" flipV="1">
            <a:off x="3143250" y="1871663"/>
            <a:ext cx="914400" cy="2171700"/>
          </a:xfrm>
          <a:prstGeom prst="bentConnector3">
            <a:avLst>
              <a:gd name="adj1" fmla="val -44796"/>
            </a:avLst>
          </a:prstGeom>
          <a:noFill/>
          <a:ln w="57150">
            <a:solidFill>
              <a:srgbClr val="000000"/>
            </a:solidFill>
            <a:miter lim="800000"/>
            <a:headEnd/>
            <a:tailEnd type="triangle" w="med" len="med"/>
          </a:ln>
          <a:effectLst/>
        </p:spPr>
      </p:cxnSp>
      <p:cxnSp>
        <p:nvCxnSpPr>
          <p:cNvPr id="305184" name="AutoShape 32"/>
          <p:cNvCxnSpPr>
            <a:cxnSpLocks noChangeShapeType="1"/>
            <a:stCxn id="305182" idx="2"/>
            <a:endCxn id="305159" idx="2"/>
          </p:cNvCxnSpPr>
          <p:nvPr/>
        </p:nvCxnSpPr>
        <p:spPr bwMode="auto">
          <a:xfrm rot="16200000" flipV="1">
            <a:off x="3151981" y="2424907"/>
            <a:ext cx="896937" cy="2171700"/>
          </a:xfrm>
          <a:prstGeom prst="bentConnector3">
            <a:avLst>
              <a:gd name="adj1" fmla="val -43898"/>
            </a:avLst>
          </a:prstGeom>
          <a:noFill/>
          <a:ln w="57150">
            <a:solidFill>
              <a:srgbClr val="000000"/>
            </a:solidFill>
            <a:miter lim="800000"/>
            <a:headEnd/>
            <a:tailEnd type="triangle" w="med" len="med"/>
          </a:ln>
          <a:effectLst/>
        </p:spPr>
      </p:cxnSp>
      <p:sp>
        <p:nvSpPr>
          <p:cNvPr id="305185" name="Rectangle 33"/>
          <p:cNvSpPr>
            <a:spLocks noChangeArrowheads="1"/>
          </p:cNvSpPr>
          <p:nvPr/>
        </p:nvSpPr>
        <p:spPr bwMode="auto">
          <a:xfrm>
            <a:off x="2286000" y="4419600"/>
            <a:ext cx="2514600" cy="304800"/>
          </a:xfrm>
          <a:prstGeom prst="rect">
            <a:avLst/>
          </a:prstGeom>
          <a:solidFill>
            <a:schemeClr val="tx1"/>
          </a:solidFill>
          <a:ln w="9525">
            <a:noFill/>
            <a:miter lim="800000"/>
            <a:headEnd/>
            <a:tailEnd/>
          </a:ln>
        </p:spPr>
        <p:txBody>
          <a:bodyPr lIns="0" tIns="0" rIns="0" bIns="0">
            <a:spAutoFit/>
          </a:bodyPr>
          <a:lstStyle/>
          <a:p>
            <a:pPr algn="ctr"/>
            <a:r>
              <a:rPr lang="en-US" sz="2000" i="1">
                <a:solidFill>
                  <a:srgbClr val="000000"/>
                </a:solidFill>
              </a:rPr>
              <a:t>Pass / fail, diagnostics</a:t>
            </a:r>
            <a:endParaRPr lang="en-US" sz="2000" i="1"/>
          </a:p>
        </p:txBody>
      </p:sp>
      <p:sp>
        <p:nvSpPr>
          <p:cNvPr id="305167" name="Rectangle 15"/>
          <p:cNvSpPr>
            <a:spLocks noChangeArrowheads="1"/>
          </p:cNvSpPr>
          <p:nvPr/>
        </p:nvSpPr>
        <p:spPr bwMode="auto">
          <a:xfrm>
            <a:off x="2667000" y="1752600"/>
            <a:ext cx="1905000" cy="304800"/>
          </a:xfrm>
          <a:prstGeom prst="rect">
            <a:avLst/>
          </a:prstGeom>
          <a:solidFill>
            <a:schemeClr val="tx1"/>
          </a:solidFill>
          <a:ln w="9525">
            <a:noFill/>
            <a:miter lim="800000"/>
            <a:headEnd/>
            <a:tailEnd/>
          </a:ln>
        </p:spPr>
        <p:txBody>
          <a:bodyPr lIns="0" tIns="0" rIns="0" bIns="0">
            <a:spAutoFit/>
          </a:bodyPr>
          <a:lstStyle/>
          <a:p>
            <a:r>
              <a:rPr lang="en-US" sz="2000" i="1">
                <a:solidFill>
                  <a:srgbClr val="000000"/>
                </a:solidFill>
              </a:rPr>
              <a:t>Candidate code</a:t>
            </a:r>
            <a:endParaRPr lang="en-US" sz="2000" i="1"/>
          </a:p>
        </p:txBody>
      </p:sp>
      <p:cxnSp>
        <p:nvCxnSpPr>
          <p:cNvPr id="305187" name="AutoShape 35"/>
          <p:cNvCxnSpPr>
            <a:cxnSpLocks noChangeShapeType="1"/>
            <a:stCxn id="305182" idx="3"/>
            <a:endCxn id="305155" idx="0"/>
          </p:cNvCxnSpPr>
          <p:nvPr/>
        </p:nvCxnSpPr>
        <p:spPr bwMode="auto">
          <a:xfrm>
            <a:off x="5500688" y="3687763"/>
            <a:ext cx="1497012" cy="1116012"/>
          </a:xfrm>
          <a:prstGeom prst="bentConnector2">
            <a:avLst/>
          </a:prstGeom>
          <a:noFill/>
          <a:ln w="57150">
            <a:solidFill>
              <a:srgbClr val="000000"/>
            </a:solidFill>
            <a:miter lim="800000"/>
            <a:headEnd/>
            <a:tailEnd type="triangle" w="med" len="med"/>
          </a:ln>
          <a:effectLst/>
        </p:spPr>
      </p:cxnSp>
      <p:sp>
        <p:nvSpPr>
          <p:cNvPr id="305188" name="Rectangle 36"/>
          <p:cNvSpPr>
            <a:spLocks noChangeArrowheads="1"/>
          </p:cNvSpPr>
          <p:nvPr/>
        </p:nvSpPr>
        <p:spPr bwMode="auto">
          <a:xfrm>
            <a:off x="5638800" y="3352800"/>
            <a:ext cx="1219200" cy="304800"/>
          </a:xfrm>
          <a:prstGeom prst="rect">
            <a:avLst/>
          </a:prstGeom>
          <a:solidFill>
            <a:schemeClr val="tx1"/>
          </a:solidFill>
          <a:ln w="9525">
            <a:noFill/>
            <a:miter lim="800000"/>
            <a:headEnd/>
            <a:tailEnd/>
          </a:ln>
        </p:spPr>
        <p:txBody>
          <a:bodyPr lIns="0" tIns="0" rIns="0" bIns="0">
            <a:spAutoFit/>
          </a:bodyPr>
          <a:lstStyle/>
          <a:p>
            <a:pPr algn="ctr"/>
            <a:r>
              <a:rPr lang="en-US" sz="2000" i="1">
                <a:solidFill>
                  <a:srgbClr val="000000"/>
                </a:solidFill>
              </a:rPr>
              <a:t>Safe code</a:t>
            </a:r>
            <a:endParaRPr lang="en-US" sz="2000" i="1"/>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Autofit/>
          </a:bodyPr>
          <a:lstStyle/>
          <a:p>
            <a:pPr lvl="0"/>
            <a:r>
              <a:rPr lang="en-US" sz="4400" dirty="0" smtClean="0"/>
              <a:t>Metrics change how you work!</a:t>
            </a:r>
            <a:endParaRPr lang="en-US" sz="1400" dirty="0"/>
          </a:p>
        </p:txBody>
      </p:sp>
      <p:cxnSp>
        <p:nvCxnSpPr>
          <p:cNvPr id="19" name="Straight Connector 18"/>
          <p:cNvCxnSpPr/>
          <p:nvPr/>
        </p:nvCxnSpPr>
        <p:spPr>
          <a:xfrm>
            <a:off x="228600" y="4037012"/>
            <a:ext cx="8686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38600" y="3572470"/>
            <a:ext cx="1019831" cy="923330"/>
          </a:xfrm>
          <a:prstGeom prst="rect">
            <a:avLst/>
          </a:prstGeom>
          <a:solidFill>
            <a:schemeClr val="bg1"/>
          </a:solidFill>
        </p:spPr>
        <p:txBody>
          <a:bodyPr wrap="none" rtlCol="0">
            <a:spAutoFit/>
          </a:bodyPr>
          <a:lstStyle/>
          <a:p>
            <a:r>
              <a:rPr lang="en-US" sz="5400" dirty="0" smtClean="0"/>
              <a:t>OR</a:t>
            </a:r>
            <a:endParaRPr lang="en-US" sz="5400" dirty="0"/>
          </a:p>
        </p:txBody>
      </p:sp>
      <p:sp>
        <p:nvSpPr>
          <p:cNvPr id="21" name="Rounded Rectangle 20"/>
          <p:cNvSpPr/>
          <p:nvPr/>
        </p:nvSpPr>
        <p:spPr>
          <a:xfrm>
            <a:off x="685800" y="2038350"/>
            <a:ext cx="2133600" cy="9334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u="sng" dirty="0" smtClean="0">
                <a:latin typeface="Garamond" pitchFamily="18" charset="0"/>
              </a:rPr>
              <a:t>Measure</a:t>
            </a:r>
            <a:endParaRPr lang="en-US" sz="4000" dirty="0"/>
          </a:p>
        </p:txBody>
      </p:sp>
      <p:sp>
        <p:nvSpPr>
          <p:cNvPr id="22" name="Rounded Rectangle 21"/>
          <p:cNvSpPr/>
          <p:nvPr/>
        </p:nvSpPr>
        <p:spPr>
          <a:xfrm>
            <a:off x="3505200" y="2038350"/>
            <a:ext cx="2133600" cy="9334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Garamond" pitchFamily="18" charset="0"/>
              </a:rPr>
              <a:t>Change</a:t>
            </a:r>
            <a:endParaRPr lang="en-US" sz="4000" dirty="0"/>
          </a:p>
        </p:txBody>
      </p:sp>
      <p:sp>
        <p:nvSpPr>
          <p:cNvPr id="23" name="Rounded Rectangle 22"/>
          <p:cNvSpPr/>
          <p:nvPr/>
        </p:nvSpPr>
        <p:spPr>
          <a:xfrm>
            <a:off x="6324600" y="2038350"/>
            <a:ext cx="2133600" cy="9334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u="sng" dirty="0" smtClean="0">
                <a:latin typeface="Garamond" pitchFamily="18" charset="0"/>
              </a:rPr>
              <a:t>Measure</a:t>
            </a:r>
            <a:endParaRPr lang="en-US" sz="4000" dirty="0"/>
          </a:p>
        </p:txBody>
      </p:sp>
      <p:cxnSp>
        <p:nvCxnSpPr>
          <p:cNvPr id="25" name="Straight Connector 24"/>
          <p:cNvCxnSpPr/>
          <p:nvPr/>
        </p:nvCxnSpPr>
        <p:spPr>
          <a:xfrm rot="5400000">
            <a:off x="2324100" y="2095500"/>
            <a:ext cx="1676400" cy="8382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5143500" y="2095500"/>
            <a:ext cx="1676400" cy="8382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685800" y="5010150"/>
            <a:ext cx="2133600" cy="93345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u="sng" dirty="0" smtClean="0">
                <a:latin typeface="Garamond" pitchFamily="18" charset="0"/>
              </a:rPr>
              <a:t>Guess</a:t>
            </a:r>
            <a:endParaRPr lang="en-US" sz="4000" dirty="0"/>
          </a:p>
        </p:txBody>
      </p:sp>
      <p:sp>
        <p:nvSpPr>
          <p:cNvPr id="28" name="Rounded Rectangle 27"/>
          <p:cNvSpPr/>
          <p:nvPr/>
        </p:nvSpPr>
        <p:spPr>
          <a:xfrm>
            <a:off x="3505200" y="5010150"/>
            <a:ext cx="2133600" cy="93345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Garamond" pitchFamily="18" charset="0"/>
              </a:rPr>
              <a:t>Change</a:t>
            </a:r>
            <a:endParaRPr lang="en-US" sz="4000" dirty="0"/>
          </a:p>
        </p:txBody>
      </p:sp>
      <p:sp>
        <p:nvSpPr>
          <p:cNvPr id="29" name="Rounded Rectangle 28"/>
          <p:cNvSpPr/>
          <p:nvPr/>
        </p:nvSpPr>
        <p:spPr>
          <a:xfrm>
            <a:off x="6324600" y="5010150"/>
            <a:ext cx="2133600" cy="93345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u="sng" dirty="0" smtClean="0">
                <a:latin typeface="Garamond" pitchFamily="18" charset="0"/>
              </a:rPr>
              <a:t>Guess</a:t>
            </a:r>
            <a:endParaRPr lang="en-US" sz="4000" dirty="0"/>
          </a:p>
        </p:txBody>
      </p:sp>
      <p:cxnSp>
        <p:nvCxnSpPr>
          <p:cNvPr id="30" name="Straight Connector 29"/>
          <p:cNvCxnSpPr/>
          <p:nvPr/>
        </p:nvCxnSpPr>
        <p:spPr>
          <a:xfrm rot="5400000">
            <a:off x="2324100" y="5067300"/>
            <a:ext cx="1676400" cy="8382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143500" y="5067300"/>
            <a:ext cx="1676400" cy="8382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6553200" y="6356350"/>
            <a:ext cx="2133600" cy="365125"/>
          </a:xfrm>
          <a:prstGeom prst="rect">
            <a:avLst/>
          </a:prstGeom>
        </p:spPr>
        <p:txBody>
          <a:bodyPr/>
          <a:lstStyle/>
          <a:p>
            <a:fld id="{AD621135-7F99-4C28-A0FD-49E4E8557538}" type="slidenum">
              <a:rPr lang="en-US"/>
              <a:pPr/>
              <a:t>11</a:t>
            </a:fld>
            <a:endParaRPr lang="en-US"/>
          </a:p>
        </p:txBody>
      </p:sp>
      <p:sp>
        <p:nvSpPr>
          <p:cNvPr id="410626" name="Rectangle 2"/>
          <p:cNvSpPr>
            <a:spLocks noGrp="1" noChangeArrowheads="1"/>
          </p:cNvSpPr>
          <p:nvPr>
            <p:ph type="title"/>
          </p:nvPr>
        </p:nvSpPr>
        <p:spPr/>
        <p:txBody>
          <a:bodyPr/>
          <a:lstStyle/>
          <a:p>
            <a:endParaRPr lang="en-US" dirty="0"/>
          </a:p>
        </p:txBody>
      </p:sp>
      <p:sp>
        <p:nvSpPr>
          <p:cNvPr id="410627" name="Rectangle 3"/>
          <p:cNvSpPr>
            <a:spLocks noGrp="1" noChangeArrowheads="1"/>
          </p:cNvSpPr>
          <p:nvPr>
            <p:ph type="body" idx="1"/>
          </p:nvPr>
        </p:nvSpPr>
        <p:spPr/>
        <p:txBody>
          <a:bodyPr/>
          <a:lstStyle/>
          <a:p>
            <a:endParaRPr lang="en-US"/>
          </a:p>
        </p:txBody>
      </p:sp>
      <p:pic>
        <p:nvPicPr>
          <p:cNvPr id="410628"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smtClean="0">
                <a:latin typeface="+mn-lt"/>
                <a:ea typeface="+mn-ea"/>
                <a:cs typeface="+mn-cs"/>
              </a:rPr>
              <a:t>Favorite process metrics</a:t>
            </a:r>
            <a:endParaRPr lang="en-US" u="sng" dirty="0"/>
          </a:p>
        </p:txBody>
      </p:sp>
      <p:sp>
        <p:nvSpPr>
          <p:cNvPr id="3" name="Content Placeholder 2"/>
          <p:cNvSpPr>
            <a:spLocks noGrp="1"/>
          </p:cNvSpPr>
          <p:nvPr>
            <p:ph idx="1"/>
          </p:nvPr>
        </p:nvSpPr>
        <p:spPr/>
        <p:txBody>
          <a:bodyPr>
            <a:normAutofit/>
          </a:bodyPr>
          <a:lstStyle/>
          <a:p>
            <a:r>
              <a:rPr lang="en-US" sz="3200" dirty="0" smtClean="0"/>
              <a:t>Engineer efficiency: Compile / load / link times</a:t>
            </a:r>
            <a:endParaRPr lang="en-US" sz="3200" kern="1200" dirty="0" smtClean="0">
              <a:solidFill>
                <a:schemeClr val="tx1"/>
              </a:solidFill>
              <a:latin typeface="+mn-lt"/>
              <a:ea typeface="+mn-ea"/>
              <a:cs typeface="+mn-cs"/>
            </a:endParaRPr>
          </a:p>
          <a:p>
            <a:r>
              <a:rPr lang="en-US" sz="3200" dirty="0" smtClean="0"/>
              <a:t>System: Non-deterministic defects</a:t>
            </a:r>
          </a:p>
          <a:p>
            <a:r>
              <a:rPr lang="en-US" dirty="0" smtClean="0"/>
              <a:t>‘Go back’ cost: bug frequency per source code file</a:t>
            </a:r>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Team iteration rate: Build times &amp; failure rate</a:t>
            </a:r>
          </a:p>
          <a:p>
            <a:pPr>
              <a:buNone/>
            </a:pP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rPr>
              <a:t>END: metrics</a:t>
            </a:r>
            <a:endParaRPr lang="en-US" sz="5400" dirty="0">
              <a:solidFill>
                <a:srgbClr val="FF0000"/>
              </a:solidFill>
            </a:endParaRPr>
          </a:p>
        </p:txBody>
      </p:sp>
      <p:sp>
        <p:nvSpPr>
          <p:cNvPr id="3" name="Text Placeholder 2"/>
          <p:cNvSpPr>
            <a:spLocks noGrp="1"/>
          </p:cNvSpPr>
          <p:nvPr>
            <p:ph type="body" idx="1"/>
          </p:nvPr>
        </p:nvSpPr>
        <p:spPr/>
        <p:txBody>
          <a:bodyPr/>
          <a:lstStyle/>
          <a:p>
            <a:r>
              <a:rPr lang="en-US" dirty="0" smtClean="0"/>
              <a:t>Need 2 </a:t>
            </a:r>
            <a:r>
              <a:rPr lang="en-US" dirty="0" err="1" smtClean="0"/>
              <a:t>eg</a:t>
            </a:r>
            <a:r>
              <a:rPr lang="en-US" dirty="0" smtClean="0"/>
              <a:t> of all three P’s!</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524000" cy="5943600"/>
          </a:xfrm>
        </p:spPr>
        <p:txBody>
          <a:bodyPr>
            <a:normAutofit/>
          </a:bodyPr>
          <a:lstStyle/>
          <a:p>
            <a:r>
              <a:rPr lang="en-US" sz="2000" dirty="0" smtClean="0"/>
              <a:t>Process &amp; </a:t>
            </a:r>
            <a:r>
              <a:rPr lang="en-US" sz="2000" dirty="0" smtClean="0"/>
              <a:t>performance </a:t>
            </a:r>
            <a:r>
              <a:rPr lang="en-US" sz="2000" dirty="0" smtClean="0"/>
              <a:t>metrics</a:t>
            </a:r>
            <a:endParaRPr lang="en-US" sz="2000" dirty="0"/>
          </a:p>
        </p:txBody>
      </p:sp>
      <p:pic>
        <p:nvPicPr>
          <p:cNvPr id="5" name="Picture 4" descr="Bug Resolution Time Evolution.jpg"/>
          <p:cNvPicPr>
            <a:picLocks noChangeAspect="1"/>
          </p:cNvPicPr>
          <p:nvPr/>
        </p:nvPicPr>
        <p:blipFill>
          <a:blip r:embed="rId3" cstate="print"/>
          <a:stretch>
            <a:fillRect/>
          </a:stretch>
        </p:blipFill>
        <p:spPr>
          <a:xfrm>
            <a:off x="1752600" y="-1"/>
            <a:ext cx="7391400" cy="7218449"/>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&amp; </a:t>
            </a:r>
            <a:r>
              <a:rPr lang="en-US" dirty="0" err="1" smtClean="0"/>
              <a:t>perf</a:t>
            </a:r>
            <a:r>
              <a:rPr lang="en-US" dirty="0" smtClean="0"/>
              <a:t> metrics</a:t>
            </a:r>
            <a:endParaRPr lang="en-US" dirty="0"/>
          </a:p>
        </p:txBody>
      </p:sp>
      <p:pic>
        <p:nvPicPr>
          <p:cNvPr id="7" name="Picture 6" descr="Resource Profiler.jpg"/>
          <p:cNvPicPr>
            <a:picLocks noChangeAspect="1"/>
          </p:cNvPicPr>
          <p:nvPr/>
        </p:nvPicPr>
        <p:blipFill>
          <a:blip r:embed="rId3" cstate="print"/>
          <a:stretch>
            <a:fillRect/>
          </a:stretch>
        </p:blipFill>
        <p:spPr>
          <a:xfrm>
            <a:off x="1" y="228601"/>
            <a:ext cx="9144000" cy="6716796"/>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0" y="274638"/>
            <a:ext cx="1828800" cy="5364162"/>
          </a:xfrm>
        </p:spPr>
        <p:txBody>
          <a:bodyPr>
            <a:normAutofit/>
          </a:bodyPr>
          <a:lstStyle/>
          <a:p>
            <a:r>
              <a:rPr lang="en-US" sz="2000" dirty="0" smtClean="0"/>
              <a:t>Process &amp; </a:t>
            </a:r>
            <a:r>
              <a:rPr lang="en-US" sz="2000" dirty="0" err="1" smtClean="0"/>
              <a:t>perf</a:t>
            </a:r>
            <a:r>
              <a:rPr lang="en-US" sz="2000" dirty="0" smtClean="0"/>
              <a:t> metrics</a:t>
            </a:r>
            <a:endParaRPr lang="en-US" sz="2000" dirty="0"/>
          </a:p>
        </p:txBody>
      </p:sp>
      <p:pic>
        <p:nvPicPr>
          <p:cNvPr id="4" name="Picture 3" descr="Benchmarks.jpg"/>
          <p:cNvPicPr>
            <a:picLocks noChangeAspect="1"/>
          </p:cNvPicPr>
          <p:nvPr/>
        </p:nvPicPr>
        <p:blipFill>
          <a:blip r:embed="rId3" cstate="print"/>
          <a:stretch>
            <a:fillRect/>
          </a:stretch>
        </p:blipFill>
        <p:spPr>
          <a:xfrm>
            <a:off x="0" y="125159"/>
            <a:ext cx="5867400" cy="6732841"/>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&amp; </a:t>
            </a:r>
            <a:r>
              <a:rPr lang="en-US" dirty="0" err="1" smtClean="0"/>
              <a:t>perf</a:t>
            </a:r>
            <a:r>
              <a:rPr lang="en-US" dirty="0" smtClean="0"/>
              <a:t> metrics</a:t>
            </a:r>
            <a:endParaRPr lang="en-US" dirty="0"/>
          </a:p>
        </p:txBody>
      </p:sp>
      <p:pic>
        <p:nvPicPr>
          <p:cNvPr id="6" name="Picture 5" descr="Memory Usage.jpg"/>
          <p:cNvPicPr>
            <a:picLocks noChangeAspect="1"/>
          </p:cNvPicPr>
          <p:nvPr/>
        </p:nvPicPr>
        <p:blipFill>
          <a:blip r:embed="rId3" cstate="print"/>
          <a:stretch>
            <a:fillRect/>
          </a:stretch>
        </p:blipFill>
        <p:spPr>
          <a:xfrm>
            <a:off x="533400" y="83382"/>
            <a:ext cx="8276715" cy="7049875"/>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a:t>How to succeed</a:t>
            </a:r>
          </a:p>
        </p:txBody>
      </p:sp>
      <p:sp>
        <p:nvSpPr>
          <p:cNvPr id="60419" name="Rectangle 3"/>
          <p:cNvSpPr>
            <a:spLocks noGrp="1" noChangeArrowheads="1"/>
          </p:cNvSpPr>
          <p:nvPr>
            <p:ph type="body" idx="1"/>
          </p:nvPr>
        </p:nvSpPr>
        <p:spPr/>
        <p:txBody>
          <a:bodyPr/>
          <a:lstStyle/>
          <a:p>
            <a:pPr>
              <a:lnSpc>
                <a:spcPct val="80000"/>
              </a:lnSpc>
            </a:pPr>
            <a:r>
              <a:rPr lang="en-US" dirty="0"/>
              <a:t>Plan for testing early</a:t>
            </a:r>
          </a:p>
          <a:p>
            <a:pPr lvl="1">
              <a:lnSpc>
                <a:spcPct val="80000"/>
              </a:lnSpc>
            </a:pPr>
            <a:r>
              <a:rPr lang="en-US" sz="2000" dirty="0"/>
              <a:t>Non-trivial </a:t>
            </a:r>
            <a:r>
              <a:rPr lang="en-US" sz="2000" dirty="0" smtClean="0"/>
              <a:t>system needs senior engineering support</a:t>
            </a:r>
            <a:endParaRPr lang="en-US" sz="2000" dirty="0"/>
          </a:p>
          <a:p>
            <a:pPr lvl="1">
              <a:lnSpc>
                <a:spcPct val="80000"/>
              </a:lnSpc>
            </a:pPr>
            <a:r>
              <a:rPr lang="en-US" sz="2000" dirty="0"/>
              <a:t>Architectural </a:t>
            </a:r>
            <a:r>
              <a:rPr lang="en-US" sz="2000" dirty="0" smtClean="0"/>
              <a:t>requirement for automated testing brings costs </a:t>
            </a:r>
            <a:r>
              <a:rPr lang="en-US" sz="2000" dirty="0" err="1" smtClean="0"/>
              <a:t>wayyyy</a:t>
            </a:r>
            <a:r>
              <a:rPr lang="en-US" sz="2000" dirty="0" smtClean="0"/>
              <a:t> down!</a:t>
            </a:r>
            <a:endParaRPr lang="en-US" sz="2000" dirty="0"/>
          </a:p>
          <a:p>
            <a:pPr>
              <a:lnSpc>
                <a:spcPct val="80000"/>
              </a:lnSpc>
            </a:pPr>
            <a:endParaRPr lang="en-US" dirty="0"/>
          </a:p>
          <a:p>
            <a:pPr>
              <a:lnSpc>
                <a:spcPct val="80000"/>
              </a:lnSpc>
            </a:pPr>
            <a:r>
              <a:rPr lang="en-US" dirty="0"/>
              <a:t>Fast, cheap test coverage is a major change in production, be willing to adapt your </a:t>
            </a:r>
            <a:r>
              <a:rPr lang="en-US" dirty="0" smtClean="0"/>
              <a:t>processes and/or your tests</a:t>
            </a:r>
            <a:endParaRPr lang="en-US" dirty="0"/>
          </a:p>
          <a:p>
            <a:pPr lvl="1">
              <a:lnSpc>
                <a:spcPct val="80000"/>
              </a:lnSpc>
            </a:pPr>
            <a:r>
              <a:rPr lang="en-US" sz="2000" dirty="0"/>
              <a:t>Make sure the entire team is on board </a:t>
            </a:r>
          </a:p>
          <a:p>
            <a:pPr lvl="1">
              <a:lnSpc>
                <a:spcPct val="80000"/>
              </a:lnSpc>
            </a:pPr>
            <a:r>
              <a:rPr lang="en-US" sz="2000" dirty="0"/>
              <a:t>Deeper integration leads </a:t>
            </a:r>
            <a:r>
              <a:rPr lang="en-US" sz="2000" dirty="0" smtClean="0"/>
              <a:t>gives greater </a:t>
            </a:r>
            <a:r>
              <a:rPr lang="en-US" sz="2000" dirty="0"/>
              <a:t>value</a:t>
            </a:r>
          </a:p>
          <a:p>
            <a:pPr>
              <a:lnSpc>
                <a:spcPct val="80000"/>
              </a:lnSpc>
            </a:pPr>
            <a:endParaRPr lang="en-US" sz="2400" dirty="0"/>
          </a:p>
          <a:p>
            <a:pPr>
              <a:lnSpc>
                <a:spcPct val="80000"/>
              </a:lnSpc>
            </a:pPr>
            <a:r>
              <a:rPr lang="en-US" sz="2400" dirty="0" err="1"/>
              <a:t>Kearneyism</a:t>
            </a:r>
            <a:r>
              <a:rPr lang="en-US" sz="2400" dirty="0"/>
              <a:t>: “make it easier to use than not to use”</a:t>
            </a:r>
          </a:p>
          <a:p>
            <a:pPr>
              <a:lnSpc>
                <a:spcPct val="80000"/>
              </a:lnSpc>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p:cTn id="7" dur="500" fill="hold"/>
                                        <p:tgtEl>
                                          <p:spTgt spid="604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04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0419">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 calcmode="lin" valueType="num">
                                      <p:cBhvr>
                                        <p:cTn id="12" dur="500" fill="hold"/>
                                        <p:tgtEl>
                                          <p:spTgt spid="6041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041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0419">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 calcmode="lin" valueType="num">
                                      <p:cBhvr>
                                        <p:cTn id="17" dur="500" fill="hold"/>
                                        <p:tgtEl>
                                          <p:spTgt spid="6041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0419">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041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0419">
                                            <p:txEl>
                                              <p:pRg st="4" end="4"/>
                                            </p:txEl>
                                          </p:spTgt>
                                        </p:tgtEl>
                                        <p:attrNameLst>
                                          <p:attrName>style.visibility</p:attrName>
                                        </p:attrNameLst>
                                      </p:cBhvr>
                                      <p:to>
                                        <p:strVal val="visible"/>
                                      </p:to>
                                    </p:set>
                                    <p:anim calcmode="lin" valueType="num">
                                      <p:cBhvr>
                                        <p:cTn id="24" dur="500" fill="hold"/>
                                        <p:tgtEl>
                                          <p:spTgt spid="60419">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60419">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60419">
                                            <p:txEl>
                                              <p:pRg st="4" end="4"/>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60419">
                                            <p:txEl>
                                              <p:pRg st="5" end="5"/>
                                            </p:txEl>
                                          </p:spTgt>
                                        </p:tgtEl>
                                        <p:attrNameLst>
                                          <p:attrName>style.visibility</p:attrName>
                                        </p:attrNameLst>
                                      </p:cBhvr>
                                      <p:to>
                                        <p:strVal val="visible"/>
                                      </p:to>
                                    </p:set>
                                    <p:anim calcmode="lin" valueType="num">
                                      <p:cBhvr>
                                        <p:cTn id="29" dur="500" fill="hold"/>
                                        <p:tgtEl>
                                          <p:spTgt spid="60419">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60419">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60419">
                                            <p:txEl>
                                              <p:pRg st="5" end="5"/>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60419">
                                            <p:txEl>
                                              <p:pRg st="6" end="6"/>
                                            </p:txEl>
                                          </p:spTgt>
                                        </p:tgtEl>
                                        <p:attrNameLst>
                                          <p:attrName>style.visibility</p:attrName>
                                        </p:attrNameLst>
                                      </p:cBhvr>
                                      <p:to>
                                        <p:strVal val="visible"/>
                                      </p:to>
                                    </p:set>
                                    <p:anim calcmode="lin" valueType="num">
                                      <p:cBhvr>
                                        <p:cTn id="34" dur="500" fill="hold"/>
                                        <p:tgtEl>
                                          <p:spTgt spid="60419">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60419">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60419">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60419">
                                            <p:txEl>
                                              <p:pRg st="8" end="8"/>
                                            </p:txEl>
                                          </p:spTgt>
                                        </p:tgtEl>
                                        <p:attrNameLst>
                                          <p:attrName>style.visibility</p:attrName>
                                        </p:attrNameLst>
                                      </p:cBhvr>
                                      <p:to>
                                        <p:strVal val="visible"/>
                                      </p:to>
                                    </p:set>
                                    <p:anim calcmode="lin" valueType="num">
                                      <p:cBhvr>
                                        <p:cTn id="41" dur="500" fill="hold"/>
                                        <p:tgtEl>
                                          <p:spTgt spid="60419">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60419">
                                            <p:txEl>
                                              <p:pRg st="8" end="8"/>
                                            </p:txEl>
                                          </p:spTgt>
                                        </p:tgtEl>
                                        <p:attrNameLst>
                                          <p:attrName>ppt_h</p:attrName>
                                        </p:attrNameLst>
                                      </p:cBhvr>
                                      <p:tavLst>
                                        <p:tav tm="0">
                                          <p:val>
                                            <p:fltVal val="0"/>
                                          </p:val>
                                        </p:tav>
                                        <p:tav tm="100000">
                                          <p:val>
                                            <p:strVal val="#ppt_h"/>
                                          </p:val>
                                        </p:tav>
                                      </p:tavLst>
                                    </p:anim>
                                    <p:animEffect transition="in" filter="fade">
                                      <p:cBhvr>
                                        <p:cTn id="43" dur="500"/>
                                        <p:tgtEl>
                                          <p:spTgt spid="604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sz="3200" dirty="0"/>
              <a:t>Yikes, that all sounds very expensive!</a:t>
            </a:r>
          </a:p>
        </p:txBody>
      </p:sp>
      <p:sp>
        <p:nvSpPr>
          <p:cNvPr id="261123" name="Rectangle 3"/>
          <p:cNvSpPr>
            <a:spLocks noGrp="1" noChangeArrowheads="1"/>
          </p:cNvSpPr>
          <p:nvPr>
            <p:ph type="body" idx="1"/>
          </p:nvPr>
        </p:nvSpPr>
        <p:spPr/>
        <p:txBody>
          <a:bodyPr/>
          <a:lstStyle/>
          <a:p>
            <a:pPr>
              <a:lnSpc>
                <a:spcPct val="85000"/>
              </a:lnSpc>
              <a:spcBef>
                <a:spcPct val="25000"/>
              </a:spcBef>
            </a:pPr>
            <a:r>
              <a:rPr lang="en-US" sz="2400" dirty="0"/>
              <a:t>Yes, but remember, the alternative costs are higher and do not always work </a:t>
            </a:r>
          </a:p>
          <a:p>
            <a:pPr>
              <a:lnSpc>
                <a:spcPct val="85000"/>
              </a:lnSpc>
              <a:spcBef>
                <a:spcPct val="25000"/>
              </a:spcBef>
            </a:pPr>
            <a:r>
              <a:rPr lang="en-US" sz="2400" dirty="0"/>
              <a:t>Costs of QA for a 6 player </a:t>
            </a:r>
            <a:r>
              <a:rPr lang="en-US" sz="2400" dirty="0" smtClean="0"/>
              <a:t>game:</a:t>
            </a:r>
            <a:endParaRPr lang="en-US" sz="2400" dirty="0"/>
          </a:p>
          <a:p>
            <a:pPr lvl="2">
              <a:lnSpc>
                <a:spcPct val="85000"/>
              </a:lnSpc>
              <a:spcBef>
                <a:spcPct val="25000"/>
              </a:spcBef>
            </a:pPr>
            <a:r>
              <a:rPr lang="en-GB" dirty="0"/>
              <a:t>Testers</a:t>
            </a:r>
          </a:p>
          <a:p>
            <a:pPr lvl="2">
              <a:lnSpc>
                <a:spcPct val="85000"/>
              </a:lnSpc>
              <a:spcBef>
                <a:spcPct val="25000"/>
              </a:spcBef>
            </a:pPr>
            <a:r>
              <a:rPr lang="en-GB" dirty="0"/>
              <a:t>Consoles, TVs and disks &amp; network</a:t>
            </a:r>
          </a:p>
          <a:p>
            <a:pPr lvl="2">
              <a:lnSpc>
                <a:spcPct val="85000"/>
              </a:lnSpc>
              <a:spcBef>
                <a:spcPct val="25000"/>
              </a:spcBef>
            </a:pPr>
            <a:r>
              <a:rPr lang="en-GB" dirty="0"/>
              <a:t>Non-determinism</a:t>
            </a:r>
          </a:p>
          <a:p>
            <a:pPr>
              <a:lnSpc>
                <a:spcPct val="85000"/>
              </a:lnSpc>
              <a:spcBef>
                <a:spcPct val="25000"/>
              </a:spcBef>
            </a:pPr>
            <a:r>
              <a:rPr lang="en-GB" sz="2400" dirty="0"/>
              <a:t>MMO regression costs: yikes</a:t>
            </a:r>
            <a:r>
              <a:rPr lang="en-GB" sz="3600" b="1" baseline="30000" dirty="0"/>
              <a:t>2</a:t>
            </a:r>
          </a:p>
          <a:p>
            <a:pPr lvl="2">
              <a:lnSpc>
                <a:spcPct val="85000"/>
              </a:lnSpc>
              <a:spcBef>
                <a:spcPct val="25000"/>
              </a:spcBef>
            </a:pPr>
            <a:r>
              <a:rPr lang="en-GB" dirty="0"/>
              <a:t>10s to 100s of testers</a:t>
            </a:r>
          </a:p>
          <a:p>
            <a:pPr lvl="2">
              <a:lnSpc>
                <a:spcPct val="85000"/>
              </a:lnSpc>
              <a:spcBef>
                <a:spcPct val="25000"/>
              </a:spcBef>
            </a:pPr>
            <a:r>
              <a:rPr lang="en-GB" dirty="0"/>
              <a:t>10 year code life cycle</a:t>
            </a:r>
          </a:p>
          <a:p>
            <a:pPr lvl="2">
              <a:lnSpc>
                <a:spcPct val="85000"/>
              </a:lnSpc>
              <a:spcBef>
                <a:spcPct val="25000"/>
              </a:spcBef>
            </a:pPr>
            <a:r>
              <a:rPr lang="en-GB" dirty="0"/>
              <a:t>Constant release iterations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 calcmode="lin" valueType="num">
                                      <p:cBhvr>
                                        <p:cTn id="7" dur="500" fill="hold"/>
                                        <p:tgtEl>
                                          <p:spTgt spid="261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1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6112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61123">
                                            <p:txEl>
                                              <p:pRg st="1" end="1"/>
                                            </p:txEl>
                                          </p:spTgt>
                                        </p:tgtEl>
                                        <p:attrNameLst>
                                          <p:attrName>style.visibility</p:attrName>
                                        </p:attrNameLst>
                                      </p:cBhvr>
                                      <p:to>
                                        <p:strVal val="visible"/>
                                      </p:to>
                                    </p:set>
                                    <p:anim calcmode="lin" valueType="num">
                                      <p:cBhvr>
                                        <p:cTn id="12" dur="500" fill="hold"/>
                                        <p:tgtEl>
                                          <p:spTgt spid="26112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6112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61123">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61123">
                                            <p:txEl>
                                              <p:pRg st="2" end="2"/>
                                            </p:txEl>
                                          </p:spTgt>
                                        </p:tgtEl>
                                        <p:attrNameLst>
                                          <p:attrName>style.visibility</p:attrName>
                                        </p:attrNameLst>
                                      </p:cBhvr>
                                      <p:to>
                                        <p:strVal val="visible"/>
                                      </p:to>
                                    </p:set>
                                    <p:anim calcmode="lin" valueType="num">
                                      <p:cBhvr>
                                        <p:cTn id="17" dur="500" fill="hold"/>
                                        <p:tgtEl>
                                          <p:spTgt spid="26112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6112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61123">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61123">
                                            <p:txEl>
                                              <p:pRg st="3" end="3"/>
                                            </p:txEl>
                                          </p:spTgt>
                                        </p:tgtEl>
                                        <p:attrNameLst>
                                          <p:attrName>style.visibility</p:attrName>
                                        </p:attrNameLst>
                                      </p:cBhvr>
                                      <p:to>
                                        <p:strVal val="visible"/>
                                      </p:to>
                                    </p:set>
                                    <p:anim calcmode="lin" valueType="num">
                                      <p:cBhvr>
                                        <p:cTn id="22" dur="500" fill="hold"/>
                                        <p:tgtEl>
                                          <p:spTgt spid="26112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6112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61123">
                                            <p:txEl>
                                              <p:pRg st="3" end="3"/>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61123">
                                            <p:txEl>
                                              <p:pRg st="4" end="4"/>
                                            </p:txEl>
                                          </p:spTgt>
                                        </p:tgtEl>
                                        <p:attrNameLst>
                                          <p:attrName>style.visibility</p:attrName>
                                        </p:attrNameLst>
                                      </p:cBhvr>
                                      <p:to>
                                        <p:strVal val="visible"/>
                                      </p:to>
                                    </p:set>
                                    <p:anim calcmode="lin" valueType="num">
                                      <p:cBhvr>
                                        <p:cTn id="27" dur="500" fill="hold"/>
                                        <p:tgtEl>
                                          <p:spTgt spid="26112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6112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26112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61123">
                                            <p:txEl>
                                              <p:pRg st="5" end="5"/>
                                            </p:txEl>
                                          </p:spTgt>
                                        </p:tgtEl>
                                        <p:attrNameLst>
                                          <p:attrName>style.visibility</p:attrName>
                                        </p:attrNameLst>
                                      </p:cBhvr>
                                      <p:to>
                                        <p:strVal val="visible"/>
                                      </p:to>
                                    </p:set>
                                    <p:anim calcmode="lin" valueType="num">
                                      <p:cBhvr>
                                        <p:cTn id="34" dur="500" fill="hold"/>
                                        <p:tgtEl>
                                          <p:spTgt spid="26112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26112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261123">
                                            <p:txEl>
                                              <p:pRg st="5" end="5"/>
                                            </p:txEl>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261123">
                                            <p:txEl>
                                              <p:pRg st="6" end="6"/>
                                            </p:txEl>
                                          </p:spTgt>
                                        </p:tgtEl>
                                        <p:attrNameLst>
                                          <p:attrName>style.visibility</p:attrName>
                                        </p:attrNameLst>
                                      </p:cBhvr>
                                      <p:to>
                                        <p:strVal val="visible"/>
                                      </p:to>
                                    </p:set>
                                    <p:anim calcmode="lin" valueType="num">
                                      <p:cBhvr>
                                        <p:cTn id="39" dur="500" fill="hold"/>
                                        <p:tgtEl>
                                          <p:spTgt spid="26112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261123">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261123">
                                            <p:txEl>
                                              <p:pRg st="6" end="6"/>
                                            </p:txEl>
                                          </p:spTgt>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261123">
                                            <p:txEl>
                                              <p:pRg st="7" end="7"/>
                                            </p:txEl>
                                          </p:spTgt>
                                        </p:tgtEl>
                                        <p:attrNameLst>
                                          <p:attrName>style.visibility</p:attrName>
                                        </p:attrNameLst>
                                      </p:cBhvr>
                                      <p:to>
                                        <p:strVal val="visible"/>
                                      </p:to>
                                    </p:set>
                                    <p:anim calcmode="lin" valueType="num">
                                      <p:cBhvr>
                                        <p:cTn id="44" dur="500" fill="hold"/>
                                        <p:tgtEl>
                                          <p:spTgt spid="261123">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261123">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261123">
                                            <p:txEl>
                                              <p:pRg st="7" end="7"/>
                                            </p:txEl>
                                          </p:spTgt>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261123">
                                            <p:txEl>
                                              <p:pRg st="8" end="8"/>
                                            </p:txEl>
                                          </p:spTgt>
                                        </p:tgtEl>
                                        <p:attrNameLst>
                                          <p:attrName>style.visibility</p:attrName>
                                        </p:attrNameLst>
                                      </p:cBhvr>
                                      <p:to>
                                        <p:strVal val="visible"/>
                                      </p:to>
                                    </p:set>
                                    <p:anim calcmode="lin" valueType="num">
                                      <p:cBhvr>
                                        <p:cTn id="49" dur="500" fill="hold"/>
                                        <p:tgtEl>
                                          <p:spTgt spid="26112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261123">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261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aseline="0" dirty="0" smtClean="0">
                <a:latin typeface="Calibri"/>
              </a:rPr>
              <a:t>Takeaways</a:t>
            </a:r>
            <a:r>
              <a:rPr lang="en-US" sz="2400" baseline="0" dirty="0" smtClean="0">
                <a:latin typeface="Calibri"/>
              </a:rPr>
              <a:t/>
            </a:r>
            <a:br>
              <a:rPr lang="en-US" sz="2400" baseline="0" dirty="0" smtClean="0">
                <a:latin typeface="Calibri"/>
              </a:rPr>
            </a:br>
            <a:r>
              <a:rPr lang="en-US" sz="2400" dirty="0" smtClean="0">
                <a:latin typeface="Calibri"/>
              </a:rPr>
              <a:t>(</a:t>
            </a:r>
            <a:r>
              <a:rPr lang="en-US" sz="2400" baseline="0" dirty="0" smtClean="0">
                <a:latin typeface="Calibri"/>
              </a:rPr>
              <a:t>Test &amp; Measure Tools are a vital part of $in - $out = $profit)</a:t>
            </a:r>
            <a:endParaRPr lang="en-US" sz="5400" dirty="0"/>
          </a:p>
        </p:txBody>
      </p:sp>
      <p:sp>
        <p:nvSpPr>
          <p:cNvPr id="3" name="Text Placeholder 2"/>
          <p:cNvSpPr>
            <a:spLocks noGrp="1"/>
          </p:cNvSpPr>
          <p:nvPr>
            <p:ph type="body" idx="1"/>
          </p:nvPr>
        </p:nvSpPr>
        <p:spPr/>
        <p:txBody>
          <a:bodyPr>
            <a:normAutofit fontScale="92500" lnSpcReduction="20000"/>
          </a:bodyPr>
          <a:lstStyle/>
          <a:p>
            <a:r>
              <a:rPr lang="en-US" dirty="0" smtClean="0">
                <a:latin typeface="Calibri"/>
              </a:rPr>
              <a:t>Automated tests provide</a:t>
            </a:r>
          </a:p>
          <a:p>
            <a:pPr lvl="1"/>
            <a:r>
              <a:rPr lang="en-US" dirty="0" smtClean="0">
                <a:latin typeface="Calibri"/>
              </a:rPr>
              <a:t>Faster triage</a:t>
            </a:r>
          </a:p>
          <a:p>
            <a:pPr lvl="1"/>
            <a:r>
              <a:rPr lang="en-US" dirty="0" smtClean="0">
                <a:latin typeface="Calibri"/>
              </a:rPr>
              <a:t>Increased developer &amp; team efficiency</a:t>
            </a:r>
          </a:p>
          <a:p>
            <a:r>
              <a:rPr lang="en-US" dirty="0" smtClean="0">
                <a:latin typeface="Calibri"/>
              </a:rPr>
              <a:t>Metrics replace guesswork with facts</a:t>
            </a:r>
          </a:p>
          <a:p>
            <a:pPr lvl="1"/>
            <a:r>
              <a:rPr lang="en-US" dirty="0" smtClean="0">
                <a:latin typeface="Calibri"/>
              </a:rPr>
              <a:t>Focus resources against real, not perceived, needs</a:t>
            </a:r>
          </a:p>
          <a:p>
            <a:pPr lvl="1"/>
            <a:r>
              <a:rPr lang="en-US" dirty="0" smtClean="0">
                <a:latin typeface="Calibri"/>
              </a:rPr>
              <a:t>Feeding back player behavior into game design is pure gold…</a:t>
            </a:r>
          </a:p>
          <a:p>
            <a:r>
              <a:rPr lang="en-US" dirty="0" smtClean="0">
                <a:latin typeface="Calibri"/>
              </a:rPr>
              <a:t>‘User story’ nature of tests provides common measuring stick to everybody</a:t>
            </a:r>
          </a:p>
          <a:p>
            <a:r>
              <a:rPr lang="en-US" dirty="0" smtClean="0">
                <a:latin typeface="Calibri"/>
              </a:rPr>
              <a:t>Metrics motivate people &amp; unifies view of progress and game</a:t>
            </a:r>
          </a:p>
          <a:p>
            <a:endParaRPr lang="en-US" dirty="0" smtClean="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0" descr="impact"/>
          <p:cNvPicPr>
            <a:picLocks noChangeAspect="1" noChangeArrowheads="1"/>
          </p:cNvPicPr>
          <p:nvPr/>
        </p:nvPicPr>
        <p:blipFill>
          <a:blip r:embed="rId3" cstate="print"/>
          <a:srcRect/>
          <a:stretch>
            <a:fillRect/>
          </a:stretch>
        </p:blipFill>
        <p:spPr bwMode="auto">
          <a:xfrm>
            <a:off x="3556000" y="381000"/>
            <a:ext cx="5283200" cy="3962400"/>
          </a:xfrm>
          <a:prstGeom prst="rect">
            <a:avLst/>
          </a:prstGeom>
          <a:noFill/>
          <a:ln w="9525">
            <a:noFill/>
            <a:miter lim="800000"/>
            <a:headEnd/>
            <a:tailEnd/>
          </a:ln>
        </p:spPr>
      </p:pic>
      <p:sp>
        <p:nvSpPr>
          <p:cNvPr id="46083" name="Title 1"/>
          <p:cNvSpPr>
            <a:spLocks noGrp="1"/>
          </p:cNvSpPr>
          <p:nvPr>
            <p:ph type="title"/>
          </p:nvPr>
        </p:nvSpPr>
        <p:spPr>
          <a:xfrm>
            <a:off x="457200" y="762000"/>
            <a:ext cx="2819400" cy="3505200"/>
          </a:xfrm>
        </p:spPr>
        <p:txBody>
          <a:bodyPr/>
          <a:lstStyle/>
          <a:p>
            <a:pPr eaLnBrk="1" hangingPunct="1"/>
            <a:r>
              <a:rPr lang="en-US" sz="3600" smtClean="0"/>
              <a:t>The migration online is a Darwinian moment for our industry</a:t>
            </a:r>
          </a:p>
        </p:txBody>
      </p:sp>
      <p:sp>
        <p:nvSpPr>
          <p:cNvPr id="29699" name="Content Placeholder 2"/>
          <p:cNvSpPr>
            <a:spLocks noGrp="1"/>
          </p:cNvSpPr>
          <p:nvPr>
            <p:ph idx="1"/>
          </p:nvPr>
        </p:nvSpPr>
        <p:spPr>
          <a:xfrm>
            <a:off x="228600" y="4648200"/>
            <a:ext cx="8610600" cy="1981200"/>
          </a:xfrm>
          <a:solidFill>
            <a:schemeClr val="accent3">
              <a:lumMod val="40000"/>
              <a:lumOff val="60000"/>
            </a:schemeClr>
          </a:solidFill>
        </p:spPr>
        <p:txBody>
          <a:bodyPr>
            <a:normAutofit/>
          </a:bodyPr>
          <a:lstStyle/>
          <a:p>
            <a:pPr marL="342900" lvl="1" indent="-342900" eaLnBrk="1" hangingPunct="1">
              <a:buFont typeface="Arial" charset="0"/>
              <a:buChar char="•"/>
              <a:defRPr/>
            </a:pPr>
            <a:r>
              <a:rPr lang="en-US" sz="3200" dirty="0" smtClean="0"/>
              <a:t>Boxed goods culture must shift to online service</a:t>
            </a:r>
          </a:p>
          <a:p>
            <a:pPr marL="742950" lvl="2" indent="-342900" eaLnBrk="1" hangingPunct="1">
              <a:buFont typeface="Arial" charset="0"/>
              <a:buChar char="•"/>
              <a:defRPr/>
            </a:pPr>
            <a:r>
              <a:rPr lang="en-US" dirty="0" smtClean="0"/>
              <a:t>Player Retention is key, not just features &amp; cool graphics</a:t>
            </a:r>
          </a:p>
          <a:p>
            <a:pPr marL="742950" lvl="2" indent="-342900" eaLnBrk="1" hangingPunct="1">
              <a:buFont typeface="Arial" charset="0"/>
              <a:buChar char="•"/>
              <a:defRPr/>
            </a:pPr>
            <a:r>
              <a:rPr lang="en-US" dirty="0" smtClean="0"/>
              <a:t>Rapid iteration gives fun &amp; new content, but MMO complexity requires automation and a seamless team, not Prod </a:t>
            </a:r>
            <a:r>
              <a:rPr lang="en-US" dirty="0" err="1" smtClean="0"/>
              <a:t>vs</a:t>
            </a:r>
            <a:r>
              <a:rPr lang="en-US" dirty="0" smtClean="0"/>
              <a:t> QA</a:t>
            </a:r>
          </a:p>
          <a:p>
            <a:pPr eaLnBrk="1" hangingPunct="1">
              <a:buFont typeface="Arial" charset="0"/>
              <a:buChar char="•"/>
              <a:defRPr/>
            </a:pPr>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6553200" y="6356350"/>
            <a:ext cx="2133600" cy="365125"/>
          </a:xfrm>
          <a:prstGeom prst="rect">
            <a:avLst/>
          </a:prstGeom>
        </p:spPr>
        <p:txBody>
          <a:bodyPr/>
          <a:lstStyle/>
          <a:p>
            <a:fld id="{FA5934AE-1A88-485B-A2C8-6D67AA37768F}" type="slidenum">
              <a:rPr lang="en-US"/>
              <a:pPr/>
              <a:t>12</a:t>
            </a:fld>
            <a:endParaRPr lang="en-US"/>
          </a:p>
        </p:txBody>
      </p:sp>
      <p:sp>
        <p:nvSpPr>
          <p:cNvPr id="411650" name="Rectangle 2"/>
          <p:cNvSpPr>
            <a:spLocks noGrp="1" noChangeArrowheads="1"/>
          </p:cNvSpPr>
          <p:nvPr>
            <p:ph type="title"/>
          </p:nvPr>
        </p:nvSpPr>
        <p:spPr/>
        <p:txBody>
          <a:bodyPr/>
          <a:lstStyle/>
          <a:p>
            <a:endParaRPr lang="en-US" dirty="0"/>
          </a:p>
        </p:txBody>
      </p:sp>
      <p:sp>
        <p:nvSpPr>
          <p:cNvPr id="411651" name="Rectangle 3"/>
          <p:cNvSpPr>
            <a:spLocks noGrp="1" noChangeArrowheads="1"/>
          </p:cNvSpPr>
          <p:nvPr>
            <p:ph type="body" idx="1"/>
          </p:nvPr>
        </p:nvSpPr>
        <p:spPr/>
        <p:txBody>
          <a:bodyPr/>
          <a:lstStyle/>
          <a:p>
            <a:endParaRPr lang="en-US"/>
          </a:p>
        </p:txBody>
      </p:sp>
      <p:pic>
        <p:nvPicPr>
          <p:cNvPr id="411652"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11653" name="Text Box 5"/>
          <p:cNvSpPr txBox="1">
            <a:spLocks noChangeArrowheads="1"/>
          </p:cNvSpPr>
          <p:nvPr/>
        </p:nvSpPr>
        <p:spPr bwMode="auto">
          <a:xfrm>
            <a:off x="0" y="6477000"/>
            <a:ext cx="2538413" cy="457200"/>
          </a:xfrm>
          <a:prstGeom prst="rect">
            <a:avLst/>
          </a:prstGeom>
          <a:noFill/>
          <a:ln w="9525">
            <a:noFill/>
            <a:miter lim="800000"/>
            <a:headEnd/>
            <a:tailEnd/>
          </a:ln>
          <a:effectLst/>
        </p:spPr>
        <p:txBody>
          <a:bodyPr wrap="none">
            <a:spAutoFit/>
          </a:bodyPr>
          <a:lstStyle/>
          <a:p>
            <a:r>
              <a:rPr lang="en-US">
                <a:solidFill>
                  <a:schemeClr val="bg1"/>
                </a:solidFill>
                <a:effectLst>
                  <a:outerShdw blurRad="38100" dist="38100" dir="2700000" algn="tl">
                    <a:srgbClr val="C0C0C0"/>
                  </a:outerShdw>
                </a:effectLst>
                <a:latin typeface="Arial" charset="0"/>
              </a:rPr>
              <a:t>Next Gen Games</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457200"/>
            <a:ext cx="8229600" cy="914400"/>
          </a:xfrm>
        </p:spPr>
        <p:txBody>
          <a:bodyPr>
            <a:normAutofit fontScale="90000"/>
          </a:bodyPr>
          <a:lstStyle/>
          <a:p>
            <a:r>
              <a:rPr lang="en-US" sz="4000" smtClean="0"/>
              <a:t>Question:</a:t>
            </a:r>
            <a:br>
              <a:rPr lang="en-US" sz="4000" smtClean="0"/>
            </a:br>
            <a:r>
              <a:rPr lang="en-US" sz="4000" smtClean="0"/>
              <a:t>How would you rather live your life?</a:t>
            </a:r>
            <a:endParaRPr lang="en-US" sz="3200" smtClean="0"/>
          </a:p>
        </p:txBody>
      </p:sp>
      <p:cxnSp>
        <p:nvCxnSpPr>
          <p:cNvPr id="19" name="Straight Connector 18"/>
          <p:cNvCxnSpPr/>
          <p:nvPr/>
        </p:nvCxnSpPr>
        <p:spPr>
          <a:xfrm>
            <a:off x="533400" y="4114800"/>
            <a:ext cx="8382000" cy="158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7108" name="TextBox 19"/>
          <p:cNvSpPr txBox="1">
            <a:spLocks noChangeArrowheads="1"/>
          </p:cNvSpPr>
          <p:nvPr/>
        </p:nvSpPr>
        <p:spPr bwMode="auto">
          <a:xfrm>
            <a:off x="3886200" y="3725863"/>
            <a:ext cx="1563688" cy="769937"/>
          </a:xfrm>
          <a:prstGeom prst="rect">
            <a:avLst/>
          </a:prstGeom>
          <a:solidFill>
            <a:schemeClr val="bg1"/>
          </a:solidFill>
          <a:ln w="9525">
            <a:noFill/>
            <a:miter lim="800000"/>
            <a:headEnd/>
            <a:tailEnd/>
          </a:ln>
        </p:spPr>
        <p:txBody>
          <a:bodyPr>
            <a:spAutoFit/>
          </a:bodyPr>
          <a:lstStyle/>
          <a:p>
            <a:pPr algn="ctr"/>
            <a:r>
              <a:rPr lang="en-US" sz="4400"/>
              <a:t>OR</a:t>
            </a:r>
          </a:p>
        </p:txBody>
      </p:sp>
      <p:sp>
        <p:nvSpPr>
          <p:cNvPr id="21" name="Rounded Rectangle 20"/>
          <p:cNvSpPr/>
          <p:nvPr/>
        </p:nvSpPr>
        <p:spPr>
          <a:xfrm>
            <a:off x="1077913" y="2438400"/>
            <a:ext cx="1741487" cy="762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Garamond" pitchFamily="18" charset="0"/>
              </a:rPr>
              <a:t>Measure</a:t>
            </a:r>
            <a:endParaRPr lang="en-US" sz="3200" dirty="0"/>
          </a:p>
        </p:txBody>
      </p:sp>
      <p:sp>
        <p:nvSpPr>
          <p:cNvPr id="22" name="Rounded Rectangle 21"/>
          <p:cNvSpPr/>
          <p:nvPr/>
        </p:nvSpPr>
        <p:spPr>
          <a:xfrm>
            <a:off x="3897313" y="2438400"/>
            <a:ext cx="1741487" cy="762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Garamond" pitchFamily="18" charset="0"/>
              </a:rPr>
              <a:t>Change</a:t>
            </a:r>
            <a:endParaRPr lang="en-US" sz="3200" dirty="0"/>
          </a:p>
        </p:txBody>
      </p:sp>
      <p:sp>
        <p:nvSpPr>
          <p:cNvPr id="23" name="Rounded Rectangle 22"/>
          <p:cNvSpPr/>
          <p:nvPr/>
        </p:nvSpPr>
        <p:spPr>
          <a:xfrm>
            <a:off x="6716713" y="2438400"/>
            <a:ext cx="1741487" cy="762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Garamond" pitchFamily="18" charset="0"/>
              </a:rPr>
              <a:t>Measure</a:t>
            </a:r>
            <a:endParaRPr lang="en-US" sz="3200" dirty="0"/>
          </a:p>
        </p:txBody>
      </p:sp>
      <p:cxnSp>
        <p:nvCxnSpPr>
          <p:cNvPr id="25" name="Straight Connector 24"/>
          <p:cNvCxnSpPr/>
          <p:nvPr/>
        </p:nvCxnSpPr>
        <p:spPr>
          <a:xfrm rot="5400000">
            <a:off x="2628900" y="2476500"/>
            <a:ext cx="1371600" cy="6858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1077913" y="4800600"/>
            <a:ext cx="1741487" cy="762000"/>
          </a:xfrm>
          <a:prstGeom prst="roundRect">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Garamond" pitchFamily="18" charset="0"/>
              </a:rPr>
              <a:t>Guess</a:t>
            </a:r>
            <a:endParaRPr lang="en-US" sz="3200" dirty="0"/>
          </a:p>
        </p:txBody>
      </p:sp>
      <p:sp>
        <p:nvSpPr>
          <p:cNvPr id="28" name="Rounded Rectangle 27"/>
          <p:cNvSpPr/>
          <p:nvPr/>
        </p:nvSpPr>
        <p:spPr>
          <a:xfrm>
            <a:off x="3897313" y="4800600"/>
            <a:ext cx="1741487" cy="762000"/>
          </a:xfrm>
          <a:prstGeom prst="roundRect">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Garamond" pitchFamily="18" charset="0"/>
              </a:rPr>
              <a:t>Change</a:t>
            </a:r>
            <a:endParaRPr lang="en-US" sz="3200" dirty="0"/>
          </a:p>
        </p:txBody>
      </p:sp>
      <p:sp>
        <p:nvSpPr>
          <p:cNvPr id="29" name="Rounded Rectangle 28"/>
          <p:cNvSpPr/>
          <p:nvPr/>
        </p:nvSpPr>
        <p:spPr>
          <a:xfrm>
            <a:off x="6716713" y="4800600"/>
            <a:ext cx="1741487" cy="762000"/>
          </a:xfrm>
          <a:prstGeom prst="roundRect">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latin typeface="Garamond" pitchFamily="18" charset="0"/>
              </a:rPr>
              <a:t>Hope</a:t>
            </a:r>
            <a:endParaRPr lang="en-US" sz="3200" dirty="0"/>
          </a:p>
        </p:txBody>
      </p:sp>
      <p:cxnSp>
        <p:nvCxnSpPr>
          <p:cNvPr id="37" name="Straight Connector 36"/>
          <p:cNvCxnSpPr/>
          <p:nvPr/>
        </p:nvCxnSpPr>
        <p:spPr>
          <a:xfrm rot="5400000">
            <a:off x="5524500" y="2476500"/>
            <a:ext cx="1371600" cy="6858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705100" y="4838700"/>
            <a:ext cx="1371600" cy="6858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600700" y="4838700"/>
            <a:ext cx="1371600" cy="6858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7119" name="TextBox 14"/>
          <p:cNvSpPr txBox="1">
            <a:spLocks noChangeArrowheads="1"/>
          </p:cNvSpPr>
          <p:nvPr/>
        </p:nvSpPr>
        <p:spPr bwMode="auto">
          <a:xfrm>
            <a:off x="1143000" y="6096000"/>
            <a:ext cx="7154779" cy="923330"/>
          </a:xfrm>
          <a:prstGeom prst="rect">
            <a:avLst/>
          </a:prstGeom>
          <a:noFill/>
          <a:ln w="9525">
            <a:noFill/>
            <a:miter lim="800000"/>
            <a:headEnd/>
            <a:tailEnd/>
          </a:ln>
        </p:spPr>
        <p:txBody>
          <a:bodyPr wrap="none">
            <a:spAutoFit/>
          </a:bodyPr>
          <a:lstStyle/>
          <a:p>
            <a:r>
              <a:rPr lang="en-US" dirty="0"/>
              <a:t>Slides are online </a:t>
            </a:r>
            <a:r>
              <a:rPr lang="en-US" dirty="0" smtClean="0"/>
              <a:t>(next week) at </a:t>
            </a:r>
            <a:r>
              <a:rPr lang="en-US" dirty="0">
                <a:hlinkClick r:id="rId3"/>
              </a:rPr>
              <a:t>http://</a:t>
            </a:r>
            <a:r>
              <a:rPr lang="en-US" dirty="0" smtClean="0">
                <a:hlinkClick r:id="rId3"/>
              </a:rPr>
              <a:t>www.MaggotRanch.com/biblio.html</a:t>
            </a:r>
            <a:endParaRPr lang="en-US" dirty="0" smtClean="0"/>
          </a:p>
          <a:p>
            <a:r>
              <a:rPr lang="en-US" dirty="0" smtClean="0"/>
              <a:t>Contact: larry_@_MaggotRanch.com</a:t>
            </a:r>
            <a:endParaRPr lang="en-US" dirty="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57200" y="228600"/>
            <a:ext cx="8458200" cy="1447800"/>
          </a:xfrm>
        </p:spPr>
        <p:txBody>
          <a:bodyPr>
            <a:noAutofit/>
          </a:bodyPr>
          <a:lstStyle/>
          <a:p>
            <a:r>
              <a:rPr lang="en-US" sz="2800" dirty="0" smtClean="0"/>
              <a:t>Growing design &amp; code complexity, and built by larger teams, may be our own Dinosaur </a:t>
            </a:r>
            <a:r>
              <a:rPr lang="en-US" sz="2800" dirty="0"/>
              <a:t>Killer </a:t>
            </a:r>
          </a:p>
        </p:txBody>
      </p:sp>
      <p:pic>
        <p:nvPicPr>
          <p:cNvPr id="162826" name="Picture 10" descr="impact"/>
          <p:cNvPicPr>
            <a:picLocks noChangeAspect="1" noChangeArrowheads="1"/>
          </p:cNvPicPr>
          <p:nvPr/>
        </p:nvPicPr>
        <p:blipFill>
          <a:blip r:embed="rId3" cstate="print"/>
          <a:srcRect/>
          <a:stretch>
            <a:fillRect/>
          </a:stretch>
        </p:blipFill>
        <p:spPr bwMode="auto">
          <a:xfrm>
            <a:off x="2362200" y="1600200"/>
            <a:ext cx="5029200" cy="3767473"/>
          </a:xfrm>
          <a:prstGeom prst="rect">
            <a:avLst/>
          </a:prstGeom>
          <a:noFill/>
        </p:spPr>
      </p:pic>
      <p:sp>
        <p:nvSpPr>
          <p:cNvPr id="162827" name="Text Box 11"/>
          <p:cNvSpPr txBox="1">
            <a:spLocks noChangeArrowheads="1"/>
          </p:cNvSpPr>
          <p:nvPr/>
        </p:nvSpPr>
        <p:spPr bwMode="auto">
          <a:xfrm>
            <a:off x="838200" y="5562600"/>
            <a:ext cx="7585177" cy="830997"/>
          </a:xfrm>
          <a:prstGeom prst="rect">
            <a:avLst/>
          </a:prstGeom>
          <a:solidFill>
            <a:schemeClr val="bg1">
              <a:lumMod val="95000"/>
            </a:schemeClr>
          </a:solidFill>
          <a:ln w="3175">
            <a:solidFill>
              <a:schemeClr val="tx1"/>
            </a:solidFill>
            <a:miter lim="800000"/>
            <a:headEnd/>
            <a:tailEnd/>
          </a:ln>
          <a:effectLst/>
        </p:spPr>
        <p:txBody>
          <a:bodyPr wrap="square">
            <a:spAutoFit/>
          </a:bodyPr>
          <a:lstStyle/>
          <a:p>
            <a:pPr algn="ctr"/>
            <a:r>
              <a:rPr lang="en-US" sz="2400" i="1" dirty="0" smtClean="0">
                <a:solidFill>
                  <a:schemeClr val="tx1">
                    <a:lumMod val="95000"/>
                    <a:lumOff val="5000"/>
                  </a:schemeClr>
                </a:solidFill>
              </a:rPr>
              <a:t>MMOs and multi-core consoles are </a:t>
            </a:r>
            <a:r>
              <a:rPr lang="en-US" sz="2400" i="1" dirty="0">
                <a:solidFill>
                  <a:schemeClr val="tx1">
                    <a:lumMod val="95000"/>
                    <a:lumOff val="5000"/>
                  </a:schemeClr>
                </a:solidFill>
              </a:rPr>
              <a:t>hard </a:t>
            </a:r>
            <a:r>
              <a:rPr lang="en-US" sz="2400" i="1" dirty="0" smtClean="0">
                <a:solidFill>
                  <a:schemeClr val="tx1">
                    <a:lumMod val="95000"/>
                    <a:lumOff val="5000"/>
                  </a:schemeClr>
                </a:solidFill>
              </a:rPr>
              <a:t>enough today: </a:t>
            </a:r>
          </a:p>
          <a:p>
            <a:pPr algn="ctr"/>
            <a:r>
              <a:rPr lang="en-US" sz="2400" i="1" dirty="0" smtClean="0">
                <a:solidFill>
                  <a:schemeClr val="tx1">
                    <a:lumMod val="95000"/>
                    <a:lumOff val="5000"/>
                  </a:schemeClr>
                </a:solidFill>
              </a:rPr>
              <a:t>What does the future hold?</a:t>
            </a:r>
            <a:endParaRPr lang="en-US" sz="2400" i="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1371600" y="304800"/>
            <a:ext cx="7315200" cy="1143000"/>
          </a:xfrm>
        </p:spPr>
        <p:txBody>
          <a:bodyPr>
            <a:normAutofit/>
          </a:bodyPr>
          <a:lstStyle/>
          <a:p>
            <a:pPr>
              <a:spcBef>
                <a:spcPct val="10000"/>
              </a:spcBef>
            </a:pPr>
            <a:r>
              <a:rPr lang="en-US" sz="3200" dirty="0" smtClean="0"/>
              <a:t>Massively multi-core: pain, pain, pain</a:t>
            </a:r>
            <a:endParaRPr lang="en-US" sz="3200" dirty="0"/>
          </a:p>
        </p:txBody>
      </p:sp>
      <p:sp>
        <p:nvSpPr>
          <p:cNvPr id="240643" name="Rectangle 3"/>
          <p:cNvSpPr>
            <a:spLocks noGrp="1" noChangeArrowheads="1"/>
          </p:cNvSpPr>
          <p:nvPr>
            <p:ph type="body" idx="1"/>
          </p:nvPr>
        </p:nvSpPr>
        <p:spPr>
          <a:xfrm>
            <a:off x="457200" y="1295400"/>
            <a:ext cx="8382000" cy="3733800"/>
          </a:xfrm>
        </p:spPr>
        <p:txBody>
          <a:bodyPr>
            <a:noAutofit/>
          </a:bodyPr>
          <a:lstStyle/>
          <a:p>
            <a:pPr>
              <a:lnSpc>
                <a:spcPct val="80000"/>
              </a:lnSpc>
              <a:spcBef>
                <a:spcPct val="10000"/>
              </a:spcBef>
            </a:pPr>
            <a:r>
              <a:rPr lang="en-US" dirty="0"/>
              <a:t>Extracting concurrency – safely – is tough</a:t>
            </a:r>
          </a:p>
          <a:p>
            <a:pPr lvl="1">
              <a:lnSpc>
                <a:spcPct val="80000"/>
              </a:lnSpc>
              <a:spcBef>
                <a:spcPct val="10000"/>
              </a:spcBef>
            </a:pPr>
            <a:endParaRPr lang="en-US" sz="800" i="1" dirty="0"/>
          </a:p>
          <a:p>
            <a:pPr lvl="1">
              <a:lnSpc>
                <a:spcPct val="80000"/>
              </a:lnSpc>
              <a:spcBef>
                <a:spcPct val="10000"/>
              </a:spcBef>
            </a:pPr>
            <a:r>
              <a:rPr lang="en-US" i="1" dirty="0"/>
              <a:t>For every slice of real-time, you need to find something useful for each core to do!</a:t>
            </a:r>
          </a:p>
          <a:p>
            <a:pPr lvl="2">
              <a:lnSpc>
                <a:spcPct val="80000"/>
              </a:lnSpc>
              <a:spcBef>
                <a:spcPct val="10000"/>
              </a:spcBef>
            </a:pPr>
            <a:r>
              <a:rPr lang="en-US" sz="1600" i="1" dirty="0">
                <a:solidFill>
                  <a:schemeClr val="folHlink"/>
                </a:solidFill>
              </a:rPr>
              <a:t>Requiring little data from other modules</a:t>
            </a:r>
          </a:p>
          <a:p>
            <a:pPr lvl="2">
              <a:lnSpc>
                <a:spcPct val="80000"/>
              </a:lnSpc>
              <a:spcBef>
                <a:spcPct val="10000"/>
              </a:spcBef>
            </a:pPr>
            <a:r>
              <a:rPr lang="en-US" sz="1600" i="1" dirty="0">
                <a:solidFill>
                  <a:schemeClr val="folHlink"/>
                </a:solidFill>
              </a:rPr>
              <a:t>With few/no timing dependencies </a:t>
            </a:r>
          </a:p>
          <a:p>
            <a:pPr lvl="2">
              <a:lnSpc>
                <a:spcPct val="80000"/>
              </a:lnSpc>
              <a:spcBef>
                <a:spcPct val="10000"/>
              </a:spcBef>
            </a:pPr>
            <a:r>
              <a:rPr lang="en-US" sz="1600" i="1" dirty="0">
                <a:solidFill>
                  <a:schemeClr val="folHlink"/>
                </a:solidFill>
              </a:rPr>
              <a:t>More cores == more hassle</a:t>
            </a:r>
          </a:p>
          <a:p>
            <a:pPr lvl="1">
              <a:lnSpc>
                <a:spcPct val="80000"/>
              </a:lnSpc>
              <a:spcBef>
                <a:spcPct val="10000"/>
              </a:spcBef>
            </a:pPr>
            <a:endParaRPr lang="en-US" sz="800" i="1" dirty="0"/>
          </a:p>
          <a:p>
            <a:pPr lvl="1">
              <a:lnSpc>
                <a:spcPct val="80000"/>
              </a:lnSpc>
              <a:spcBef>
                <a:spcPct val="10000"/>
              </a:spcBef>
            </a:pPr>
            <a:r>
              <a:rPr lang="en-US" i="1" dirty="0"/>
              <a:t>Now do the above </a:t>
            </a:r>
          </a:p>
          <a:p>
            <a:pPr lvl="2">
              <a:lnSpc>
                <a:spcPct val="80000"/>
              </a:lnSpc>
              <a:spcBef>
                <a:spcPct val="10000"/>
              </a:spcBef>
            </a:pPr>
            <a:r>
              <a:rPr lang="en-US" i="1" dirty="0"/>
              <a:t>While the player(s) </a:t>
            </a:r>
            <a:r>
              <a:rPr lang="en-US" i="1" dirty="0" smtClean="0"/>
              <a:t>dynamically change </a:t>
            </a:r>
            <a:r>
              <a:rPr lang="en-US" i="1" dirty="0"/>
              <a:t>their behavior</a:t>
            </a:r>
          </a:p>
          <a:p>
            <a:pPr lvl="3">
              <a:lnSpc>
                <a:spcPct val="80000"/>
              </a:lnSpc>
              <a:spcBef>
                <a:spcPct val="10000"/>
              </a:spcBef>
            </a:pPr>
            <a:r>
              <a:rPr lang="en-US" i="1" dirty="0" smtClean="0">
                <a:solidFill>
                  <a:schemeClr val="folHlink"/>
                </a:solidFill>
              </a:rPr>
              <a:t>Dynamic CPU &amp; </a:t>
            </a:r>
            <a:r>
              <a:rPr lang="en-US" i="1" dirty="0">
                <a:solidFill>
                  <a:schemeClr val="folHlink"/>
                </a:solidFill>
              </a:rPr>
              <a:t>memory </a:t>
            </a:r>
            <a:r>
              <a:rPr lang="en-US" i="1" dirty="0" smtClean="0">
                <a:solidFill>
                  <a:schemeClr val="folHlink"/>
                </a:solidFill>
              </a:rPr>
              <a:t>load balancing</a:t>
            </a:r>
            <a:endParaRPr lang="en-US" i="1" dirty="0">
              <a:solidFill>
                <a:schemeClr val="folHlink"/>
              </a:solidFill>
            </a:endParaRPr>
          </a:p>
          <a:p>
            <a:pPr lvl="2">
              <a:lnSpc>
                <a:spcPct val="80000"/>
              </a:lnSpc>
              <a:spcBef>
                <a:spcPct val="10000"/>
              </a:spcBef>
            </a:pPr>
            <a:r>
              <a:rPr lang="en-US" i="1" dirty="0"/>
              <a:t>Quickly enough to keep up with game design iteration</a:t>
            </a:r>
          </a:p>
          <a:p>
            <a:pPr lvl="3">
              <a:lnSpc>
                <a:spcPct val="80000"/>
              </a:lnSpc>
              <a:spcBef>
                <a:spcPct val="10000"/>
              </a:spcBef>
            </a:pPr>
            <a:r>
              <a:rPr lang="en-US" i="1" dirty="0">
                <a:solidFill>
                  <a:schemeClr val="folHlink"/>
                </a:solidFill>
              </a:rPr>
              <a:t>While not breaking anything, ever</a:t>
            </a:r>
          </a:p>
          <a:p>
            <a:pPr>
              <a:lnSpc>
                <a:spcPct val="95000"/>
              </a:lnSpc>
              <a:spcBef>
                <a:spcPct val="10000"/>
              </a:spcBef>
            </a:pPr>
            <a:endParaRPr lang="en-US" i="1" dirty="0">
              <a:solidFill>
                <a:schemeClr val="folHlink"/>
              </a:solidFill>
            </a:endParaRPr>
          </a:p>
        </p:txBody>
      </p:sp>
      <p:sp>
        <p:nvSpPr>
          <p:cNvPr id="240644" name="Rectangle 4"/>
          <p:cNvSpPr>
            <a:spLocks noChangeArrowheads="1"/>
          </p:cNvSpPr>
          <p:nvPr/>
        </p:nvSpPr>
        <p:spPr bwMode="auto">
          <a:xfrm>
            <a:off x="381000" y="5382161"/>
            <a:ext cx="5029200" cy="1323439"/>
          </a:xfrm>
          <a:prstGeom prst="rect">
            <a:avLst/>
          </a:prstGeom>
          <a:solidFill>
            <a:srgbClr val="F8F8F8"/>
          </a:solidFill>
          <a:ln w="28575">
            <a:solidFill>
              <a:schemeClr val="folHlink"/>
            </a:solidFill>
            <a:miter lim="800000"/>
            <a:headEnd/>
            <a:tailEnd/>
          </a:ln>
          <a:effectLst/>
        </p:spPr>
        <p:txBody>
          <a:bodyPr wrap="square">
            <a:spAutoFit/>
          </a:bodyPr>
          <a:lstStyle/>
          <a:p>
            <a:pPr algn="ctr"/>
            <a:r>
              <a:rPr kumimoji="0" lang="en-US" sz="2000" i="1" dirty="0">
                <a:solidFill>
                  <a:srgbClr val="000000"/>
                </a:solidFill>
              </a:rPr>
              <a:t>Code: "If we can figure out how to program thousands of cores on a chip, the future looks rosy</a:t>
            </a:r>
            <a:r>
              <a:rPr kumimoji="0" lang="en-US" sz="2000" dirty="0">
                <a:solidFill>
                  <a:srgbClr val="000000"/>
                </a:solidFill>
              </a:rPr>
              <a:t>. </a:t>
            </a:r>
            <a:r>
              <a:rPr kumimoji="0" lang="en-US" sz="2000" i="1" dirty="0">
                <a:solidFill>
                  <a:srgbClr val="000000"/>
                </a:solidFill>
              </a:rPr>
              <a:t>If we can't figure it out, then things look dark.“ </a:t>
            </a:r>
            <a:r>
              <a:rPr kumimoji="0" lang="en-US" sz="1600" dirty="0">
                <a:solidFill>
                  <a:srgbClr val="000000"/>
                </a:solidFill>
              </a:rPr>
              <a:t>David Patterson, UC (Berkeley)</a:t>
            </a:r>
            <a:endParaRPr kumimoji="0" lang="en-US" sz="1600" i="1" dirty="0">
              <a:solidFill>
                <a:srgbClr val="000000"/>
              </a:solidFill>
            </a:endParaRPr>
          </a:p>
        </p:txBody>
      </p:sp>
      <p:sp>
        <p:nvSpPr>
          <p:cNvPr id="240645" name="Rectangle 5"/>
          <p:cNvSpPr>
            <a:spLocks noChangeArrowheads="1"/>
          </p:cNvSpPr>
          <p:nvPr/>
        </p:nvSpPr>
        <p:spPr bwMode="auto">
          <a:xfrm>
            <a:off x="5791200" y="5537537"/>
            <a:ext cx="3124200" cy="1015663"/>
          </a:xfrm>
          <a:prstGeom prst="rect">
            <a:avLst/>
          </a:prstGeom>
          <a:solidFill>
            <a:srgbClr val="F8F8F8"/>
          </a:solidFill>
          <a:ln w="28575">
            <a:solidFill>
              <a:schemeClr val="folHlink"/>
            </a:solidFill>
            <a:miter lim="800000"/>
            <a:headEnd/>
            <a:tailEnd/>
          </a:ln>
          <a:effectLst/>
        </p:spPr>
        <p:txBody>
          <a:bodyPr wrap="square">
            <a:spAutoFit/>
          </a:bodyPr>
          <a:lstStyle/>
          <a:p>
            <a:pPr algn="ctr"/>
            <a:r>
              <a:rPr kumimoji="0" lang="en-US" sz="2000" i="1" dirty="0">
                <a:solidFill>
                  <a:srgbClr val="000000"/>
                </a:solidFill>
              </a:rPr>
              <a:t>Content: imagine filling the content maw of </a:t>
            </a:r>
            <a:endParaRPr kumimoji="0" lang="en-US" sz="2000" i="1" dirty="0" smtClean="0">
              <a:solidFill>
                <a:srgbClr val="000000"/>
              </a:solidFill>
            </a:endParaRPr>
          </a:p>
          <a:p>
            <a:pPr algn="ctr"/>
            <a:r>
              <a:rPr kumimoji="0" lang="en-US" sz="2000" i="1" dirty="0" smtClean="0">
                <a:solidFill>
                  <a:srgbClr val="000000"/>
                </a:solidFill>
              </a:rPr>
              <a:t>PS4 </a:t>
            </a:r>
            <a:r>
              <a:rPr kumimoji="0" lang="en-US" sz="2000" i="1" dirty="0">
                <a:solidFill>
                  <a:srgbClr val="000000"/>
                </a:solidFill>
              </a:rPr>
              <a:t>&amp; Xbox 720?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 calcmode="lin" valueType="num">
                                      <p:cBhvr>
                                        <p:cTn id="7" dur="500" fill="hold"/>
                                        <p:tgtEl>
                                          <p:spTgt spid="2406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064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4064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40643">
                                            <p:txEl>
                                              <p:pRg st="2" end="2"/>
                                            </p:txEl>
                                          </p:spTgt>
                                        </p:tgtEl>
                                        <p:attrNameLst>
                                          <p:attrName>style.visibility</p:attrName>
                                        </p:attrNameLst>
                                      </p:cBhvr>
                                      <p:to>
                                        <p:strVal val="visible"/>
                                      </p:to>
                                    </p:set>
                                    <p:anim calcmode="lin" valueType="num">
                                      <p:cBhvr>
                                        <p:cTn id="12" dur="500" fill="hold"/>
                                        <p:tgtEl>
                                          <p:spTgt spid="24064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4064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40643">
                                            <p:txEl>
                                              <p:pRg st="2" end="2"/>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40643">
                                            <p:txEl>
                                              <p:pRg st="3" end="3"/>
                                            </p:txEl>
                                          </p:spTgt>
                                        </p:tgtEl>
                                        <p:attrNameLst>
                                          <p:attrName>style.visibility</p:attrName>
                                        </p:attrNameLst>
                                      </p:cBhvr>
                                      <p:to>
                                        <p:strVal val="visible"/>
                                      </p:to>
                                    </p:set>
                                    <p:anim calcmode="lin" valueType="num">
                                      <p:cBhvr>
                                        <p:cTn id="17" dur="500" fill="hold"/>
                                        <p:tgtEl>
                                          <p:spTgt spid="24064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4064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240643">
                                            <p:txEl>
                                              <p:pRg st="3" end="3"/>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40643">
                                            <p:txEl>
                                              <p:pRg st="4" end="4"/>
                                            </p:txEl>
                                          </p:spTgt>
                                        </p:tgtEl>
                                        <p:attrNameLst>
                                          <p:attrName>style.visibility</p:attrName>
                                        </p:attrNameLst>
                                      </p:cBhvr>
                                      <p:to>
                                        <p:strVal val="visible"/>
                                      </p:to>
                                    </p:set>
                                    <p:anim calcmode="lin" valueType="num">
                                      <p:cBhvr>
                                        <p:cTn id="22" dur="500" fill="hold"/>
                                        <p:tgtEl>
                                          <p:spTgt spid="24064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24064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240643">
                                            <p:txEl>
                                              <p:pRg st="4" end="4"/>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40643">
                                            <p:txEl>
                                              <p:pRg st="5" end="5"/>
                                            </p:txEl>
                                          </p:spTgt>
                                        </p:tgtEl>
                                        <p:attrNameLst>
                                          <p:attrName>style.visibility</p:attrName>
                                        </p:attrNameLst>
                                      </p:cBhvr>
                                      <p:to>
                                        <p:strVal val="visible"/>
                                      </p:to>
                                    </p:set>
                                    <p:anim calcmode="lin" valueType="num">
                                      <p:cBhvr>
                                        <p:cTn id="27" dur="500" fill="hold"/>
                                        <p:tgtEl>
                                          <p:spTgt spid="24064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24064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24064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40643">
                                            <p:txEl>
                                              <p:pRg st="7" end="7"/>
                                            </p:txEl>
                                          </p:spTgt>
                                        </p:tgtEl>
                                        <p:attrNameLst>
                                          <p:attrName>style.visibility</p:attrName>
                                        </p:attrNameLst>
                                      </p:cBhvr>
                                      <p:to>
                                        <p:strVal val="visible"/>
                                      </p:to>
                                    </p:set>
                                    <p:anim calcmode="lin" valueType="num">
                                      <p:cBhvr>
                                        <p:cTn id="34" dur="500" fill="hold"/>
                                        <p:tgtEl>
                                          <p:spTgt spid="240643">
                                            <p:txEl>
                                              <p:pRg st="7" end="7"/>
                                            </p:txEl>
                                          </p:spTgt>
                                        </p:tgtEl>
                                        <p:attrNameLst>
                                          <p:attrName>ppt_w</p:attrName>
                                        </p:attrNameLst>
                                      </p:cBhvr>
                                      <p:tavLst>
                                        <p:tav tm="0">
                                          <p:val>
                                            <p:fltVal val="0"/>
                                          </p:val>
                                        </p:tav>
                                        <p:tav tm="100000">
                                          <p:val>
                                            <p:strVal val="#ppt_w"/>
                                          </p:val>
                                        </p:tav>
                                      </p:tavLst>
                                    </p:anim>
                                    <p:anim calcmode="lin" valueType="num">
                                      <p:cBhvr>
                                        <p:cTn id="35" dur="500" fill="hold"/>
                                        <p:tgtEl>
                                          <p:spTgt spid="240643">
                                            <p:txEl>
                                              <p:pRg st="7" end="7"/>
                                            </p:txEl>
                                          </p:spTgt>
                                        </p:tgtEl>
                                        <p:attrNameLst>
                                          <p:attrName>ppt_h</p:attrName>
                                        </p:attrNameLst>
                                      </p:cBhvr>
                                      <p:tavLst>
                                        <p:tav tm="0">
                                          <p:val>
                                            <p:fltVal val="0"/>
                                          </p:val>
                                        </p:tav>
                                        <p:tav tm="100000">
                                          <p:val>
                                            <p:strVal val="#ppt_h"/>
                                          </p:val>
                                        </p:tav>
                                      </p:tavLst>
                                    </p:anim>
                                    <p:animEffect transition="in" filter="fade">
                                      <p:cBhvr>
                                        <p:cTn id="36" dur="500"/>
                                        <p:tgtEl>
                                          <p:spTgt spid="240643">
                                            <p:txEl>
                                              <p:pRg st="7" end="7"/>
                                            </p:txEl>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240643">
                                            <p:txEl>
                                              <p:pRg st="8" end="8"/>
                                            </p:txEl>
                                          </p:spTgt>
                                        </p:tgtEl>
                                        <p:attrNameLst>
                                          <p:attrName>style.visibility</p:attrName>
                                        </p:attrNameLst>
                                      </p:cBhvr>
                                      <p:to>
                                        <p:strVal val="visible"/>
                                      </p:to>
                                    </p:set>
                                    <p:anim calcmode="lin" valueType="num">
                                      <p:cBhvr>
                                        <p:cTn id="39" dur="500" fill="hold"/>
                                        <p:tgtEl>
                                          <p:spTgt spid="240643">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240643">
                                            <p:txEl>
                                              <p:pRg st="8" end="8"/>
                                            </p:txEl>
                                          </p:spTgt>
                                        </p:tgtEl>
                                        <p:attrNameLst>
                                          <p:attrName>ppt_h</p:attrName>
                                        </p:attrNameLst>
                                      </p:cBhvr>
                                      <p:tavLst>
                                        <p:tav tm="0">
                                          <p:val>
                                            <p:fltVal val="0"/>
                                          </p:val>
                                        </p:tav>
                                        <p:tav tm="100000">
                                          <p:val>
                                            <p:strVal val="#ppt_h"/>
                                          </p:val>
                                        </p:tav>
                                      </p:tavLst>
                                    </p:anim>
                                    <p:animEffect transition="in" filter="fade">
                                      <p:cBhvr>
                                        <p:cTn id="41" dur="500"/>
                                        <p:tgtEl>
                                          <p:spTgt spid="240643">
                                            <p:txEl>
                                              <p:pRg st="8" end="8"/>
                                            </p:txEl>
                                          </p:spTgt>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240643">
                                            <p:txEl>
                                              <p:pRg st="9" end="9"/>
                                            </p:txEl>
                                          </p:spTgt>
                                        </p:tgtEl>
                                        <p:attrNameLst>
                                          <p:attrName>style.visibility</p:attrName>
                                        </p:attrNameLst>
                                      </p:cBhvr>
                                      <p:to>
                                        <p:strVal val="visible"/>
                                      </p:to>
                                    </p:set>
                                    <p:anim calcmode="lin" valueType="num">
                                      <p:cBhvr>
                                        <p:cTn id="44" dur="500" fill="hold"/>
                                        <p:tgtEl>
                                          <p:spTgt spid="240643">
                                            <p:txEl>
                                              <p:pRg st="9" end="9"/>
                                            </p:txEl>
                                          </p:spTgt>
                                        </p:tgtEl>
                                        <p:attrNameLst>
                                          <p:attrName>ppt_w</p:attrName>
                                        </p:attrNameLst>
                                      </p:cBhvr>
                                      <p:tavLst>
                                        <p:tav tm="0">
                                          <p:val>
                                            <p:fltVal val="0"/>
                                          </p:val>
                                        </p:tav>
                                        <p:tav tm="100000">
                                          <p:val>
                                            <p:strVal val="#ppt_w"/>
                                          </p:val>
                                        </p:tav>
                                      </p:tavLst>
                                    </p:anim>
                                    <p:anim calcmode="lin" valueType="num">
                                      <p:cBhvr>
                                        <p:cTn id="45" dur="500" fill="hold"/>
                                        <p:tgtEl>
                                          <p:spTgt spid="240643">
                                            <p:txEl>
                                              <p:pRg st="9" end="9"/>
                                            </p:txEl>
                                          </p:spTgt>
                                        </p:tgtEl>
                                        <p:attrNameLst>
                                          <p:attrName>ppt_h</p:attrName>
                                        </p:attrNameLst>
                                      </p:cBhvr>
                                      <p:tavLst>
                                        <p:tav tm="0">
                                          <p:val>
                                            <p:fltVal val="0"/>
                                          </p:val>
                                        </p:tav>
                                        <p:tav tm="100000">
                                          <p:val>
                                            <p:strVal val="#ppt_h"/>
                                          </p:val>
                                        </p:tav>
                                      </p:tavLst>
                                    </p:anim>
                                    <p:animEffect transition="in" filter="fade">
                                      <p:cBhvr>
                                        <p:cTn id="46" dur="500"/>
                                        <p:tgtEl>
                                          <p:spTgt spid="240643">
                                            <p:txEl>
                                              <p:pRg st="9" end="9"/>
                                            </p:txEl>
                                          </p:spTgt>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240643">
                                            <p:txEl>
                                              <p:pRg st="10" end="10"/>
                                            </p:txEl>
                                          </p:spTgt>
                                        </p:tgtEl>
                                        <p:attrNameLst>
                                          <p:attrName>style.visibility</p:attrName>
                                        </p:attrNameLst>
                                      </p:cBhvr>
                                      <p:to>
                                        <p:strVal val="visible"/>
                                      </p:to>
                                    </p:set>
                                    <p:anim calcmode="lin" valueType="num">
                                      <p:cBhvr>
                                        <p:cTn id="49" dur="500" fill="hold"/>
                                        <p:tgtEl>
                                          <p:spTgt spid="240643">
                                            <p:txEl>
                                              <p:pRg st="10" end="10"/>
                                            </p:txEl>
                                          </p:spTgt>
                                        </p:tgtEl>
                                        <p:attrNameLst>
                                          <p:attrName>ppt_w</p:attrName>
                                        </p:attrNameLst>
                                      </p:cBhvr>
                                      <p:tavLst>
                                        <p:tav tm="0">
                                          <p:val>
                                            <p:fltVal val="0"/>
                                          </p:val>
                                        </p:tav>
                                        <p:tav tm="100000">
                                          <p:val>
                                            <p:strVal val="#ppt_w"/>
                                          </p:val>
                                        </p:tav>
                                      </p:tavLst>
                                    </p:anim>
                                    <p:anim calcmode="lin" valueType="num">
                                      <p:cBhvr>
                                        <p:cTn id="50" dur="500" fill="hold"/>
                                        <p:tgtEl>
                                          <p:spTgt spid="240643">
                                            <p:txEl>
                                              <p:pRg st="10" end="10"/>
                                            </p:txEl>
                                          </p:spTgt>
                                        </p:tgtEl>
                                        <p:attrNameLst>
                                          <p:attrName>ppt_h</p:attrName>
                                        </p:attrNameLst>
                                      </p:cBhvr>
                                      <p:tavLst>
                                        <p:tav tm="0">
                                          <p:val>
                                            <p:fltVal val="0"/>
                                          </p:val>
                                        </p:tav>
                                        <p:tav tm="100000">
                                          <p:val>
                                            <p:strVal val="#ppt_h"/>
                                          </p:val>
                                        </p:tav>
                                      </p:tavLst>
                                    </p:anim>
                                    <p:animEffect transition="in" filter="fade">
                                      <p:cBhvr>
                                        <p:cTn id="51" dur="500"/>
                                        <p:tgtEl>
                                          <p:spTgt spid="240643">
                                            <p:txEl>
                                              <p:pRg st="10" end="10"/>
                                            </p:txEl>
                                          </p:spTgt>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240643">
                                            <p:txEl>
                                              <p:pRg st="11" end="11"/>
                                            </p:txEl>
                                          </p:spTgt>
                                        </p:tgtEl>
                                        <p:attrNameLst>
                                          <p:attrName>style.visibility</p:attrName>
                                        </p:attrNameLst>
                                      </p:cBhvr>
                                      <p:to>
                                        <p:strVal val="visible"/>
                                      </p:to>
                                    </p:set>
                                    <p:anim calcmode="lin" valueType="num">
                                      <p:cBhvr>
                                        <p:cTn id="54" dur="500" fill="hold"/>
                                        <p:tgtEl>
                                          <p:spTgt spid="240643">
                                            <p:txEl>
                                              <p:pRg st="11" end="11"/>
                                            </p:txEl>
                                          </p:spTgt>
                                        </p:tgtEl>
                                        <p:attrNameLst>
                                          <p:attrName>ppt_w</p:attrName>
                                        </p:attrNameLst>
                                      </p:cBhvr>
                                      <p:tavLst>
                                        <p:tav tm="0">
                                          <p:val>
                                            <p:fltVal val="0"/>
                                          </p:val>
                                        </p:tav>
                                        <p:tav tm="100000">
                                          <p:val>
                                            <p:strVal val="#ppt_w"/>
                                          </p:val>
                                        </p:tav>
                                      </p:tavLst>
                                    </p:anim>
                                    <p:anim calcmode="lin" valueType="num">
                                      <p:cBhvr>
                                        <p:cTn id="55" dur="500" fill="hold"/>
                                        <p:tgtEl>
                                          <p:spTgt spid="240643">
                                            <p:txEl>
                                              <p:pRg st="11" end="11"/>
                                            </p:txEl>
                                          </p:spTgt>
                                        </p:tgtEl>
                                        <p:attrNameLst>
                                          <p:attrName>ppt_h</p:attrName>
                                        </p:attrNameLst>
                                      </p:cBhvr>
                                      <p:tavLst>
                                        <p:tav tm="0">
                                          <p:val>
                                            <p:fltVal val="0"/>
                                          </p:val>
                                        </p:tav>
                                        <p:tav tm="100000">
                                          <p:val>
                                            <p:strVal val="#ppt_h"/>
                                          </p:val>
                                        </p:tav>
                                      </p:tavLst>
                                    </p:anim>
                                    <p:animEffect transition="in" filter="fade">
                                      <p:cBhvr>
                                        <p:cTn id="56" dur="500"/>
                                        <p:tgtEl>
                                          <p:spTgt spid="240643">
                                            <p:txEl>
                                              <p:pRg st="11" end="1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240644"/>
                                        </p:tgtEl>
                                        <p:attrNameLst>
                                          <p:attrName>style.visibility</p:attrName>
                                        </p:attrNameLst>
                                      </p:cBhvr>
                                      <p:to>
                                        <p:strVal val="visible"/>
                                      </p:to>
                                    </p:set>
                                    <p:anim calcmode="lin" valueType="num">
                                      <p:cBhvr>
                                        <p:cTn id="61" dur="500" fill="hold"/>
                                        <p:tgtEl>
                                          <p:spTgt spid="240644"/>
                                        </p:tgtEl>
                                        <p:attrNameLst>
                                          <p:attrName>ppt_w</p:attrName>
                                        </p:attrNameLst>
                                      </p:cBhvr>
                                      <p:tavLst>
                                        <p:tav tm="0">
                                          <p:val>
                                            <p:fltVal val="0"/>
                                          </p:val>
                                        </p:tav>
                                        <p:tav tm="100000">
                                          <p:val>
                                            <p:strVal val="#ppt_w"/>
                                          </p:val>
                                        </p:tav>
                                      </p:tavLst>
                                    </p:anim>
                                    <p:anim calcmode="lin" valueType="num">
                                      <p:cBhvr>
                                        <p:cTn id="62" dur="500" fill="hold"/>
                                        <p:tgtEl>
                                          <p:spTgt spid="240644"/>
                                        </p:tgtEl>
                                        <p:attrNameLst>
                                          <p:attrName>ppt_h</p:attrName>
                                        </p:attrNameLst>
                                      </p:cBhvr>
                                      <p:tavLst>
                                        <p:tav tm="0">
                                          <p:val>
                                            <p:fltVal val="0"/>
                                          </p:val>
                                        </p:tav>
                                        <p:tav tm="100000">
                                          <p:val>
                                            <p:strVal val="#ppt_h"/>
                                          </p:val>
                                        </p:tav>
                                      </p:tavLst>
                                    </p:anim>
                                    <p:animEffect transition="in" filter="fade">
                                      <p:cBhvr>
                                        <p:cTn id="63" dur="500"/>
                                        <p:tgtEl>
                                          <p:spTgt spid="240644"/>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240645"/>
                                        </p:tgtEl>
                                        <p:attrNameLst>
                                          <p:attrName>style.visibility</p:attrName>
                                        </p:attrNameLst>
                                      </p:cBhvr>
                                      <p:to>
                                        <p:strVal val="visible"/>
                                      </p:to>
                                    </p:set>
                                    <p:anim calcmode="lin" valueType="num">
                                      <p:cBhvr>
                                        <p:cTn id="68" dur="500" fill="hold"/>
                                        <p:tgtEl>
                                          <p:spTgt spid="240645"/>
                                        </p:tgtEl>
                                        <p:attrNameLst>
                                          <p:attrName>ppt_w</p:attrName>
                                        </p:attrNameLst>
                                      </p:cBhvr>
                                      <p:tavLst>
                                        <p:tav tm="0">
                                          <p:val>
                                            <p:fltVal val="0"/>
                                          </p:val>
                                        </p:tav>
                                        <p:tav tm="100000">
                                          <p:val>
                                            <p:strVal val="#ppt_w"/>
                                          </p:val>
                                        </p:tav>
                                      </p:tavLst>
                                    </p:anim>
                                    <p:anim calcmode="lin" valueType="num">
                                      <p:cBhvr>
                                        <p:cTn id="69" dur="500" fill="hold"/>
                                        <p:tgtEl>
                                          <p:spTgt spid="240645"/>
                                        </p:tgtEl>
                                        <p:attrNameLst>
                                          <p:attrName>ppt_h</p:attrName>
                                        </p:attrNameLst>
                                      </p:cBhvr>
                                      <p:tavLst>
                                        <p:tav tm="0">
                                          <p:val>
                                            <p:fltVal val="0"/>
                                          </p:val>
                                        </p:tav>
                                        <p:tav tm="100000">
                                          <p:val>
                                            <p:strVal val="#ppt_h"/>
                                          </p:val>
                                        </p:tav>
                                      </p:tavLst>
                                    </p:anim>
                                    <p:animEffect transition="in" filter="fade">
                                      <p:cBhvr>
                                        <p:cTn id="70" dur="500"/>
                                        <p:tgtEl>
                                          <p:spTgt spid="240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p:bldP spid="240644" grpId="0" animBg="1"/>
      <p:bldP spid="2406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Scale mitigation: automation has the computers do the hard work for you…</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Automate the triage/analyze/fix/validate cycle</a:t>
            </a:r>
          </a:p>
          <a:p>
            <a:pPr lvl="1"/>
            <a:r>
              <a:rPr lang="en-US" dirty="0" smtClean="0"/>
              <a:t>Automated testing: faster, cheaper, more accurate @ scale</a:t>
            </a:r>
          </a:p>
          <a:p>
            <a:pPr lvl="1"/>
            <a:r>
              <a:rPr lang="en-US" dirty="0" smtClean="0"/>
              <a:t>Helper ‘bots to speed QA and Prod bottleneck tasks</a:t>
            </a:r>
          </a:p>
          <a:p>
            <a:r>
              <a:rPr lang="en-US" dirty="0" smtClean="0"/>
              <a:t>Automating Metrics</a:t>
            </a:r>
          </a:p>
          <a:p>
            <a:pPr lvl="1"/>
            <a:r>
              <a:rPr lang="en-US" u="sng" dirty="0" smtClean="0"/>
              <a:t>Collection</a:t>
            </a:r>
            <a:r>
              <a:rPr lang="en-US" dirty="0" smtClean="0"/>
              <a:t> (client/server data, process data, player data) </a:t>
            </a:r>
          </a:p>
          <a:p>
            <a:pPr lvl="1"/>
            <a:r>
              <a:rPr lang="en-US" u="sng" dirty="0" smtClean="0"/>
              <a:t>Aggregation</a:t>
            </a:r>
            <a:r>
              <a:rPr lang="en-US" dirty="0" smtClean="0"/>
              <a:t> (high level views of massive data sets, past or present)</a:t>
            </a:r>
          </a:p>
          <a:p>
            <a:pPr lvl="1"/>
            <a:r>
              <a:rPr lang="en-US" u="sng" dirty="0" smtClean="0"/>
              <a:t>Distribution</a:t>
            </a:r>
            <a:r>
              <a:rPr lang="en-US" dirty="0" smtClean="0"/>
              <a:t> (team members, history, management, …)</a:t>
            </a:r>
          </a:p>
          <a:p>
            <a:pPr lvl="2"/>
            <a:r>
              <a:rPr lang="en-US" dirty="0" smtClean="0"/>
              <a:t>If a metric is collected in the woods and no one was there to see it, did it really matter? (LL: TS2 metrics collision)</a:t>
            </a:r>
          </a:p>
          <a:p>
            <a:pPr lvl="1"/>
            <a:r>
              <a:rPr lang="en-US" dirty="0" smtClean="0"/>
              <a:t>Trigger ‘bots can spot patterns and call for human analysis</a:t>
            </a:r>
          </a:p>
          <a:p>
            <a:pPr lvl="2"/>
            <a:r>
              <a:rPr lang="en-US" dirty="0" smtClean="0"/>
              <a:t>E.g.: gold rates are higher today than ever before, and only from one server &amp; one IP address…</a:t>
            </a:r>
          </a:p>
          <a:p>
            <a:pPr lvl="1"/>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76200"/>
            <a:ext cx="8382000" cy="1447800"/>
          </a:xfrm>
        </p:spPr>
        <p:txBody>
          <a:bodyPr>
            <a:normAutofit/>
          </a:bodyPr>
          <a:lstStyle/>
          <a:p>
            <a:r>
              <a:rPr lang="en-US" sz="3200" dirty="0" smtClean="0"/>
              <a:t>Metrics help manage complexity &amp; scale</a:t>
            </a:r>
            <a:br>
              <a:rPr lang="en-US" sz="3200" dirty="0" smtClean="0"/>
            </a:br>
            <a:r>
              <a:rPr lang="en-US" sz="3200" dirty="0" smtClean="0"/>
              <a:t>(code, design, team, tests)</a:t>
            </a:r>
          </a:p>
        </p:txBody>
      </p:sp>
      <p:sp>
        <p:nvSpPr>
          <p:cNvPr id="11267" name="Text Box 4"/>
          <p:cNvSpPr txBox="1">
            <a:spLocks noChangeArrowheads="1"/>
          </p:cNvSpPr>
          <p:nvPr/>
        </p:nvSpPr>
        <p:spPr bwMode="auto">
          <a:xfrm>
            <a:off x="3505200" y="1390650"/>
            <a:ext cx="4495800" cy="2419350"/>
          </a:xfrm>
          <a:prstGeom prst="rect">
            <a:avLst/>
          </a:prstGeom>
          <a:solidFill>
            <a:srgbClr val="FFFFFF"/>
          </a:solidFill>
          <a:ln w="9525">
            <a:solidFill>
              <a:schemeClr val="tx2"/>
            </a:solidFill>
            <a:miter lim="800000"/>
            <a:headEnd/>
            <a:tailEnd/>
          </a:ln>
        </p:spPr>
        <p:txBody>
          <a:bodyPr>
            <a:spAutoFit/>
          </a:bodyPr>
          <a:lstStyle/>
          <a:p>
            <a:pPr algn="ctr" eaLnBrk="0" hangingPunct="0">
              <a:lnSpc>
                <a:spcPct val="90000"/>
              </a:lnSpc>
              <a:spcBef>
                <a:spcPct val="20000"/>
              </a:spcBef>
            </a:pPr>
            <a:r>
              <a:rPr lang="en-US" sz="2000" i="1">
                <a:solidFill>
                  <a:srgbClr val="000000"/>
                </a:solidFill>
                <a:latin typeface="Times New Roman" pitchFamily="18" charset="0"/>
              </a:rPr>
              <a:t>“When you can measure what you are speaking about and can express it in numbers, you know something about it. </a:t>
            </a:r>
          </a:p>
          <a:p>
            <a:pPr algn="ctr" eaLnBrk="0" hangingPunct="0">
              <a:lnSpc>
                <a:spcPct val="90000"/>
              </a:lnSpc>
              <a:spcBef>
                <a:spcPct val="20000"/>
              </a:spcBef>
            </a:pPr>
            <a:r>
              <a:rPr lang="en-US" sz="2000" i="1">
                <a:solidFill>
                  <a:srgbClr val="000000"/>
                </a:solidFill>
                <a:latin typeface="Times New Roman" pitchFamily="18" charset="0"/>
              </a:rPr>
              <a:t>But when you cannot measure it, when you cannot express it in numbers, your knowledge is of a meager and unsatisfactory kind." </a:t>
            </a:r>
          </a:p>
          <a:p>
            <a:pPr algn="ctr" eaLnBrk="0" hangingPunct="0">
              <a:lnSpc>
                <a:spcPct val="90000"/>
              </a:lnSpc>
              <a:spcBef>
                <a:spcPct val="20000"/>
              </a:spcBef>
            </a:pPr>
            <a:r>
              <a:rPr lang="en-US" sz="2000" i="1">
                <a:solidFill>
                  <a:srgbClr val="000000"/>
                </a:solidFill>
                <a:latin typeface="Times New Roman" pitchFamily="18" charset="0"/>
              </a:rPr>
              <a:t>- Lord Kelvin</a:t>
            </a:r>
            <a:r>
              <a:rPr lang="en-US" sz="2000">
                <a:solidFill>
                  <a:srgbClr val="000000"/>
                </a:solidFill>
                <a:latin typeface="Times New Roman" pitchFamily="18" charset="0"/>
              </a:rPr>
              <a:t> </a:t>
            </a:r>
            <a:r>
              <a:rPr lang="en-US" sz="1400">
                <a:solidFill>
                  <a:srgbClr val="000000"/>
                </a:solidFill>
                <a:latin typeface="Times New Roman" pitchFamily="18" charset="0"/>
              </a:rPr>
              <a:t>Institution of Civil Engineers, 1883</a:t>
            </a:r>
          </a:p>
        </p:txBody>
      </p:sp>
      <p:pic>
        <p:nvPicPr>
          <p:cNvPr id="11268" name="Picture 5" descr="kelvin"/>
          <p:cNvPicPr>
            <a:picLocks noChangeAspect="1" noChangeArrowheads="1"/>
          </p:cNvPicPr>
          <p:nvPr/>
        </p:nvPicPr>
        <p:blipFill>
          <a:blip r:embed="rId3" cstate="print"/>
          <a:srcRect/>
          <a:stretch>
            <a:fillRect/>
          </a:stretch>
        </p:blipFill>
        <p:spPr bwMode="auto">
          <a:xfrm>
            <a:off x="1628775" y="1504950"/>
            <a:ext cx="1724025" cy="2209800"/>
          </a:xfrm>
          <a:prstGeom prst="rect">
            <a:avLst/>
          </a:prstGeom>
          <a:noFill/>
          <a:ln w="9525">
            <a:noFill/>
            <a:miter lim="800000"/>
            <a:headEnd/>
            <a:tailEnd/>
          </a:ln>
        </p:spPr>
      </p:pic>
      <p:pic>
        <p:nvPicPr>
          <p:cNvPr id="11269" name="Picture 7" descr="suntzu"/>
          <p:cNvPicPr>
            <a:picLocks noChangeAspect="1" noChangeArrowheads="1"/>
          </p:cNvPicPr>
          <p:nvPr/>
        </p:nvPicPr>
        <p:blipFill>
          <a:blip r:embed="rId4" cstate="print"/>
          <a:srcRect/>
          <a:stretch>
            <a:fillRect/>
          </a:stretch>
        </p:blipFill>
        <p:spPr bwMode="auto">
          <a:xfrm>
            <a:off x="7162800" y="4191000"/>
            <a:ext cx="1484313" cy="2133600"/>
          </a:xfrm>
          <a:prstGeom prst="rect">
            <a:avLst/>
          </a:prstGeom>
          <a:noFill/>
          <a:ln w="9525">
            <a:noFill/>
            <a:miter lim="800000"/>
            <a:headEnd/>
            <a:tailEnd/>
          </a:ln>
        </p:spPr>
      </p:pic>
      <p:sp>
        <p:nvSpPr>
          <p:cNvPr id="11270" name="Rectangle 10"/>
          <p:cNvSpPr>
            <a:spLocks noChangeArrowheads="1"/>
          </p:cNvSpPr>
          <p:nvPr/>
        </p:nvSpPr>
        <p:spPr bwMode="auto">
          <a:xfrm>
            <a:off x="1219200" y="4495800"/>
            <a:ext cx="5791200" cy="1535113"/>
          </a:xfrm>
          <a:prstGeom prst="rect">
            <a:avLst/>
          </a:prstGeom>
          <a:solidFill>
            <a:srgbClr val="FFFFFF"/>
          </a:solidFill>
          <a:ln w="9525">
            <a:solidFill>
              <a:schemeClr val="tx2"/>
            </a:solidFill>
            <a:miter lim="800000"/>
            <a:headEnd/>
            <a:tailEnd/>
          </a:ln>
        </p:spPr>
        <p:txBody>
          <a:bodyPr>
            <a:spAutoFit/>
          </a:bodyPr>
          <a:lstStyle/>
          <a:p>
            <a:pPr algn="ctr">
              <a:lnSpc>
                <a:spcPct val="90000"/>
              </a:lnSpc>
              <a:spcBef>
                <a:spcPct val="20000"/>
              </a:spcBef>
            </a:pPr>
            <a:r>
              <a:rPr lang="en-US" sz="2000" i="1">
                <a:solidFill>
                  <a:srgbClr val="000000"/>
                </a:solidFill>
                <a:latin typeface="Times New Roman" pitchFamily="18" charset="0"/>
              </a:rPr>
              <a:t>“The general who wins the battle makes many calculations in his temple before the battle is fought. The general who loses makes but few calculations beforehand.”</a:t>
            </a:r>
            <a:r>
              <a:rPr lang="en-US" sz="2000">
                <a:solidFill>
                  <a:srgbClr val="000000"/>
                </a:solidFill>
                <a:latin typeface="Times New Roman" pitchFamily="18" charset="0"/>
              </a:rPr>
              <a:t>   </a:t>
            </a:r>
          </a:p>
          <a:p>
            <a:pPr algn="ctr">
              <a:lnSpc>
                <a:spcPct val="90000"/>
              </a:lnSpc>
              <a:spcBef>
                <a:spcPct val="20000"/>
              </a:spcBef>
            </a:pPr>
            <a:r>
              <a:rPr lang="en-US" sz="2000">
                <a:solidFill>
                  <a:srgbClr val="000000"/>
                </a:solidFill>
                <a:latin typeface="Times New Roman" pitchFamily="18" charset="0"/>
              </a:rPr>
              <a:t>-- Sun Tzu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Will%20&amp;%20Sim%20character"/>
          <p:cNvPicPr>
            <a:picLocks noChangeAspect="1" noChangeArrowheads="1"/>
          </p:cNvPicPr>
          <p:nvPr/>
        </p:nvPicPr>
        <p:blipFill>
          <a:blip r:embed="rId3" cstate="print"/>
          <a:srcRect/>
          <a:stretch>
            <a:fillRect/>
          </a:stretch>
        </p:blipFill>
        <p:spPr bwMode="auto">
          <a:xfrm>
            <a:off x="5457825" y="381000"/>
            <a:ext cx="3381375" cy="5410200"/>
          </a:xfrm>
          <a:prstGeom prst="rect">
            <a:avLst/>
          </a:prstGeom>
          <a:noFill/>
          <a:ln w="9525">
            <a:noFill/>
            <a:miter lim="800000"/>
            <a:headEnd/>
            <a:tailEnd/>
          </a:ln>
        </p:spPr>
      </p:pic>
      <p:sp>
        <p:nvSpPr>
          <p:cNvPr id="13315" name="Title 7"/>
          <p:cNvSpPr>
            <a:spLocks noGrp="1"/>
          </p:cNvSpPr>
          <p:nvPr>
            <p:ph type="title"/>
          </p:nvPr>
        </p:nvSpPr>
        <p:spPr>
          <a:xfrm>
            <a:off x="457200" y="274638"/>
            <a:ext cx="4800600" cy="6278562"/>
          </a:xfrm>
        </p:spPr>
        <p:txBody>
          <a:bodyPr/>
          <a:lstStyle/>
          <a:p>
            <a:r>
              <a:rPr lang="en-US" sz="2800" smtClean="0">
                <a:solidFill>
                  <a:srgbClr val="000000"/>
                </a:solidFill>
                <a:latin typeface="Arial" pitchFamily="34" charset="0"/>
              </a:rPr>
              <a:t>“The three largest factors that will influence gaming will be […] and </a:t>
            </a:r>
            <a:r>
              <a:rPr lang="en-US" sz="2800" i="1" smtClean="0">
                <a:solidFill>
                  <a:srgbClr val="000000"/>
                </a:solidFill>
                <a:latin typeface="Arial" pitchFamily="34" charset="0"/>
              </a:rPr>
              <a:t>metrics (measuring what players do and responding to that</a:t>
            </a:r>
            <a:r>
              <a:rPr lang="en-US" sz="2800" smtClean="0">
                <a:solidFill>
                  <a:srgbClr val="000000"/>
                </a:solidFill>
                <a:latin typeface="Arial" pitchFamily="34" charset="0"/>
              </a:rPr>
              <a:t>)” </a:t>
            </a:r>
            <a:br>
              <a:rPr lang="en-US" sz="2800" smtClean="0">
                <a:solidFill>
                  <a:srgbClr val="000000"/>
                </a:solidFill>
                <a:latin typeface="Arial" pitchFamily="34" charset="0"/>
              </a:rPr>
            </a:br>
            <a:r>
              <a:rPr lang="en-US" sz="3200" smtClean="0">
                <a:solidFill>
                  <a:srgbClr val="000000"/>
                </a:solidFill>
                <a:latin typeface="Arial" pitchFamily="34" charset="0"/>
              </a:rPr>
              <a:t/>
            </a:r>
            <a:br>
              <a:rPr lang="en-US" sz="3200" smtClean="0">
                <a:solidFill>
                  <a:srgbClr val="000000"/>
                </a:solidFill>
                <a:latin typeface="Arial" pitchFamily="34" charset="0"/>
              </a:rPr>
            </a:br>
            <a:r>
              <a:rPr lang="en-US" sz="3200" smtClean="0">
                <a:solidFill>
                  <a:srgbClr val="000000"/>
                </a:solidFill>
                <a:latin typeface="Arial" pitchFamily="34" charset="0"/>
              </a:rPr>
              <a:t>-- Will Wright </a:t>
            </a:r>
            <a:r>
              <a:rPr lang="en-US" sz="1200" smtClean="0">
                <a:solidFill>
                  <a:srgbClr val="000000"/>
                </a:solidFill>
              </a:rPr>
              <a:t> </a:t>
            </a:r>
            <a:r>
              <a:rPr lang="en-US" sz="1400" smtClean="0">
                <a:solidFill>
                  <a:srgbClr val="000000"/>
                </a:solidFill>
                <a:latin typeface="Arial" pitchFamily="34" charset="0"/>
              </a:rPr>
              <a:t/>
            </a:r>
            <a:br>
              <a:rPr lang="en-US" sz="1400" smtClean="0">
                <a:solidFill>
                  <a:srgbClr val="000000"/>
                </a:solidFill>
                <a:latin typeface="Arial" pitchFamily="34" charset="0"/>
              </a:rPr>
            </a:br>
            <a:r>
              <a:rPr lang="en-US" sz="1400" smtClean="0">
                <a:solidFill>
                  <a:srgbClr val="000000"/>
                </a:solidFill>
              </a:rPr>
              <a:t/>
            </a:r>
            <a:br>
              <a:rPr lang="en-US" sz="1400" smtClean="0">
                <a:solidFill>
                  <a:srgbClr val="000000"/>
                </a:solidFill>
              </a:rPr>
            </a:br>
            <a:r>
              <a:rPr lang="en-US" sz="1400" smtClean="0">
                <a:solidFill>
                  <a:srgbClr val="000000"/>
                </a:solidFill>
                <a:latin typeface="Arial" pitchFamily="34" charset="0"/>
              </a:rPr>
              <a:t>The Secret of The Sims", </a:t>
            </a:r>
            <a:r>
              <a:rPr lang="en-US" sz="1400" i="1" smtClean="0">
                <a:solidFill>
                  <a:srgbClr val="000000"/>
                </a:solidFill>
                <a:latin typeface="Arial" pitchFamily="34" charset="0"/>
              </a:rPr>
              <a:t>PC Magazine</a:t>
            </a:r>
            <a:r>
              <a:rPr lang="en-US" sz="1400" smtClean="0">
                <a:solidFill>
                  <a:srgbClr val="000000"/>
                </a:solidFill>
                <a:latin typeface="Arial" pitchFamily="34" charset="0"/>
              </a:rPr>
              <a:t>, 2002.  http://www.pcmag.com/article2/0,1759,482309,00.asp</a:t>
            </a:r>
            <a:r>
              <a:rPr lang="en-US" sz="3200" smtClean="0">
                <a:solidFill>
                  <a:srgbClr val="000000"/>
                </a:solidFill>
                <a:latin typeface="Arial" pitchFamily="34" charset="0"/>
              </a:rPr>
              <a:t> </a:t>
            </a:r>
            <a:br>
              <a:rPr lang="en-US" sz="3200" smtClean="0">
                <a:solidFill>
                  <a:srgbClr val="000000"/>
                </a:solidFill>
                <a:latin typeface="Arial" pitchFamily="34" charset="0"/>
              </a:rPr>
            </a:br>
            <a:endParaRPr lang="en-US" sz="36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95400" y="0"/>
            <a:ext cx="7485063" cy="1447800"/>
          </a:xfrm>
        </p:spPr>
        <p:txBody>
          <a:bodyPr/>
          <a:lstStyle/>
          <a:p>
            <a:endParaRPr lang="en-US" sz="1800" smtClean="0"/>
          </a:p>
        </p:txBody>
      </p:sp>
      <p:pic>
        <p:nvPicPr>
          <p:cNvPr id="14339" name="Picture 14" descr="kelvin"/>
          <p:cNvPicPr>
            <a:picLocks noChangeAspect="1" noChangeArrowheads="1"/>
          </p:cNvPicPr>
          <p:nvPr/>
        </p:nvPicPr>
        <p:blipFill>
          <a:blip r:embed="rId3" cstate="print"/>
          <a:srcRect/>
          <a:stretch>
            <a:fillRect/>
          </a:stretch>
        </p:blipFill>
        <p:spPr bwMode="auto">
          <a:xfrm>
            <a:off x="1600200" y="457200"/>
            <a:ext cx="1962150" cy="2514600"/>
          </a:xfrm>
          <a:prstGeom prst="rect">
            <a:avLst/>
          </a:prstGeom>
          <a:noFill/>
          <a:ln w="9525">
            <a:noFill/>
            <a:miter lim="800000"/>
            <a:headEnd/>
            <a:tailEnd/>
          </a:ln>
        </p:spPr>
      </p:pic>
      <p:pic>
        <p:nvPicPr>
          <p:cNvPr id="14340" name="Picture 16" descr="suntzu"/>
          <p:cNvPicPr>
            <a:picLocks noChangeAspect="1" noChangeArrowheads="1"/>
          </p:cNvPicPr>
          <p:nvPr/>
        </p:nvPicPr>
        <p:blipFill>
          <a:blip r:embed="rId4" cstate="print"/>
          <a:srcRect/>
          <a:stretch>
            <a:fillRect/>
          </a:stretch>
        </p:blipFill>
        <p:spPr bwMode="auto">
          <a:xfrm>
            <a:off x="1649413" y="3962400"/>
            <a:ext cx="1855787" cy="2667000"/>
          </a:xfrm>
          <a:prstGeom prst="rect">
            <a:avLst/>
          </a:prstGeom>
          <a:noFill/>
          <a:ln w="9525">
            <a:noFill/>
            <a:miter lim="800000"/>
            <a:headEnd/>
            <a:tailEnd/>
          </a:ln>
        </p:spPr>
      </p:pic>
      <p:pic>
        <p:nvPicPr>
          <p:cNvPr id="14341" name="Picture 22" descr="Maxwell"/>
          <p:cNvPicPr>
            <a:picLocks noChangeAspect="1" noChangeArrowheads="1"/>
          </p:cNvPicPr>
          <p:nvPr/>
        </p:nvPicPr>
        <p:blipFill>
          <a:blip r:embed="rId5" cstate="print"/>
          <a:srcRect/>
          <a:stretch>
            <a:fillRect/>
          </a:stretch>
        </p:blipFill>
        <p:spPr bwMode="auto">
          <a:xfrm>
            <a:off x="6172200" y="533400"/>
            <a:ext cx="1989138" cy="2306638"/>
          </a:xfrm>
          <a:prstGeom prst="rect">
            <a:avLst/>
          </a:prstGeom>
          <a:noFill/>
          <a:ln w="9525">
            <a:noFill/>
            <a:miter lim="800000"/>
            <a:headEnd/>
            <a:tailEnd/>
          </a:ln>
        </p:spPr>
      </p:pic>
      <p:pic>
        <p:nvPicPr>
          <p:cNvPr id="14342" name="Picture 23" descr="Pasteur"/>
          <p:cNvPicPr>
            <a:picLocks noChangeAspect="1" noChangeArrowheads="1"/>
          </p:cNvPicPr>
          <p:nvPr/>
        </p:nvPicPr>
        <p:blipFill>
          <a:blip r:embed="rId6" cstate="print"/>
          <a:srcRect/>
          <a:stretch>
            <a:fillRect/>
          </a:stretch>
        </p:blipFill>
        <p:spPr bwMode="auto">
          <a:xfrm>
            <a:off x="6096000" y="3810000"/>
            <a:ext cx="2035175" cy="2514600"/>
          </a:xfrm>
          <a:prstGeom prst="rect">
            <a:avLst/>
          </a:prstGeom>
          <a:noFill/>
          <a:ln w="9525">
            <a:noFill/>
            <a:miter lim="800000"/>
            <a:headEnd/>
            <a:tailEnd/>
          </a:ln>
        </p:spPr>
      </p:pic>
      <p:sp>
        <p:nvSpPr>
          <p:cNvPr id="334872" name="Rectangle 24"/>
          <p:cNvSpPr>
            <a:spLocks noChangeArrowheads="1"/>
          </p:cNvSpPr>
          <p:nvPr/>
        </p:nvSpPr>
        <p:spPr bwMode="auto">
          <a:xfrm>
            <a:off x="3733800" y="4397375"/>
            <a:ext cx="2133600" cy="2062163"/>
          </a:xfrm>
          <a:prstGeom prst="rect">
            <a:avLst/>
          </a:prstGeom>
          <a:noFill/>
          <a:ln w="9525">
            <a:noFill/>
            <a:miter lim="800000"/>
            <a:headEnd/>
            <a:tailEnd/>
          </a:ln>
        </p:spPr>
        <p:txBody>
          <a:bodyPr>
            <a:spAutoFit/>
          </a:bodyPr>
          <a:lstStyle/>
          <a:p>
            <a:pPr algn="ctr"/>
            <a:r>
              <a:rPr lang="en-US" sz="3200">
                <a:solidFill>
                  <a:srgbClr val="000000"/>
                </a:solidFill>
              </a:rPr>
              <a:t>– GIGO –</a:t>
            </a:r>
          </a:p>
          <a:p>
            <a:pPr algn="ctr"/>
            <a:r>
              <a:rPr lang="en-US" sz="2400" i="1">
                <a:solidFill>
                  <a:srgbClr val="000000"/>
                </a:solidFill>
              </a:rPr>
              <a:t>Avoid false causality by correlating data!</a:t>
            </a:r>
          </a:p>
        </p:txBody>
      </p:sp>
      <p:pic>
        <p:nvPicPr>
          <p:cNvPr id="14344" name="Picture 6" descr="Will%20&amp;%20Sim%20character"/>
          <p:cNvPicPr>
            <a:picLocks noChangeAspect="1" noChangeArrowheads="1"/>
          </p:cNvPicPr>
          <p:nvPr/>
        </p:nvPicPr>
        <p:blipFill>
          <a:blip r:embed="rId7" cstate="print"/>
          <a:srcRect/>
          <a:stretch>
            <a:fillRect/>
          </a:stretch>
        </p:blipFill>
        <p:spPr bwMode="auto">
          <a:xfrm>
            <a:off x="3962400" y="381000"/>
            <a:ext cx="1857375"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4872"/>
                                        </p:tgtEl>
                                        <p:attrNameLst>
                                          <p:attrName>style.visibility</p:attrName>
                                        </p:attrNameLst>
                                      </p:cBhvr>
                                      <p:to>
                                        <p:strVal val="visible"/>
                                      </p:to>
                                    </p:set>
                                    <p:anim calcmode="lin" valueType="num">
                                      <p:cBhvr>
                                        <p:cTn id="7" dur="500" fill="hold"/>
                                        <p:tgtEl>
                                          <p:spTgt spid="334872"/>
                                        </p:tgtEl>
                                        <p:attrNameLst>
                                          <p:attrName>ppt_w</p:attrName>
                                        </p:attrNameLst>
                                      </p:cBhvr>
                                      <p:tavLst>
                                        <p:tav tm="0">
                                          <p:val>
                                            <p:fltVal val="0"/>
                                          </p:val>
                                        </p:tav>
                                        <p:tav tm="100000">
                                          <p:val>
                                            <p:strVal val="#ppt_w"/>
                                          </p:val>
                                        </p:tav>
                                      </p:tavLst>
                                    </p:anim>
                                    <p:anim calcmode="lin" valueType="num">
                                      <p:cBhvr>
                                        <p:cTn id="8" dur="500" fill="hold"/>
                                        <p:tgtEl>
                                          <p:spTgt spid="334872"/>
                                        </p:tgtEl>
                                        <p:attrNameLst>
                                          <p:attrName>ppt_h</p:attrName>
                                        </p:attrNameLst>
                                      </p:cBhvr>
                                      <p:tavLst>
                                        <p:tav tm="0">
                                          <p:val>
                                            <p:fltVal val="0"/>
                                          </p:val>
                                        </p:tav>
                                        <p:tav tm="100000">
                                          <p:val>
                                            <p:strVal val="#ppt_h"/>
                                          </p:val>
                                        </p:tav>
                                      </p:tavLst>
                                    </p:anim>
                                    <p:animEffect transition="in" filter="fade">
                                      <p:cBhvr>
                                        <p:cTn id="9" dur="500"/>
                                        <p:tgtEl>
                                          <p:spTgt spid="334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6"/>
          <p:cNvSpPr txBox="1">
            <a:spLocks noChangeArrowheads="1"/>
          </p:cNvSpPr>
          <p:nvPr/>
        </p:nvSpPr>
        <p:spPr bwMode="auto">
          <a:xfrm>
            <a:off x="304800" y="381000"/>
            <a:ext cx="8839200" cy="830263"/>
          </a:xfrm>
          <a:prstGeom prst="rect">
            <a:avLst/>
          </a:prstGeom>
          <a:noFill/>
          <a:ln w="9525">
            <a:noFill/>
            <a:miter lim="800000"/>
            <a:headEnd/>
            <a:tailEnd/>
          </a:ln>
        </p:spPr>
        <p:txBody>
          <a:bodyPr>
            <a:spAutoFit/>
          </a:bodyPr>
          <a:lstStyle/>
          <a:p>
            <a:r>
              <a:rPr lang="en-US" sz="2400" dirty="0" smtClean="0"/>
              <a:t>GIGO: Multiple </a:t>
            </a:r>
            <a:r>
              <a:rPr lang="en-US" sz="2400" dirty="0"/>
              <a:t>views of data provides a deeper understanding and fewer analysis errors</a:t>
            </a:r>
          </a:p>
        </p:txBody>
      </p:sp>
      <p:sp>
        <p:nvSpPr>
          <p:cNvPr id="430111" name="Text Box 31"/>
          <p:cNvSpPr txBox="1">
            <a:spLocks noChangeArrowheads="1"/>
          </p:cNvSpPr>
          <p:nvPr/>
        </p:nvSpPr>
        <p:spPr bwMode="auto">
          <a:xfrm>
            <a:off x="8001000" y="5181600"/>
            <a:ext cx="1143000" cy="461963"/>
          </a:xfrm>
          <a:prstGeom prst="rect">
            <a:avLst/>
          </a:prstGeom>
          <a:noFill/>
          <a:ln w="6350">
            <a:noFill/>
            <a:miter lim="800000"/>
            <a:headEnd/>
            <a:tailEnd/>
          </a:ln>
        </p:spPr>
        <p:txBody>
          <a:bodyPr>
            <a:spAutoFit/>
          </a:bodyPr>
          <a:lstStyle/>
          <a:p>
            <a:pPr>
              <a:defRPr/>
            </a:pPr>
            <a:r>
              <a:rPr lang="en-US" sz="2400" dirty="0">
                <a:solidFill>
                  <a:schemeClr val="tx1">
                    <a:lumMod val="50000"/>
                    <a:lumOff val="50000"/>
                  </a:schemeClr>
                </a:solidFill>
                <a:latin typeface="Arial" charset="0"/>
              </a:rPr>
              <a:t>Time</a:t>
            </a:r>
          </a:p>
        </p:txBody>
      </p:sp>
      <p:grpSp>
        <p:nvGrpSpPr>
          <p:cNvPr id="2" name="Group 45"/>
          <p:cNvGrpSpPr>
            <a:grpSpLocks/>
          </p:cNvGrpSpPr>
          <p:nvPr/>
        </p:nvGrpSpPr>
        <p:grpSpPr bwMode="auto">
          <a:xfrm>
            <a:off x="3733800" y="1828800"/>
            <a:ext cx="4953000" cy="3200400"/>
            <a:chOff x="4779963" y="1295400"/>
            <a:chExt cx="4059237" cy="2209800"/>
          </a:xfrm>
        </p:grpSpPr>
        <p:sp>
          <p:nvSpPr>
            <p:cNvPr id="17431" name="Line 28"/>
            <p:cNvSpPr>
              <a:spLocks noChangeShapeType="1"/>
            </p:cNvSpPr>
            <p:nvPr/>
          </p:nvSpPr>
          <p:spPr bwMode="auto">
            <a:xfrm>
              <a:off x="5486427" y="1295400"/>
              <a:ext cx="0" cy="2133071"/>
            </a:xfrm>
            <a:prstGeom prst="line">
              <a:avLst/>
            </a:prstGeom>
            <a:noFill/>
            <a:ln w="6350">
              <a:solidFill>
                <a:schemeClr val="tx1"/>
              </a:solidFill>
              <a:round/>
              <a:headEnd type="triangle" w="med" len="med"/>
              <a:tailEnd/>
            </a:ln>
          </p:spPr>
          <p:txBody>
            <a:bodyPr/>
            <a:lstStyle/>
            <a:p>
              <a:pPr>
                <a:defRPr/>
              </a:pPr>
              <a:endParaRPr lang="en-US">
                <a:solidFill>
                  <a:schemeClr val="tx1">
                    <a:lumMod val="50000"/>
                    <a:lumOff val="50000"/>
                  </a:schemeClr>
                </a:solidFill>
                <a:latin typeface="Arial" charset="0"/>
              </a:endParaRPr>
            </a:p>
          </p:txBody>
        </p:sp>
        <p:sp>
          <p:nvSpPr>
            <p:cNvPr id="17432" name="Line 29"/>
            <p:cNvSpPr>
              <a:spLocks noChangeShapeType="1"/>
            </p:cNvSpPr>
            <p:nvPr/>
          </p:nvSpPr>
          <p:spPr bwMode="auto">
            <a:xfrm>
              <a:off x="5486427" y="3428471"/>
              <a:ext cx="3352773" cy="0"/>
            </a:xfrm>
            <a:prstGeom prst="line">
              <a:avLst/>
            </a:prstGeom>
            <a:noFill/>
            <a:ln w="6350">
              <a:solidFill>
                <a:schemeClr val="tx1"/>
              </a:solidFill>
              <a:round/>
              <a:headEnd/>
              <a:tailEnd type="triangle" w="med" len="med"/>
            </a:ln>
          </p:spPr>
          <p:txBody>
            <a:bodyPr/>
            <a:lstStyle/>
            <a:p>
              <a:pPr>
                <a:defRPr/>
              </a:pPr>
              <a:endParaRPr lang="en-US">
                <a:solidFill>
                  <a:schemeClr val="tx1">
                    <a:lumMod val="50000"/>
                    <a:lumOff val="50000"/>
                  </a:schemeClr>
                </a:solidFill>
                <a:latin typeface="Arial" charset="0"/>
              </a:endParaRPr>
            </a:p>
          </p:txBody>
        </p:sp>
        <p:sp>
          <p:nvSpPr>
            <p:cNvPr id="17433" name="Text Box 30"/>
            <p:cNvSpPr txBox="1">
              <a:spLocks noChangeArrowheads="1"/>
            </p:cNvSpPr>
            <p:nvPr/>
          </p:nvSpPr>
          <p:spPr bwMode="auto">
            <a:xfrm>
              <a:off x="4779963" y="1996924"/>
              <a:ext cx="642713" cy="574373"/>
            </a:xfrm>
            <a:prstGeom prst="rect">
              <a:avLst/>
            </a:prstGeom>
            <a:noFill/>
            <a:ln w="6350">
              <a:noFill/>
              <a:miter lim="800000"/>
              <a:headEnd/>
              <a:tailEnd/>
            </a:ln>
          </p:spPr>
          <p:txBody>
            <a:bodyPr wrap="none">
              <a:spAutoFit/>
            </a:bodyPr>
            <a:lstStyle/>
            <a:p>
              <a:pPr algn="ctr">
                <a:defRPr/>
              </a:pPr>
              <a:r>
                <a:rPr lang="en-US" sz="2400" dirty="0">
                  <a:solidFill>
                    <a:schemeClr val="tx1">
                      <a:lumMod val="50000"/>
                      <a:lumOff val="50000"/>
                    </a:schemeClr>
                  </a:solidFill>
                  <a:latin typeface="Arial" charset="0"/>
                </a:rPr>
                <a:t>AI</a:t>
              </a:r>
            </a:p>
            <a:p>
              <a:pPr algn="ctr">
                <a:defRPr/>
              </a:pPr>
              <a:r>
                <a:rPr lang="en-US" sz="2400" dirty="0">
                  <a:solidFill>
                    <a:schemeClr val="tx1">
                      <a:lumMod val="50000"/>
                      <a:lumOff val="50000"/>
                    </a:schemeClr>
                  </a:solidFill>
                  <a:latin typeface="Arial" charset="0"/>
                </a:rPr>
                <a:t>data</a:t>
              </a:r>
            </a:p>
          </p:txBody>
        </p:sp>
        <p:sp>
          <p:nvSpPr>
            <p:cNvPr id="17434" name="Freeform 32"/>
            <p:cNvSpPr>
              <a:spLocks/>
            </p:cNvSpPr>
            <p:nvPr/>
          </p:nvSpPr>
          <p:spPr bwMode="auto">
            <a:xfrm>
              <a:off x="5563188" y="1310746"/>
              <a:ext cx="2742587" cy="1689138"/>
            </a:xfrm>
            <a:custGeom>
              <a:avLst/>
              <a:gdLst>
                <a:gd name="T0" fmla="*/ 0 w 1728"/>
                <a:gd name="T1" fmla="*/ 288 h 1064"/>
                <a:gd name="T2" fmla="*/ 144 w 1728"/>
                <a:gd name="T3" fmla="*/ 336 h 1064"/>
                <a:gd name="T4" fmla="*/ 336 w 1728"/>
                <a:gd name="T5" fmla="*/ 384 h 1064"/>
                <a:gd name="T6" fmla="*/ 432 w 1728"/>
                <a:gd name="T7" fmla="*/ 480 h 1064"/>
                <a:gd name="T8" fmla="*/ 816 w 1728"/>
                <a:gd name="T9" fmla="*/ 1056 h 1064"/>
                <a:gd name="T10" fmla="*/ 1296 w 1728"/>
                <a:gd name="T11" fmla="*/ 528 h 1064"/>
                <a:gd name="T12" fmla="*/ 1488 w 1728"/>
                <a:gd name="T13" fmla="*/ 288 h 1064"/>
                <a:gd name="T14" fmla="*/ 1728 w 1728"/>
                <a:gd name="T15" fmla="*/ 0 h 1064"/>
                <a:gd name="T16" fmla="*/ 0 60000 65536"/>
                <a:gd name="T17" fmla="*/ 0 60000 65536"/>
                <a:gd name="T18" fmla="*/ 0 60000 65536"/>
                <a:gd name="T19" fmla="*/ 0 60000 65536"/>
                <a:gd name="T20" fmla="*/ 0 60000 65536"/>
                <a:gd name="T21" fmla="*/ 0 60000 65536"/>
                <a:gd name="T22" fmla="*/ 0 60000 65536"/>
                <a:gd name="T23" fmla="*/ 0 60000 65536"/>
                <a:gd name="T24" fmla="*/ 0 w 1728"/>
                <a:gd name="T25" fmla="*/ 0 h 1064"/>
                <a:gd name="T26" fmla="*/ 1728 w 1728"/>
                <a:gd name="T27" fmla="*/ 1064 h 10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8" h="1064">
                  <a:moveTo>
                    <a:pt x="0" y="288"/>
                  </a:moveTo>
                  <a:cubicBezTo>
                    <a:pt x="44" y="304"/>
                    <a:pt x="88" y="320"/>
                    <a:pt x="144" y="336"/>
                  </a:cubicBezTo>
                  <a:cubicBezTo>
                    <a:pt x="200" y="352"/>
                    <a:pt x="288" y="360"/>
                    <a:pt x="336" y="384"/>
                  </a:cubicBezTo>
                  <a:cubicBezTo>
                    <a:pt x="384" y="408"/>
                    <a:pt x="352" y="368"/>
                    <a:pt x="432" y="480"/>
                  </a:cubicBezTo>
                  <a:cubicBezTo>
                    <a:pt x="512" y="592"/>
                    <a:pt x="672" y="1048"/>
                    <a:pt x="816" y="1056"/>
                  </a:cubicBezTo>
                  <a:cubicBezTo>
                    <a:pt x="960" y="1064"/>
                    <a:pt x="1184" y="656"/>
                    <a:pt x="1296" y="528"/>
                  </a:cubicBezTo>
                  <a:cubicBezTo>
                    <a:pt x="1408" y="400"/>
                    <a:pt x="1416" y="376"/>
                    <a:pt x="1488" y="288"/>
                  </a:cubicBezTo>
                  <a:cubicBezTo>
                    <a:pt x="1560" y="200"/>
                    <a:pt x="1644" y="100"/>
                    <a:pt x="1728" y="0"/>
                  </a:cubicBezTo>
                </a:path>
              </a:pathLst>
            </a:custGeom>
            <a:noFill/>
            <a:ln w="28575">
              <a:solidFill>
                <a:srgbClr val="CC3300"/>
              </a:solidFill>
              <a:round/>
              <a:headEnd/>
              <a:tailEnd/>
            </a:ln>
          </p:spPr>
          <p:txBody>
            <a:bodyPr/>
            <a:lstStyle/>
            <a:p>
              <a:pPr>
                <a:defRPr/>
              </a:pPr>
              <a:endParaRPr lang="en-US">
                <a:solidFill>
                  <a:schemeClr val="tx1">
                    <a:lumMod val="50000"/>
                    <a:lumOff val="50000"/>
                  </a:schemeClr>
                </a:solidFill>
                <a:latin typeface="Arial" charset="0"/>
              </a:endParaRPr>
            </a:p>
          </p:txBody>
        </p:sp>
        <p:sp>
          <p:nvSpPr>
            <p:cNvPr id="17435" name="Freeform 33"/>
            <p:cNvSpPr>
              <a:spLocks/>
            </p:cNvSpPr>
            <p:nvPr/>
          </p:nvSpPr>
          <p:spPr bwMode="auto">
            <a:xfrm>
              <a:off x="5638648" y="1578202"/>
              <a:ext cx="2667127" cy="1637620"/>
            </a:xfrm>
            <a:custGeom>
              <a:avLst/>
              <a:gdLst>
                <a:gd name="T0" fmla="*/ 0 w 1680"/>
                <a:gd name="T1" fmla="*/ 72 h 1032"/>
                <a:gd name="T2" fmla="*/ 240 w 1680"/>
                <a:gd name="T3" fmla="*/ 120 h 1032"/>
                <a:gd name="T4" fmla="*/ 768 w 1680"/>
                <a:gd name="T5" fmla="*/ 792 h 1032"/>
                <a:gd name="T6" fmla="*/ 1056 w 1680"/>
                <a:gd name="T7" fmla="*/ 936 h 1032"/>
                <a:gd name="T8" fmla="*/ 1152 w 1680"/>
                <a:gd name="T9" fmla="*/ 1032 h 1032"/>
                <a:gd name="T10" fmla="*/ 1344 w 1680"/>
                <a:gd name="T11" fmla="*/ 936 h 1032"/>
                <a:gd name="T12" fmla="*/ 1536 w 1680"/>
                <a:gd name="T13" fmla="*/ 840 h 1032"/>
                <a:gd name="T14" fmla="*/ 1680 w 1680"/>
                <a:gd name="T15" fmla="*/ 744 h 1032"/>
                <a:gd name="T16" fmla="*/ 0 60000 65536"/>
                <a:gd name="T17" fmla="*/ 0 60000 65536"/>
                <a:gd name="T18" fmla="*/ 0 60000 65536"/>
                <a:gd name="T19" fmla="*/ 0 60000 65536"/>
                <a:gd name="T20" fmla="*/ 0 60000 65536"/>
                <a:gd name="T21" fmla="*/ 0 60000 65536"/>
                <a:gd name="T22" fmla="*/ 0 60000 65536"/>
                <a:gd name="T23" fmla="*/ 0 60000 65536"/>
                <a:gd name="T24" fmla="*/ 0 w 1680"/>
                <a:gd name="T25" fmla="*/ 0 h 1032"/>
                <a:gd name="T26" fmla="*/ 1680 w 1680"/>
                <a:gd name="T27" fmla="*/ 1032 h 10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80" h="1032">
                  <a:moveTo>
                    <a:pt x="0" y="72"/>
                  </a:moveTo>
                  <a:cubicBezTo>
                    <a:pt x="56" y="36"/>
                    <a:pt x="112" y="0"/>
                    <a:pt x="240" y="120"/>
                  </a:cubicBezTo>
                  <a:cubicBezTo>
                    <a:pt x="368" y="240"/>
                    <a:pt x="632" y="656"/>
                    <a:pt x="768" y="792"/>
                  </a:cubicBezTo>
                  <a:cubicBezTo>
                    <a:pt x="904" y="928"/>
                    <a:pt x="992" y="896"/>
                    <a:pt x="1056" y="936"/>
                  </a:cubicBezTo>
                  <a:cubicBezTo>
                    <a:pt x="1120" y="976"/>
                    <a:pt x="1104" y="1032"/>
                    <a:pt x="1152" y="1032"/>
                  </a:cubicBezTo>
                  <a:cubicBezTo>
                    <a:pt x="1200" y="1032"/>
                    <a:pt x="1280" y="968"/>
                    <a:pt x="1344" y="936"/>
                  </a:cubicBezTo>
                  <a:cubicBezTo>
                    <a:pt x="1408" y="904"/>
                    <a:pt x="1480" y="872"/>
                    <a:pt x="1536" y="840"/>
                  </a:cubicBezTo>
                  <a:cubicBezTo>
                    <a:pt x="1592" y="808"/>
                    <a:pt x="1636" y="776"/>
                    <a:pt x="1680" y="744"/>
                  </a:cubicBezTo>
                </a:path>
              </a:pathLst>
            </a:custGeom>
            <a:noFill/>
            <a:ln w="28575">
              <a:solidFill>
                <a:schemeClr val="tx1"/>
              </a:solidFill>
              <a:round/>
              <a:headEnd/>
              <a:tailEnd/>
            </a:ln>
          </p:spPr>
          <p:txBody>
            <a:bodyPr/>
            <a:lstStyle/>
            <a:p>
              <a:pPr>
                <a:defRPr/>
              </a:pPr>
              <a:endParaRPr lang="en-US">
                <a:solidFill>
                  <a:schemeClr val="tx1">
                    <a:lumMod val="50000"/>
                    <a:lumOff val="50000"/>
                  </a:schemeClr>
                </a:solidFill>
                <a:latin typeface="Arial" charset="0"/>
              </a:endParaRPr>
            </a:p>
          </p:txBody>
        </p:sp>
        <p:sp>
          <p:nvSpPr>
            <p:cNvPr id="17436" name="Freeform 34"/>
            <p:cNvSpPr>
              <a:spLocks/>
            </p:cNvSpPr>
            <p:nvPr/>
          </p:nvSpPr>
          <p:spPr bwMode="auto">
            <a:xfrm>
              <a:off x="5563188" y="1464204"/>
              <a:ext cx="2742587" cy="1688042"/>
            </a:xfrm>
            <a:custGeom>
              <a:avLst/>
              <a:gdLst>
                <a:gd name="T0" fmla="*/ 0 w 1728"/>
                <a:gd name="T1" fmla="*/ 288 h 1064"/>
                <a:gd name="T2" fmla="*/ 144 w 1728"/>
                <a:gd name="T3" fmla="*/ 336 h 1064"/>
                <a:gd name="T4" fmla="*/ 336 w 1728"/>
                <a:gd name="T5" fmla="*/ 384 h 1064"/>
                <a:gd name="T6" fmla="*/ 432 w 1728"/>
                <a:gd name="T7" fmla="*/ 480 h 1064"/>
                <a:gd name="T8" fmla="*/ 816 w 1728"/>
                <a:gd name="T9" fmla="*/ 1056 h 1064"/>
                <a:gd name="T10" fmla="*/ 1296 w 1728"/>
                <a:gd name="T11" fmla="*/ 528 h 1064"/>
                <a:gd name="T12" fmla="*/ 1488 w 1728"/>
                <a:gd name="T13" fmla="*/ 288 h 1064"/>
                <a:gd name="T14" fmla="*/ 1728 w 1728"/>
                <a:gd name="T15" fmla="*/ 0 h 1064"/>
                <a:gd name="T16" fmla="*/ 0 60000 65536"/>
                <a:gd name="T17" fmla="*/ 0 60000 65536"/>
                <a:gd name="T18" fmla="*/ 0 60000 65536"/>
                <a:gd name="T19" fmla="*/ 0 60000 65536"/>
                <a:gd name="T20" fmla="*/ 0 60000 65536"/>
                <a:gd name="T21" fmla="*/ 0 60000 65536"/>
                <a:gd name="T22" fmla="*/ 0 60000 65536"/>
                <a:gd name="T23" fmla="*/ 0 60000 65536"/>
                <a:gd name="T24" fmla="*/ 0 w 1728"/>
                <a:gd name="T25" fmla="*/ 0 h 1064"/>
                <a:gd name="T26" fmla="*/ 1728 w 1728"/>
                <a:gd name="T27" fmla="*/ 1064 h 10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8" h="1064">
                  <a:moveTo>
                    <a:pt x="0" y="288"/>
                  </a:moveTo>
                  <a:cubicBezTo>
                    <a:pt x="44" y="304"/>
                    <a:pt x="88" y="320"/>
                    <a:pt x="144" y="336"/>
                  </a:cubicBezTo>
                  <a:cubicBezTo>
                    <a:pt x="200" y="352"/>
                    <a:pt x="288" y="360"/>
                    <a:pt x="336" y="384"/>
                  </a:cubicBezTo>
                  <a:cubicBezTo>
                    <a:pt x="384" y="408"/>
                    <a:pt x="352" y="368"/>
                    <a:pt x="432" y="480"/>
                  </a:cubicBezTo>
                  <a:cubicBezTo>
                    <a:pt x="512" y="592"/>
                    <a:pt x="672" y="1048"/>
                    <a:pt x="816" y="1056"/>
                  </a:cubicBezTo>
                  <a:cubicBezTo>
                    <a:pt x="960" y="1064"/>
                    <a:pt x="1184" y="656"/>
                    <a:pt x="1296" y="528"/>
                  </a:cubicBezTo>
                  <a:cubicBezTo>
                    <a:pt x="1408" y="400"/>
                    <a:pt x="1416" y="376"/>
                    <a:pt x="1488" y="288"/>
                  </a:cubicBezTo>
                  <a:cubicBezTo>
                    <a:pt x="1560" y="200"/>
                    <a:pt x="1644" y="100"/>
                    <a:pt x="1728" y="0"/>
                  </a:cubicBezTo>
                </a:path>
              </a:pathLst>
            </a:custGeom>
            <a:noFill/>
            <a:ln w="28575">
              <a:solidFill>
                <a:schemeClr val="accent2"/>
              </a:solidFill>
              <a:round/>
              <a:headEnd/>
              <a:tailEnd/>
            </a:ln>
          </p:spPr>
          <p:txBody>
            <a:bodyPr/>
            <a:lstStyle/>
            <a:p>
              <a:pPr>
                <a:defRPr/>
              </a:pPr>
              <a:endParaRPr lang="en-US">
                <a:solidFill>
                  <a:schemeClr val="tx1">
                    <a:lumMod val="50000"/>
                    <a:lumOff val="50000"/>
                  </a:schemeClr>
                </a:solidFill>
                <a:latin typeface="Arial" charset="0"/>
              </a:endParaRPr>
            </a:p>
          </p:txBody>
        </p:sp>
        <p:sp>
          <p:nvSpPr>
            <p:cNvPr id="17437" name="Line 36"/>
            <p:cNvSpPr>
              <a:spLocks noChangeShapeType="1"/>
            </p:cNvSpPr>
            <p:nvPr/>
          </p:nvSpPr>
          <p:spPr bwMode="auto">
            <a:xfrm>
              <a:off x="5943091" y="3352838"/>
              <a:ext cx="0" cy="152362"/>
            </a:xfrm>
            <a:prstGeom prst="line">
              <a:avLst/>
            </a:prstGeom>
            <a:noFill/>
            <a:ln w="28575">
              <a:solidFill>
                <a:schemeClr val="tx1"/>
              </a:solidFill>
              <a:round/>
              <a:headEnd/>
              <a:tailEnd/>
            </a:ln>
          </p:spPr>
          <p:txBody>
            <a:bodyPr/>
            <a:lstStyle/>
            <a:p>
              <a:pPr>
                <a:defRPr/>
              </a:pPr>
              <a:endParaRPr lang="en-US">
                <a:solidFill>
                  <a:schemeClr val="tx1">
                    <a:lumMod val="50000"/>
                    <a:lumOff val="50000"/>
                  </a:schemeClr>
                </a:solidFill>
                <a:latin typeface="Arial" charset="0"/>
              </a:endParaRPr>
            </a:p>
          </p:txBody>
        </p:sp>
        <p:sp>
          <p:nvSpPr>
            <p:cNvPr id="17438" name="Line 37"/>
            <p:cNvSpPr>
              <a:spLocks noChangeShapeType="1"/>
            </p:cNvSpPr>
            <p:nvPr/>
          </p:nvSpPr>
          <p:spPr bwMode="auto">
            <a:xfrm>
              <a:off x="6324295" y="3352838"/>
              <a:ext cx="0" cy="152362"/>
            </a:xfrm>
            <a:prstGeom prst="line">
              <a:avLst/>
            </a:prstGeom>
            <a:noFill/>
            <a:ln w="28575">
              <a:solidFill>
                <a:schemeClr val="tx1"/>
              </a:solidFill>
              <a:round/>
              <a:headEnd/>
              <a:tailEnd/>
            </a:ln>
          </p:spPr>
          <p:txBody>
            <a:bodyPr/>
            <a:lstStyle/>
            <a:p>
              <a:pPr>
                <a:defRPr/>
              </a:pPr>
              <a:endParaRPr lang="en-US">
                <a:solidFill>
                  <a:schemeClr val="tx1">
                    <a:lumMod val="50000"/>
                    <a:lumOff val="50000"/>
                  </a:schemeClr>
                </a:solidFill>
                <a:latin typeface="Arial" charset="0"/>
              </a:endParaRPr>
            </a:p>
          </p:txBody>
        </p:sp>
        <p:sp>
          <p:nvSpPr>
            <p:cNvPr id="17439" name="Line 38"/>
            <p:cNvSpPr>
              <a:spLocks noChangeShapeType="1"/>
            </p:cNvSpPr>
            <p:nvPr/>
          </p:nvSpPr>
          <p:spPr bwMode="auto">
            <a:xfrm>
              <a:off x="6705499" y="3352838"/>
              <a:ext cx="0" cy="152362"/>
            </a:xfrm>
            <a:prstGeom prst="line">
              <a:avLst/>
            </a:prstGeom>
            <a:noFill/>
            <a:ln w="28575">
              <a:solidFill>
                <a:schemeClr val="tx1"/>
              </a:solidFill>
              <a:round/>
              <a:headEnd/>
              <a:tailEnd/>
            </a:ln>
          </p:spPr>
          <p:txBody>
            <a:bodyPr/>
            <a:lstStyle/>
            <a:p>
              <a:pPr>
                <a:defRPr/>
              </a:pPr>
              <a:endParaRPr lang="en-US">
                <a:solidFill>
                  <a:schemeClr val="tx1">
                    <a:lumMod val="50000"/>
                    <a:lumOff val="50000"/>
                  </a:schemeClr>
                </a:solidFill>
                <a:latin typeface="Arial" charset="0"/>
              </a:endParaRPr>
            </a:p>
          </p:txBody>
        </p:sp>
        <p:sp>
          <p:nvSpPr>
            <p:cNvPr id="17440" name="Line 39"/>
            <p:cNvSpPr>
              <a:spLocks noChangeShapeType="1"/>
            </p:cNvSpPr>
            <p:nvPr/>
          </p:nvSpPr>
          <p:spPr bwMode="auto">
            <a:xfrm>
              <a:off x="7086703" y="3352838"/>
              <a:ext cx="0" cy="152362"/>
            </a:xfrm>
            <a:prstGeom prst="line">
              <a:avLst/>
            </a:prstGeom>
            <a:noFill/>
            <a:ln w="28575">
              <a:solidFill>
                <a:schemeClr val="tx1"/>
              </a:solidFill>
              <a:round/>
              <a:headEnd/>
              <a:tailEnd/>
            </a:ln>
          </p:spPr>
          <p:txBody>
            <a:bodyPr/>
            <a:lstStyle/>
            <a:p>
              <a:pPr>
                <a:defRPr/>
              </a:pPr>
              <a:endParaRPr lang="en-US">
                <a:solidFill>
                  <a:schemeClr val="tx1">
                    <a:lumMod val="50000"/>
                    <a:lumOff val="50000"/>
                  </a:schemeClr>
                </a:solidFill>
                <a:latin typeface="Arial" charset="0"/>
              </a:endParaRPr>
            </a:p>
          </p:txBody>
        </p:sp>
        <p:sp>
          <p:nvSpPr>
            <p:cNvPr id="17441" name="Line 40"/>
            <p:cNvSpPr>
              <a:spLocks noChangeShapeType="1"/>
            </p:cNvSpPr>
            <p:nvPr/>
          </p:nvSpPr>
          <p:spPr bwMode="auto">
            <a:xfrm>
              <a:off x="7467906" y="3352838"/>
              <a:ext cx="0" cy="152362"/>
            </a:xfrm>
            <a:prstGeom prst="line">
              <a:avLst/>
            </a:prstGeom>
            <a:noFill/>
            <a:ln w="28575">
              <a:solidFill>
                <a:schemeClr val="tx1"/>
              </a:solidFill>
              <a:round/>
              <a:headEnd/>
              <a:tailEnd/>
            </a:ln>
          </p:spPr>
          <p:txBody>
            <a:bodyPr/>
            <a:lstStyle/>
            <a:p>
              <a:pPr>
                <a:defRPr/>
              </a:pPr>
              <a:endParaRPr lang="en-US">
                <a:solidFill>
                  <a:schemeClr val="tx1">
                    <a:lumMod val="50000"/>
                    <a:lumOff val="50000"/>
                  </a:schemeClr>
                </a:solidFill>
                <a:latin typeface="Arial" charset="0"/>
              </a:endParaRPr>
            </a:p>
          </p:txBody>
        </p:sp>
        <p:sp>
          <p:nvSpPr>
            <p:cNvPr id="17442" name="Line 41"/>
            <p:cNvSpPr>
              <a:spLocks noChangeShapeType="1"/>
            </p:cNvSpPr>
            <p:nvPr/>
          </p:nvSpPr>
          <p:spPr bwMode="auto">
            <a:xfrm>
              <a:off x="7849111" y="3352838"/>
              <a:ext cx="0" cy="152362"/>
            </a:xfrm>
            <a:prstGeom prst="line">
              <a:avLst/>
            </a:prstGeom>
            <a:noFill/>
            <a:ln w="28575">
              <a:solidFill>
                <a:schemeClr val="tx1"/>
              </a:solidFill>
              <a:round/>
              <a:headEnd/>
              <a:tailEnd/>
            </a:ln>
          </p:spPr>
          <p:txBody>
            <a:bodyPr/>
            <a:lstStyle/>
            <a:p>
              <a:pPr>
                <a:defRPr/>
              </a:pPr>
              <a:endParaRPr lang="en-US">
                <a:solidFill>
                  <a:schemeClr val="tx1">
                    <a:lumMod val="50000"/>
                    <a:lumOff val="50000"/>
                  </a:schemeClr>
                </a:solidFill>
                <a:latin typeface="Arial" charset="0"/>
              </a:endParaRPr>
            </a:p>
          </p:txBody>
        </p:sp>
        <p:sp>
          <p:nvSpPr>
            <p:cNvPr id="17443" name="Line 42"/>
            <p:cNvSpPr>
              <a:spLocks noChangeShapeType="1"/>
            </p:cNvSpPr>
            <p:nvPr/>
          </p:nvSpPr>
          <p:spPr bwMode="auto">
            <a:xfrm>
              <a:off x="8229014" y="3352838"/>
              <a:ext cx="0" cy="152362"/>
            </a:xfrm>
            <a:prstGeom prst="line">
              <a:avLst/>
            </a:prstGeom>
            <a:noFill/>
            <a:ln w="28575">
              <a:solidFill>
                <a:schemeClr val="tx1"/>
              </a:solidFill>
              <a:round/>
              <a:headEnd/>
              <a:tailEnd/>
            </a:ln>
          </p:spPr>
          <p:txBody>
            <a:bodyPr/>
            <a:lstStyle/>
            <a:p>
              <a:pPr>
                <a:defRPr/>
              </a:pPr>
              <a:endParaRPr lang="en-US">
                <a:solidFill>
                  <a:schemeClr val="tx1">
                    <a:lumMod val="50000"/>
                    <a:lumOff val="50000"/>
                  </a:schemeClr>
                </a:solidFill>
                <a:latin typeface="Arial" charset="0"/>
              </a:endParaRPr>
            </a:p>
          </p:txBody>
        </p:sp>
        <p:sp>
          <p:nvSpPr>
            <p:cNvPr id="17444" name="Line 43"/>
            <p:cNvSpPr>
              <a:spLocks noChangeShapeType="1"/>
            </p:cNvSpPr>
            <p:nvPr/>
          </p:nvSpPr>
          <p:spPr bwMode="auto">
            <a:xfrm>
              <a:off x="8610217" y="3352838"/>
              <a:ext cx="0" cy="152362"/>
            </a:xfrm>
            <a:prstGeom prst="line">
              <a:avLst/>
            </a:prstGeom>
            <a:noFill/>
            <a:ln w="28575">
              <a:solidFill>
                <a:schemeClr val="tx1"/>
              </a:solidFill>
              <a:round/>
              <a:headEnd/>
              <a:tailEnd/>
            </a:ln>
          </p:spPr>
          <p:txBody>
            <a:bodyPr/>
            <a:lstStyle/>
            <a:p>
              <a:pPr>
                <a:defRPr/>
              </a:pPr>
              <a:endParaRPr lang="en-US">
                <a:solidFill>
                  <a:schemeClr val="tx1">
                    <a:lumMod val="50000"/>
                    <a:lumOff val="50000"/>
                  </a:schemeClr>
                </a:solidFill>
                <a:latin typeface="Arial" charset="0"/>
              </a:endParaRPr>
            </a:p>
          </p:txBody>
        </p:sp>
      </p:grpSp>
      <p:grpSp>
        <p:nvGrpSpPr>
          <p:cNvPr id="3" name="Group 46"/>
          <p:cNvGrpSpPr>
            <a:grpSpLocks/>
          </p:cNvGrpSpPr>
          <p:nvPr/>
        </p:nvGrpSpPr>
        <p:grpSpPr bwMode="auto">
          <a:xfrm>
            <a:off x="457200" y="1676400"/>
            <a:ext cx="3605213" cy="4216400"/>
            <a:chOff x="5867400" y="3886201"/>
            <a:chExt cx="2965824" cy="2606588"/>
          </a:xfrm>
        </p:grpSpPr>
        <p:sp>
          <p:nvSpPr>
            <p:cNvPr id="17429" name="Text Box 35"/>
            <p:cNvSpPr txBox="1">
              <a:spLocks noChangeArrowheads="1"/>
            </p:cNvSpPr>
            <p:nvPr/>
          </p:nvSpPr>
          <p:spPr bwMode="auto">
            <a:xfrm>
              <a:off x="5867400" y="3886201"/>
              <a:ext cx="2965824" cy="2606588"/>
            </a:xfrm>
            <a:prstGeom prst="rect">
              <a:avLst/>
            </a:prstGeom>
            <a:noFill/>
            <a:ln w="6350">
              <a:noFill/>
              <a:miter lim="800000"/>
              <a:headEnd/>
              <a:tailEnd/>
            </a:ln>
          </p:spPr>
          <p:txBody>
            <a:bodyPr wrap="none">
              <a:spAutoFit/>
            </a:bodyPr>
            <a:lstStyle/>
            <a:p>
              <a:pPr>
                <a:defRPr/>
              </a:pPr>
              <a:r>
                <a:rPr lang="en-US" sz="2000" u="sng" dirty="0">
                  <a:latin typeface="Arial" charset="0"/>
                </a:rPr>
                <a:t>Player and game actions</a:t>
              </a:r>
            </a:p>
            <a:p>
              <a:pPr>
                <a:defRPr/>
              </a:pPr>
              <a:endParaRPr lang="en-US" u="sng" dirty="0">
                <a:latin typeface="Arial" charset="0"/>
              </a:endParaRPr>
            </a:p>
            <a:p>
              <a:pPr>
                <a:spcAft>
                  <a:spcPts val="600"/>
                </a:spcAft>
                <a:defRPr/>
              </a:pPr>
              <a:r>
                <a:rPr lang="en-US" sz="2000" b="1" dirty="0">
                  <a:latin typeface="Arial" charset="0"/>
                </a:rPr>
                <a:t>Minute 1</a:t>
              </a:r>
            </a:p>
            <a:p>
              <a:pPr marL="457200" indent="-457200">
                <a:buFont typeface="+mj-lt"/>
                <a:buAutoNum type="arabicPeriod"/>
                <a:defRPr/>
              </a:pPr>
              <a:r>
                <a:rPr lang="en-US" sz="2400" dirty="0">
                  <a:latin typeface="Arial" charset="0"/>
                </a:rPr>
                <a:t>AI: open door</a:t>
              </a:r>
            </a:p>
            <a:p>
              <a:pPr marL="457200" indent="-457200">
                <a:buFont typeface="+mj-lt"/>
                <a:buAutoNum type="arabicPeriod"/>
                <a:defRPr/>
              </a:pPr>
              <a:r>
                <a:rPr lang="en-US" sz="2400" dirty="0">
                  <a:latin typeface="Arial" charset="0"/>
                </a:rPr>
                <a:t>AI: cook food</a:t>
              </a:r>
            </a:p>
            <a:p>
              <a:pPr>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a:defRPr/>
              </a:pPr>
              <a:endParaRPr lang="en-US" b="1" dirty="0">
                <a:latin typeface="Arial" charset="0"/>
              </a:endParaRPr>
            </a:p>
            <a:p>
              <a:pPr>
                <a:spcAft>
                  <a:spcPts val="600"/>
                </a:spcAft>
                <a:defRPr/>
              </a:pPr>
              <a:r>
                <a:rPr lang="en-US" sz="2000" b="1" dirty="0">
                  <a:latin typeface="Arial" charset="0"/>
                </a:rPr>
                <a:t>Minute 2</a:t>
              </a:r>
            </a:p>
            <a:p>
              <a:pPr marL="457200" indent="-457200">
                <a:buFont typeface="+mj-lt"/>
                <a:buAutoNum type="arabicPeriod"/>
                <a:defRPr/>
              </a:pPr>
              <a:r>
                <a:rPr lang="en-US" sz="2400" dirty="0">
                  <a:latin typeface="Arial" charset="0"/>
                </a:rPr>
                <a:t>Game: fire breaks out</a:t>
              </a:r>
            </a:p>
            <a:p>
              <a:pPr>
                <a:defRPr/>
              </a:pPr>
              <a:endParaRPr lang="en-US" dirty="0">
                <a:latin typeface="Arial" charset="0"/>
              </a:endParaRPr>
            </a:p>
            <a:p>
              <a:pPr>
                <a:defRPr/>
              </a:pPr>
              <a:endParaRPr lang="en-US" dirty="0">
                <a:latin typeface="Arial" charset="0"/>
              </a:endParaRPr>
            </a:p>
          </p:txBody>
        </p:sp>
        <p:sp>
          <p:nvSpPr>
            <p:cNvPr id="15369" name="Text Box 45"/>
            <p:cNvSpPr txBox="1">
              <a:spLocks noChangeArrowheads="1"/>
            </p:cNvSpPr>
            <p:nvPr/>
          </p:nvSpPr>
          <p:spPr bwMode="auto">
            <a:xfrm>
              <a:off x="5930080" y="4966865"/>
              <a:ext cx="1878810" cy="285393"/>
            </a:xfrm>
            <a:prstGeom prst="rect">
              <a:avLst/>
            </a:prstGeom>
            <a:solidFill>
              <a:srgbClr val="DA8200"/>
            </a:solidFill>
            <a:ln w="9525">
              <a:solidFill>
                <a:schemeClr val="tx1"/>
              </a:solidFill>
              <a:miter lim="800000"/>
              <a:headEnd/>
              <a:tailEnd/>
            </a:ln>
          </p:spPr>
          <p:txBody>
            <a:bodyPr>
              <a:spAutoFit/>
            </a:bodyPr>
            <a:lstStyle/>
            <a:p>
              <a:pPr algn="ctr"/>
              <a:r>
                <a:rPr lang="en-US" sz="2400"/>
                <a:t>Screenshots</a:t>
              </a:r>
            </a:p>
          </p:txBody>
        </p:sp>
        <p:sp>
          <p:nvSpPr>
            <p:cNvPr id="15370" name="Text Box 45"/>
            <p:cNvSpPr txBox="1">
              <a:spLocks noChangeArrowheads="1"/>
            </p:cNvSpPr>
            <p:nvPr/>
          </p:nvSpPr>
          <p:spPr bwMode="auto">
            <a:xfrm>
              <a:off x="5930080" y="6109546"/>
              <a:ext cx="1878810" cy="285393"/>
            </a:xfrm>
            <a:prstGeom prst="rect">
              <a:avLst/>
            </a:prstGeom>
            <a:solidFill>
              <a:srgbClr val="DA8200"/>
            </a:solidFill>
            <a:ln w="9525">
              <a:solidFill>
                <a:schemeClr val="tx1"/>
              </a:solidFill>
              <a:miter lim="800000"/>
              <a:headEnd/>
              <a:tailEnd/>
            </a:ln>
          </p:spPr>
          <p:txBody>
            <a:bodyPr>
              <a:spAutoFit/>
            </a:bodyPr>
            <a:lstStyle/>
            <a:p>
              <a:pPr algn="ctr"/>
              <a:r>
                <a:rPr lang="en-US" sz="2400"/>
                <a:t>Screenshots</a:t>
              </a:r>
            </a:p>
          </p:txBody>
        </p:sp>
      </p:grpSp>
      <p:sp>
        <p:nvSpPr>
          <p:cNvPr id="15366" name="TextBox 46"/>
          <p:cNvSpPr txBox="1">
            <a:spLocks noChangeArrowheads="1"/>
          </p:cNvSpPr>
          <p:nvPr/>
        </p:nvSpPr>
        <p:spPr bwMode="auto">
          <a:xfrm rot="2919393">
            <a:off x="4246563" y="5557837"/>
            <a:ext cx="1835150" cy="460375"/>
          </a:xfrm>
          <a:prstGeom prst="rect">
            <a:avLst/>
          </a:prstGeom>
          <a:noFill/>
          <a:ln w="9525">
            <a:noFill/>
            <a:miter lim="800000"/>
            <a:headEnd/>
            <a:tailEnd/>
          </a:ln>
        </p:spPr>
        <p:txBody>
          <a:bodyPr>
            <a:spAutoFit/>
          </a:bodyPr>
          <a:lstStyle/>
          <a:p>
            <a:r>
              <a:rPr lang="en-US" sz="2400"/>
              <a:t>Minute one</a:t>
            </a:r>
          </a:p>
        </p:txBody>
      </p:sp>
      <p:sp>
        <p:nvSpPr>
          <p:cNvPr id="15367" name="TextBox 47"/>
          <p:cNvSpPr txBox="1">
            <a:spLocks noChangeArrowheads="1"/>
          </p:cNvSpPr>
          <p:nvPr/>
        </p:nvSpPr>
        <p:spPr bwMode="auto">
          <a:xfrm rot="2765451">
            <a:off x="6054725" y="5546726"/>
            <a:ext cx="1919287" cy="461962"/>
          </a:xfrm>
          <a:prstGeom prst="rect">
            <a:avLst/>
          </a:prstGeom>
          <a:noFill/>
          <a:ln w="9525">
            <a:noFill/>
            <a:miter lim="800000"/>
            <a:headEnd/>
            <a:tailEnd/>
          </a:ln>
        </p:spPr>
        <p:txBody>
          <a:bodyPr>
            <a:spAutoFit/>
          </a:bodyPr>
          <a:lstStyle/>
          <a:p>
            <a:r>
              <a:rPr lang="en-US" sz="2400"/>
              <a:t>Minute two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0111"/>
                                        </p:tgtEl>
                                        <p:attrNameLst>
                                          <p:attrName>style.visibility</p:attrName>
                                        </p:attrNameLst>
                                      </p:cBhvr>
                                      <p:to>
                                        <p:strVal val="visible"/>
                                      </p:to>
                                    </p:set>
                                    <p:animEffect transition="in" filter="fade">
                                      <p:cBhvr>
                                        <p:cTn id="10" dur="500"/>
                                        <p:tgtEl>
                                          <p:spTgt spid="4301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1"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marR="0" rtl="0"/>
            <a:r>
              <a:rPr lang="en-US" sz="2400" baseline="0" dirty="0" smtClean="0">
                <a:latin typeface="Calibri"/>
              </a:rPr>
              <a:t>NEW Outline [author notes]</a:t>
            </a:r>
          </a:p>
        </p:txBody>
      </p:sp>
      <p:sp>
        <p:nvSpPr>
          <p:cNvPr id="3" name="Text Placeholder 2"/>
          <p:cNvSpPr>
            <a:spLocks noGrp="1"/>
          </p:cNvSpPr>
          <p:nvPr>
            <p:ph type="body" idx="1"/>
          </p:nvPr>
        </p:nvSpPr>
        <p:spPr>
          <a:xfrm>
            <a:off x="457200" y="762000"/>
            <a:ext cx="8229600" cy="5791200"/>
          </a:xfrm>
        </p:spPr>
        <p:txBody>
          <a:bodyPr>
            <a:noAutofit/>
          </a:bodyPr>
          <a:lstStyle/>
          <a:p>
            <a:pPr marR="0" lvl="0" rtl="0"/>
            <a:r>
              <a:rPr lang="en-US" sz="2400" baseline="0" dirty="0" smtClean="0">
                <a:latin typeface="Calibri"/>
              </a:rPr>
              <a:t>Intro [keep as</a:t>
            </a:r>
            <a:r>
              <a:rPr lang="en-US" sz="2400" dirty="0" smtClean="0">
                <a:latin typeface="Calibri"/>
              </a:rPr>
              <a:t> overview]</a:t>
            </a:r>
            <a:endParaRPr lang="en-US" sz="2400" baseline="0" dirty="0" smtClean="0">
              <a:latin typeface="Calibri"/>
            </a:endParaRPr>
          </a:p>
          <a:p>
            <a:pPr lvl="1"/>
            <a:r>
              <a:rPr lang="en-US" sz="1400" baseline="0" dirty="0" smtClean="0">
                <a:latin typeface="Calibri"/>
              </a:rPr>
              <a:t>QA responsibility in MMOs greater than older games </a:t>
            </a:r>
            <a:r>
              <a:rPr lang="en-US" sz="1400" dirty="0" smtClean="0">
                <a:latin typeface="Calibri"/>
              </a:rPr>
              <a:t>(‘pixels on screen ‘ theory must die, ‘brick wall’ must come down)</a:t>
            </a:r>
            <a:endParaRPr lang="en-US" sz="1400" baseline="0" dirty="0" smtClean="0">
              <a:latin typeface="Calibri"/>
            </a:endParaRPr>
          </a:p>
          <a:p>
            <a:pPr lvl="1"/>
            <a:r>
              <a:rPr lang="en-US" sz="1400" baseline="0" dirty="0" smtClean="0">
                <a:latin typeface="Calibri"/>
              </a:rPr>
              <a:t>Why</a:t>
            </a:r>
            <a:r>
              <a:rPr lang="en-US" sz="1400" dirty="0" smtClean="0">
                <a:latin typeface="Calibri"/>
              </a:rPr>
              <a:t> automated T&amp;M needed in  MMO</a:t>
            </a:r>
          </a:p>
          <a:p>
            <a:pPr lvl="1"/>
            <a:r>
              <a:rPr lang="en-US" sz="1400" dirty="0" smtClean="0">
                <a:latin typeface="Calibri"/>
              </a:rPr>
              <a:t>Bio: </a:t>
            </a:r>
            <a:r>
              <a:rPr lang="en-US" sz="1400" dirty="0" err="1" smtClean="0">
                <a:latin typeface="Calibri"/>
              </a:rPr>
              <a:t>larry</a:t>
            </a:r>
            <a:r>
              <a:rPr lang="en-US" sz="1400" dirty="0" smtClean="0">
                <a:latin typeface="Calibri"/>
              </a:rPr>
              <a:t> &amp; </a:t>
            </a:r>
            <a:r>
              <a:rPr lang="en-US" sz="1400" dirty="0" err="1" smtClean="0">
                <a:latin typeface="Calibri"/>
              </a:rPr>
              <a:t>brian</a:t>
            </a:r>
            <a:r>
              <a:rPr lang="en-US" sz="1400" dirty="0" smtClean="0">
                <a:latin typeface="Calibri"/>
              </a:rPr>
              <a:t> </a:t>
            </a:r>
          </a:p>
          <a:p>
            <a:r>
              <a:rPr lang="en-US" sz="2000" baseline="0" dirty="0" smtClean="0">
                <a:latin typeface="Calibri"/>
              </a:rPr>
              <a:t>BD: QA LL in designing &amp; fielding T&amp;M</a:t>
            </a:r>
            <a:r>
              <a:rPr lang="en-US" sz="2000" dirty="0" smtClean="0">
                <a:latin typeface="Calibri"/>
              </a:rPr>
              <a:t> </a:t>
            </a:r>
            <a:r>
              <a:rPr lang="en-US" sz="2000" baseline="0" dirty="0" smtClean="0">
                <a:latin typeface="Calibri"/>
              </a:rPr>
              <a:t>from</a:t>
            </a:r>
            <a:r>
              <a:rPr lang="en-US" sz="2000" dirty="0" smtClean="0">
                <a:latin typeface="Calibri"/>
              </a:rPr>
              <a:t> QA side</a:t>
            </a:r>
          </a:p>
          <a:p>
            <a:r>
              <a:rPr lang="en-US" sz="2000" baseline="0" dirty="0" smtClean="0">
                <a:latin typeface="Calibri"/>
              </a:rPr>
              <a:t>LM:</a:t>
            </a:r>
            <a:r>
              <a:rPr lang="en-US" sz="2000" dirty="0" smtClean="0">
                <a:latin typeface="Calibri"/>
              </a:rPr>
              <a:t> Prod LL in designing &amp; fielding T&amp;M from Prod and overall team wins (QA, marketing, server eng, game designers, …)</a:t>
            </a:r>
          </a:p>
          <a:p>
            <a:r>
              <a:rPr lang="en-US" sz="2400" baseline="0" dirty="0" smtClean="0">
                <a:solidFill>
                  <a:srgbClr val="C00000"/>
                </a:solidFill>
                <a:latin typeface="Calibri"/>
              </a:rPr>
              <a:t>New</a:t>
            </a:r>
            <a:r>
              <a:rPr lang="en-US" sz="2400" dirty="0" smtClean="0">
                <a:solidFill>
                  <a:srgbClr val="C00000"/>
                </a:solidFill>
                <a:latin typeface="Calibri"/>
              </a:rPr>
              <a:t> theme!</a:t>
            </a:r>
          </a:p>
          <a:p>
            <a:pPr lvl="1"/>
            <a:r>
              <a:rPr lang="en-US" sz="1600" baseline="0" dirty="0" smtClean="0">
                <a:latin typeface="Calibri"/>
              </a:rPr>
              <a:t>Cut back on T&amp;M </a:t>
            </a:r>
            <a:r>
              <a:rPr lang="en-US" sz="1600" baseline="0" dirty="0" err="1" smtClean="0">
                <a:latin typeface="Calibri"/>
              </a:rPr>
              <a:t>impl</a:t>
            </a:r>
            <a:r>
              <a:rPr lang="en-US" sz="1600" baseline="0" dirty="0" smtClean="0">
                <a:latin typeface="Calibri"/>
              </a:rPr>
              <a:t> (give them ref </a:t>
            </a:r>
            <a:r>
              <a:rPr lang="en-US" sz="1600" baseline="0" dirty="0" err="1" smtClean="0">
                <a:latin typeface="Calibri"/>
              </a:rPr>
              <a:t>ptrs</a:t>
            </a:r>
            <a:r>
              <a:rPr lang="en-US" sz="1600" baseline="0" dirty="0" smtClean="0">
                <a:latin typeface="Calibri"/>
              </a:rPr>
              <a:t>), but add new Peter charts</a:t>
            </a:r>
            <a:r>
              <a:rPr lang="en-US" sz="1600" dirty="0" smtClean="0">
                <a:latin typeface="Calibri"/>
              </a:rPr>
              <a:t> into process part</a:t>
            </a:r>
            <a:endParaRPr lang="en-US" sz="1600" baseline="0" dirty="0" smtClean="0">
              <a:latin typeface="Calibri"/>
            </a:endParaRPr>
          </a:p>
          <a:p>
            <a:pPr lvl="1"/>
            <a:r>
              <a:rPr lang="en-US" sz="1600" dirty="0" smtClean="0">
                <a:latin typeface="Calibri"/>
              </a:rPr>
              <a:t>Focus on: (quick </a:t>
            </a:r>
            <a:r>
              <a:rPr lang="en-US" sz="1600" dirty="0" err="1" smtClean="0">
                <a:latin typeface="Calibri"/>
              </a:rPr>
              <a:t>impl</a:t>
            </a:r>
            <a:r>
              <a:rPr lang="en-US" sz="1600" dirty="0" smtClean="0">
                <a:latin typeface="Calibri"/>
              </a:rPr>
              <a:t> options) (deeper look at what failed/worked)</a:t>
            </a:r>
          </a:p>
          <a:p>
            <a:pPr lvl="2"/>
            <a:r>
              <a:rPr lang="en-US" sz="1600" dirty="0" smtClean="0">
                <a:latin typeface="Calibri"/>
              </a:rPr>
              <a:t>applications of T&amp;M  in MMO Prod/QA/Live, including commutation value of automated user stories!</a:t>
            </a:r>
          </a:p>
          <a:p>
            <a:pPr lvl="2"/>
            <a:r>
              <a:rPr lang="en-US" sz="1600" baseline="0" dirty="0" smtClean="0">
                <a:latin typeface="Calibri"/>
              </a:rPr>
              <a:t>Blocking issues hit &amp; how solved</a:t>
            </a:r>
          </a:p>
          <a:p>
            <a:pPr lvl="2"/>
            <a:r>
              <a:rPr lang="en-US" sz="1600" dirty="0" smtClean="0">
                <a:solidFill>
                  <a:srgbClr val="C00000"/>
                </a:solidFill>
                <a:latin typeface="Calibri"/>
              </a:rPr>
              <a:t>What cultural, technology and process issues need to shift for MMO T&amp;M success</a:t>
            </a:r>
            <a:endParaRPr lang="en-US" sz="1050" dirty="0" smtClean="0">
              <a:solidFill>
                <a:srgbClr val="C00000"/>
              </a:solidFill>
              <a:latin typeface="Calibri"/>
            </a:endParaRPr>
          </a:p>
          <a:p>
            <a:pPr lvl="1"/>
            <a:r>
              <a:rPr lang="en-US" sz="1600" baseline="0" dirty="0" smtClean="0">
                <a:latin typeface="Calibri"/>
              </a:rPr>
              <a:t>Example: BD had studio head support, tech</a:t>
            </a:r>
            <a:r>
              <a:rPr lang="en-US" sz="1600" dirty="0" smtClean="0">
                <a:latin typeface="Calibri"/>
              </a:rPr>
              <a:t> lead support and manpower, but was blocked by lack of architectural  support, feature-level visibility / priority, and senior engineering support in analysis and design of a large, complex feature (T&amp;M)</a:t>
            </a:r>
          </a:p>
          <a:p>
            <a:pPr lvl="1"/>
            <a:r>
              <a:rPr lang="en-US" sz="1600" baseline="0" dirty="0" smtClean="0">
                <a:latin typeface="Calibri"/>
              </a:rPr>
              <a:t>LM</a:t>
            </a:r>
            <a:r>
              <a:rPr lang="en-US" sz="1600" dirty="0" smtClean="0">
                <a:latin typeface="Calibri"/>
              </a:rPr>
              <a:t> focus: good and </a:t>
            </a:r>
            <a:r>
              <a:rPr lang="en-US" sz="1600" dirty="0" smtClean="0"/>
              <a:t>bad architectural choices</a:t>
            </a:r>
            <a:r>
              <a:rPr lang="en-US" sz="1600" dirty="0" smtClean="0">
                <a:latin typeface="Calibri"/>
              </a:rPr>
              <a:t>, impact on Prod, QA; and a new </a:t>
            </a:r>
            <a:r>
              <a:rPr lang="en-US" sz="1600" dirty="0" err="1" smtClean="0">
                <a:latin typeface="Calibri"/>
              </a:rPr>
              <a:t>Prod&amp;QA</a:t>
            </a:r>
            <a:r>
              <a:rPr lang="en-US" sz="1600" dirty="0" smtClean="0">
                <a:latin typeface="Calibri"/>
              </a:rPr>
              <a:t> </a:t>
            </a:r>
            <a:r>
              <a:rPr lang="en-US" sz="1600" dirty="0" err="1" smtClean="0">
                <a:latin typeface="Calibri"/>
              </a:rPr>
              <a:t>team&amp;tools&amp;lingo</a:t>
            </a:r>
            <a:r>
              <a:rPr lang="en-US" sz="1600" dirty="0" smtClean="0">
                <a:latin typeface="Calibri"/>
              </a:rPr>
              <a:t> approach that worked</a:t>
            </a:r>
            <a:endParaRPr lang="en-US" sz="1600" baseline="0" dirty="0" smtClean="0">
              <a:latin typeface="Calibri"/>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6200"/>
            <a:ext cx="8229600" cy="1143000"/>
          </a:xfrm>
        </p:spPr>
        <p:txBody>
          <a:bodyPr/>
          <a:lstStyle/>
          <a:p>
            <a:pPr eaLnBrk="1" hangingPunct="1"/>
            <a:r>
              <a:rPr lang="en-US" sz="3200" dirty="0" smtClean="0"/>
              <a:t>Business Intelligence has driven the success of many other industries for years!</a:t>
            </a:r>
          </a:p>
        </p:txBody>
      </p:sp>
      <p:pic>
        <p:nvPicPr>
          <p:cNvPr id="10243" name="Picture 4" descr="http://www.nantahalariver.com/nmr/attrs/harrahs.jpg"/>
          <p:cNvPicPr>
            <a:picLocks noChangeAspect="1" noChangeArrowheads="1"/>
          </p:cNvPicPr>
          <p:nvPr/>
        </p:nvPicPr>
        <p:blipFill>
          <a:blip r:embed="rId3" cstate="print"/>
          <a:srcRect/>
          <a:stretch>
            <a:fillRect/>
          </a:stretch>
        </p:blipFill>
        <p:spPr bwMode="auto">
          <a:xfrm>
            <a:off x="4495800" y="2057400"/>
            <a:ext cx="4057650" cy="3968750"/>
          </a:xfrm>
          <a:prstGeom prst="rect">
            <a:avLst/>
          </a:prstGeom>
          <a:noFill/>
          <a:ln w="9525">
            <a:noFill/>
            <a:miter lim="800000"/>
            <a:headEnd/>
            <a:tailEnd/>
          </a:ln>
        </p:spPr>
      </p:pic>
      <p:pic>
        <p:nvPicPr>
          <p:cNvPr id="10244" name="Picture 8" descr="http://tbn0.google.com/images?q=tbn:KDYoKr5-oaEewM:http://www.intelligenteconomy.com/graphics/VegasStrip.jpg">
            <a:hlinkClick r:id="rId4"/>
          </p:cNvPr>
          <p:cNvPicPr>
            <a:picLocks noChangeAspect="1" noChangeArrowheads="1"/>
          </p:cNvPicPr>
          <p:nvPr/>
        </p:nvPicPr>
        <p:blipFill>
          <a:blip r:embed="rId5" cstate="print"/>
          <a:srcRect/>
          <a:stretch>
            <a:fillRect/>
          </a:stretch>
        </p:blipFill>
        <p:spPr bwMode="auto">
          <a:xfrm>
            <a:off x="381000" y="1955800"/>
            <a:ext cx="3505200" cy="4273550"/>
          </a:xfrm>
          <a:prstGeom prst="rect">
            <a:avLst/>
          </a:prstGeom>
          <a:noFill/>
          <a:ln w="9525">
            <a:noFill/>
            <a:miter lim="800000"/>
            <a:headEnd/>
            <a:tailEnd/>
          </a:ln>
        </p:spPr>
      </p:pic>
      <p:sp>
        <p:nvSpPr>
          <p:cNvPr id="10245" name="TextBox 4"/>
          <p:cNvSpPr txBox="1">
            <a:spLocks noChangeArrowheads="1"/>
          </p:cNvSpPr>
          <p:nvPr/>
        </p:nvSpPr>
        <p:spPr bwMode="auto">
          <a:xfrm>
            <a:off x="381000" y="1371600"/>
            <a:ext cx="3429000" cy="584200"/>
          </a:xfrm>
          <a:prstGeom prst="rect">
            <a:avLst/>
          </a:prstGeom>
          <a:noFill/>
          <a:ln w="9525">
            <a:noFill/>
            <a:miter lim="800000"/>
            <a:headEnd/>
            <a:tailEnd/>
          </a:ln>
        </p:spPr>
        <p:txBody>
          <a:bodyPr>
            <a:spAutoFit/>
          </a:bodyPr>
          <a:lstStyle/>
          <a:p>
            <a:pPr algn="ctr"/>
            <a:r>
              <a:rPr lang="en-US" sz="3200"/>
              <a:t>Las Vegas Strip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239000" y="274638"/>
            <a:ext cx="1524000" cy="5668962"/>
          </a:xfrm>
        </p:spPr>
        <p:txBody>
          <a:bodyPr/>
          <a:lstStyle/>
          <a:p>
            <a:r>
              <a:rPr lang="en-US" sz="2800" dirty="0" smtClean="0"/>
              <a:t>Data mining is pure gold!</a:t>
            </a:r>
            <a:br>
              <a:rPr lang="en-US" sz="2800" dirty="0" smtClean="0"/>
            </a:br>
            <a:r>
              <a:rPr lang="en-US" sz="2800" dirty="0" smtClean="0"/>
              <a:t/>
            </a:r>
            <a:br>
              <a:rPr lang="en-US" sz="2800" dirty="0" smtClean="0"/>
            </a:br>
            <a:r>
              <a:rPr lang="en-US" sz="2800" dirty="0" smtClean="0"/>
              <a:t>Why aren’t we all doing it?</a:t>
            </a:r>
          </a:p>
        </p:txBody>
      </p:sp>
      <p:pic>
        <p:nvPicPr>
          <p:cNvPr id="3075" name="Picture 3" descr="Smaug 1.jpg"/>
          <p:cNvPicPr>
            <a:picLocks noChangeAspect="1"/>
          </p:cNvPicPr>
          <p:nvPr/>
        </p:nvPicPr>
        <p:blipFill>
          <a:blip r:embed="rId3" cstate="print"/>
          <a:srcRect/>
          <a:stretch>
            <a:fillRect/>
          </a:stretch>
        </p:blipFill>
        <p:spPr bwMode="auto">
          <a:xfrm>
            <a:off x="381000" y="196850"/>
            <a:ext cx="6581775" cy="643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200" dirty="0" smtClean="0"/>
              <a:t>Issue: hard to get funding for non-feature code</a:t>
            </a:r>
          </a:p>
        </p:txBody>
      </p:sp>
      <p:pic>
        <p:nvPicPr>
          <p:cNvPr id="8195" name="Picture 3" descr="C:\Users\larry\AppData\Local\Microsoft\Windows\Temporary Internet Files\Content.IE5\TXMBG08D\MPj03058830000[1].jpg"/>
          <p:cNvPicPr>
            <a:picLocks noChangeAspect="1" noChangeArrowheads="1"/>
          </p:cNvPicPr>
          <p:nvPr/>
        </p:nvPicPr>
        <p:blipFill>
          <a:blip r:embed="rId3" cstate="print"/>
          <a:srcRect/>
          <a:stretch>
            <a:fillRect/>
          </a:stretch>
        </p:blipFill>
        <p:spPr bwMode="auto">
          <a:xfrm>
            <a:off x="914400" y="4133850"/>
            <a:ext cx="1776413" cy="1885950"/>
          </a:xfrm>
          <a:prstGeom prst="rect">
            <a:avLst/>
          </a:prstGeom>
          <a:noFill/>
          <a:ln w="9525">
            <a:noFill/>
            <a:miter lim="800000"/>
            <a:headEnd/>
            <a:tailEnd/>
          </a:ln>
        </p:spPr>
      </p:pic>
      <p:sp>
        <p:nvSpPr>
          <p:cNvPr id="8196" name="TextBox 7"/>
          <p:cNvSpPr txBox="1">
            <a:spLocks noChangeArrowheads="1"/>
          </p:cNvSpPr>
          <p:nvPr/>
        </p:nvSpPr>
        <p:spPr bwMode="auto">
          <a:xfrm>
            <a:off x="685800" y="1684338"/>
            <a:ext cx="7696200" cy="830262"/>
          </a:xfrm>
          <a:prstGeom prst="rect">
            <a:avLst/>
          </a:prstGeom>
          <a:noFill/>
          <a:ln w="3175">
            <a:solidFill>
              <a:schemeClr val="accent3">
                <a:lumMod val="75000"/>
              </a:schemeClr>
            </a:solidFill>
            <a:miter lim="800000"/>
            <a:headEnd/>
            <a:tailEnd/>
          </a:ln>
        </p:spPr>
        <p:txBody>
          <a:bodyPr>
            <a:spAutoFit/>
          </a:bodyPr>
          <a:lstStyle/>
          <a:p>
            <a:pPr algn="ctr">
              <a:defRPr/>
            </a:pPr>
            <a:r>
              <a:rPr lang="en-US" sz="2400" dirty="0"/>
              <a:t>Nobody wants to pay for it, because no one has traditionally paid for it</a:t>
            </a:r>
            <a:r>
              <a:rPr lang="en-US" sz="2400" dirty="0" smtClean="0"/>
              <a:t>! (</a:t>
            </a:r>
            <a:r>
              <a:rPr lang="en-US" sz="2400" dirty="0" smtClean="0">
                <a:solidFill>
                  <a:schemeClr val="accent2"/>
                </a:solidFill>
              </a:rPr>
              <a:t>‘pixels on screen’ syndrome needs culture shift</a:t>
            </a:r>
            <a:r>
              <a:rPr lang="en-US" sz="2400" dirty="0" smtClean="0"/>
              <a:t>)</a:t>
            </a:r>
            <a:endParaRPr lang="en-US" sz="2400" dirty="0"/>
          </a:p>
        </p:txBody>
      </p:sp>
      <p:pic>
        <p:nvPicPr>
          <p:cNvPr id="8197" name="Picture 3" descr="C:\Users\larry\AppData\Local\Microsoft\Windows\Temporary Internet Files\Content.IE5\TXMBG08D\MPj03058830000[1].jpg"/>
          <p:cNvPicPr>
            <a:picLocks noChangeAspect="1" noChangeArrowheads="1"/>
          </p:cNvPicPr>
          <p:nvPr/>
        </p:nvPicPr>
        <p:blipFill>
          <a:blip r:embed="rId3" cstate="print"/>
          <a:srcRect/>
          <a:stretch>
            <a:fillRect/>
          </a:stretch>
        </p:blipFill>
        <p:spPr bwMode="auto">
          <a:xfrm>
            <a:off x="3405188" y="4114800"/>
            <a:ext cx="1776412" cy="1885950"/>
          </a:xfrm>
          <a:prstGeom prst="rect">
            <a:avLst/>
          </a:prstGeom>
          <a:noFill/>
          <a:ln w="9525">
            <a:noFill/>
            <a:miter lim="800000"/>
            <a:headEnd/>
            <a:tailEnd/>
          </a:ln>
        </p:spPr>
      </p:pic>
      <p:pic>
        <p:nvPicPr>
          <p:cNvPr id="11" name="Picture 3" descr="C:\Users\larry\AppData\Local\Microsoft\Windows\Temporary Internet Files\Content.IE5\TXMBG08D\MPj03058830000[1].jpg"/>
          <p:cNvPicPr>
            <a:picLocks noChangeAspect="1" noChangeArrowheads="1"/>
          </p:cNvPicPr>
          <p:nvPr/>
        </p:nvPicPr>
        <p:blipFill>
          <a:blip r:embed="rId3" cstate="print"/>
          <a:srcRect/>
          <a:stretch>
            <a:fillRect/>
          </a:stretch>
        </p:blipFill>
        <p:spPr bwMode="auto">
          <a:xfrm>
            <a:off x="5919721" y="4095978"/>
            <a:ext cx="1776479" cy="1886178"/>
          </a:xfrm>
          <a:prstGeom prst="rect">
            <a:avLst/>
          </a:prstGeom>
          <a:noFill/>
          <a:ln>
            <a:solidFill>
              <a:schemeClr val="tx2">
                <a:lumMod val="40000"/>
                <a:lumOff val="60000"/>
              </a:schemeClr>
            </a:solidFill>
          </a:ln>
          <a:effectLst>
            <a:innerShdw blurRad="114300">
              <a:prstClr val="black"/>
            </a:innerShdw>
          </a:effectLst>
        </p:spPr>
      </p:pic>
      <p:sp>
        <p:nvSpPr>
          <p:cNvPr id="8199" name="TextBox 11"/>
          <p:cNvSpPr txBox="1">
            <a:spLocks noChangeArrowheads="1"/>
          </p:cNvSpPr>
          <p:nvPr/>
        </p:nvSpPr>
        <p:spPr bwMode="auto">
          <a:xfrm>
            <a:off x="1295400" y="6107113"/>
            <a:ext cx="1400175" cy="461962"/>
          </a:xfrm>
          <a:prstGeom prst="rect">
            <a:avLst/>
          </a:prstGeom>
          <a:noFill/>
          <a:ln w="9525">
            <a:noFill/>
            <a:miter lim="800000"/>
            <a:headEnd/>
            <a:tailEnd/>
          </a:ln>
        </p:spPr>
        <p:txBody>
          <a:bodyPr wrap="none">
            <a:spAutoFit/>
          </a:bodyPr>
          <a:lstStyle/>
          <a:p>
            <a:r>
              <a:rPr lang="en-US" sz="2400"/>
              <a:t>Features</a:t>
            </a:r>
          </a:p>
        </p:txBody>
      </p:sp>
      <p:sp>
        <p:nvSpPr>
          <p:cNvPr id="8200" name="TextBox 12"/>
          <p:cNvSpPr txBox="1">
            <a:spLocks noChangeArrowheads="1"/>
          </p:cNvSpPr>
          <p:nvPr/>
        </p:nvSpPr>
        <p:spPr bwMode="auto">
          <a:xfrm>
            <a:off x="3933825" y="6107113"/>
            <a:ext cx="628650" cy="461962"/>
          </a:xfrm>
          <a:prstGeom prst="rect">
            <a:avLst/>
          </a:prstGeom>
          <a:noFill/>
          <a:ln w="9525">
            <a:noFill/>
            <a:miter lim="800000"/>
            <a:headEnd/>
            <a:tailEnd/>
          </a:ln>
        </p:spPr>
        <p:txBody>
          <a:bodyPr wrap="none">
            <a:spAutoFit/>
          </a:bodyPr>
          <a:lstStyle/>
          <a:p>
            <a:r>
              <a:rPr lang="en-US" sz="2400"/>
              <a:t>QA</a:t>
            </a:r>
          </a:p>
        </p:txBody>
      </p:sp>
      <p:sp>
        <p:nvSpPr>
          <p:cNvPr id="8201" name="TextBox 13"/>
          <p:cNvSpPr txBox="1">
            <a:spLocks noChangeArrowheads="1"/>
          </p:cNvSpPr>
          <p:nvPr/>
        </p:nvSpPr>
        <p:spPr bwMode="auto">
          <a:xfrm>
            <a:off x="5838825" y="6107113"/>
            <a:ext cx="2252663" cy="461962"/>
          </a:xfrm>
          <a:prstGeom prst="rect">
            <a:avLst/>
          </a:prstGeom>
          <a:noFill/>
          <a:ln w="9525">
            <a:noFill/>
            <a:miter lim="800000"/>
            <a:headEnd/>
            <a:tailEnd/>
          </a:ln>
        </p:spPr>
        <p:txBody>
          <a:bodyPr wrap="none">
            <a:spAutoFit/>
          </a:bodyPr>
          <a:lstStyle/>
          <a:p>
            <a:r>
              <a:rPr lang="en-US" sz="2400"/>
              <a:t>Metrics, CS, …</a:t>
            </a:r>
          </a:p>
        </p:txBody>
      </p:sp>
      <p:cxnSp>
        <p:nvCxnSpPr>
          <p:cNvPr id="16" name="Straight Arrow Connector 15"/>
          <p:cNvCxnSpPr/>
          <p:nvPr/>
        </p:nvCxnSpPr>
        <p:spPr>
          <a:xfrm rot="5400000">
            <a:off x="1372394" y="2896394"/>
            <a:ext cx="7620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9600" y="3276600"/>
            <a:ext cx="2460625" cy="584200"/>
          </a:xfrm>
          <a:prstGeom prst="rect">
            <a:avLst/>
          </a:prstGeom>
          <a:noFill/>
        </p:spPr>
        <p:txBody>
          <a:bodyPr wrap="none">
            <a:spAutoFit/>
          </a:bodyPr>
          <a:lstStyle/>
          <a:p>
            <a:pPr>
              <a:defRPr/>
            </a:pPr>
            <a:r>
              <a:rPr lang="en-US" sz="3200" dirty="0">
                <a:solidFill>
                  <a:schemeClr val="accent3">
                    <a:lumMod val="50000"/>
                  </a:schemeClr>
                </a:solidFill>
                <a:latin typeface="Arial" charset="0"/>
              </a:rPr>
              <a:t>$$$$$$$$$$</a:t>
            </a:r>
          </a:p>
        </p:txBody>
      </p:sp>
      <p:cxnSp>
        <p:nvCxnSpPr>
          <p:cNvPr id="18" name="Straight Arrow Connector 17"/>
          <p:cNvCxnSpPr/>
          <p:nvPr/>
        </p:nvCxnSpPr>
        <p:spPr>
          <a:xfrm rot="5400000">
            <a:off x="3944144" y="2894806"/>
            <a:ext cx="7620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08438" y="3275013"/>
            <a:ext cx="639762" cy="584200"/>
          </a:xfrm>
          <a:prstGeom prst="rect">
            <a:avLst/>
          </a:prstGeom>
          <a:noFill/>
        </p:spPr>
        <p:txBody>
          <a:bodyPr wrap="none">
            <a:spAutoFit/>
          </a:bodyPr>
          <a:lstStyle/>
          <a:p>
            <a:pPr>
              <a:defRPr/>
            </a:pPr>
            <a:r>
              <a:rPr lang="en-US" sz="3200" dirty="0">
                <a:solidFill>
                  <a:schemeClr val="accent3">
                    <a:lumMod val="50000"/>
                  </a:schemeClr>
                </a:solidFill>
                <a:latin typeface="Arial" charset="0"/>
              </a:rPr>
              <a:t>$$</a:t>
            </a:r>
          </a:p>
        </p:txBody>
      </p:sp>
      <p:cxnSp>
        <p:nvCxnSpPr>
          <p:cNvPr id="20" name="Straight Arrow Connector 19"/>
          <p:cNvCxnSpPr/>
          <p:nvPr/>
        </p:nvCxnSpPr>
        <p:spPr>
          <a:xfrm rot="5400000">
            <a:off x="6552407" y="2894806"/>
            <a:ext cx="762000" cy="158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477000" y="3048000"/>
            <a:ext cx="963613" cy="1200150"/>
          </a:xfrm>
          <a:prstGeom prst="rect">
            <a:avLst/>
          </a:prstGeom>
          <a:noFill/>
        </p:spPr>
        <p:txBody>
          <a:bodyPr wrap="none">
            <a:spAutoFit/>
          </a:bodyPr>
          <a:lstStyle/>
          <a:p>
            <a:pPr>
              <a:defRPr/>
            </a:pPr>
            <a:r>
              <a:rPr lang="en-US" sz="7200" dirty="0">
                <a:solidFill>
                  <a:schemeClr val="accent2">
                    <a:lumMod val="75000"/>
                  </a:schemeClr>
                </a:solidFill>
                <a:latin typeface="Arial" charset="0"/>
                <a:sym typeface="Wingdings" pitchFamily="2" charset="2"/>
              </a:rPr>
              <a:t></a:t>
            </a:r>
            <a:endParaRPr lang="en-US" sz="7200" dirty="0">
              <a:solidFill>
                <a:schemeClr val="accent2">
                  <a:lumMod val="75000"/>
                </a:schemeClr>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8196"/>
                                        </p:tgtEl>
                                        <p:attrNameLst>
                                          <p:attrName>style.visibility</p:attrName>
                                        </p:attrNameLst>
                                      </p:cBhvr>
                                      <p:to>
                                        <p:strVal val="visible"/>
                                      </p:to>
                                    </p:set>
                                    <p:anim calcmode="lin" valueType="num">
                                      <p:cBhvr>
                                        <p:cTn id="22" dur="500" fill="hold"/>
                                        <p:tgtEl>
                                          <p:spTgt spid="8196"/>
                                        </p:tgtEl>
                                        <p:attrNameLst>
                                          <p:attrName>ppt_w</p:attrName>
                                        </p:attrNameLst>
                                      </p:cBhvr>
                                      <p:tavLst>
                                        <p:tav tm="0">
                                          <p:val>
                                            <p:fltVal val="0"/>
                                          </p:val>
                                        </p:tav>
                                        <p:tav tm="100000">
                                          <p:val>
                                            <p:strVal val="#ppt_w"/>
                                          </p:val>
                                        </p:tav>
                                      </p:tavLst>
                                    </p:anim>
                                    <p:anim calcmode="lin" valueType="num">
                                      <p:cBhvr>
                                        <p:cTn id="23" dur="500" fill="hold"/>
                                        <p:tgtEl>
                                          <p:spTgt spid="8196"/>
                                        </p:tgtEl>
                                        <p:attrNameLst>
                                          <p:attrName>ppt_h</p:attrName>
                                        </p:attrNameLst>
                                      </p:cBhvr>
                                      <p:tavLst>
                                        <p:tav tm="0">
                                          <p:val>
                                            <p:fltVal val="0"/>
                                          </p:val>
                                        </p:tav>
                                        <p:tav tm="100000">
                                          <p:val>
                                            <p:strVal val="#ppt_h"/>
                                          </p:val>
                                        </p:tav>
                                      </p:tavLst>
                                    </p:anim>
                                    <p:animEffect transition="in" filter="fade">
                                      <p:cBhvr>
                                        <p:cTn id="24" dur="500"/>
                                        <p:tgtEl>
                                          <p:spTgt spid="8196"/>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8201"/>
                                        </p:tgtEl>
                                        <p:attrNameLst>
                                          <p:attrName>style.visibility</p:attrName>
                                        </p:attrNameLst>
                                      </p:cBhvr>
                                      <p:to>
                                        <p:strVal val="visible"/>
                                      </p:to>
                                    </p:set>
                                    <p:anim calcmode="lin" valueType="num">
                                      <p:cBhvr>
                                        <p:cTn id="27" dur="500" fill="hold"/>
                                        <p:tgtEl>
                                          <p:spTgt spid="8201"/>
                                        </p:tgtEl>
                                        <p:attrNameLst>
                                          <p:attrName>ppt_w</p:attrName>
                                        </p:attrNameLst>
                                      </p:cBhvr>
                                      <p:tavLst>
                                        <p:tav tm="0">
                                          <p:val>
                                            <p:fltVal val="0"/>
                                          </p:val>
                                        </p:tav>
                                        <p:tav tm="100000">
                                          <p:val>
                                            <p:strVal val="#ppt_w"/>
                                          </p:val>
                                        </p:tav>
                                      </p:tavLst>
                                    </p:anim>
                                    <p:anim calcmode="lin" valueType="num">
                                      <p:cBhvr>
                                        <p:cTn id="28" dur="500" fill="hold"/>
                                        <p:tgtEl>
                                          <p:spTgt spid="8201"/>
                                        </p:tgtEl>
                                        <p:attrNameLst>
                                          <p:attrName>ppt_h</p:attrName>
                                        </p:attrNameLst>
                                      </p:cBhvr>
                                      <p:tavLst>
                                        <p:tav tm="0">
                                          <p:val>
                                            <p:fltVal val="0"/>
                                          </p:val>
                                        </p:tav>
                                        <p:tav tm="100000">
                                          <p:val>
                                            <p:strVal val="#ppt_h"/>
                                          </p:val>
                                        </p:tav>
                                      </p:tavLst>
                                    </p:anim>
                                    <p:animEffect transition="in" filter="fade">
                                      <p:cBhvr>
                                        <p:cTn id="29"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201"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57150"/>
            <a:ext cx="9144000" cy="1143000"/>
          </a:xfrm>
        </p:spPr>
        <p:txBody>
          <a:bodyPr>
            <a:normAutofit fontScale="90000"/>
          </a:bodyPr>
          <a:lstStyle/>
          <a:p>
            <a:pPr eaLnBrk="1" hangingPunct="1"/>
            <a:r>
              <a:rPr lang="en-US" sz="4000" dirty="0" smtClean="0"/>
              <a:t>Can’t get funding: roll your own metrics tool…</a:t>
            </a:r>
            <a:endParaRPr lang="en-US" sz="3600" dirty="0" smtClean="0"/>
          </a:p>
        </p:txBody>
      </p:sp>
      <p:sp>
        <p:nvSpPr>
          <p:cNvPr id="9219" name="Content Placeholder 2"/>
          <p:cNvSpPr>
            <a:spLocks noGrp="1"/>
          </p:cNvSpPr>
          <p:nvPr>
            <p:ph idx="1"/>
          </p:nvPr>
        </p:nvSpPr>
        <p:spPr>
          <a:xfrm>
            <a:off x="228600" y="1219200"/>
            <a:ext cx="8686800" cy="5334000"/>
          </a:xfrm>
        </p:spPr>
        <p:txBody>
          <a:bodyPr>
            <a:normAutofit/>
          </a:bodyPr>
          <a:lstStyle/>
          <a:p>
            <a:r>
              <a:rPr lang="en-US" sz="2800" dirty="0" smtClean="0"/>
              <a:t>Diasporas trash tool growth </a:t>
            </a:r>
          </a:p>
          <a:p>
            <a:r>
              <a:rPr lang="en-US" sz="2800" dirty="0" smtClean="0"/>
              <a:t>Rot sets in at record pace!</a:t>
            </a:r>
            <a:endParaRPr lang="en-US" sz="2800" u="sng" dirty="0" smtClean="0"/>
          </a:p>
        </p:txBody>
      </p:sp>
      <p:pic>
        <p:nvPicPr>
          <p:cNvPr id="9220" name="Picture 2"/>
          <p:cNvPicPr>
            <a:picLocks noChangeAspect="1" noChangeArrowheads="1"/>
          </p:cNvPicPr>
          <p:nvPr/>
        </p:nvPicPr>
        <p:blipFill>
          <a:blip r:embed="rId3" cstate="print"/>
          <a:srcRect/>
          <a:stretch>
            <a:fillRect/>
          </a:stretch>
        </p:blipFill>
        <p:spPr bwMode="auto">
          <a:xfrm>
            <a:off x="2286000" y="2281428"/>
            <a:ext cx="6515100" cy="43289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Automation overview</a:t>
            </a:r>
            <a:br>
              <a:rPr lang="en-US" dirty="0" smtClean="0"/>
            </a:br>
            <a:r>
              <a:rPr lang="en-US" dirty="0" smtClean="0"/>
              <a:t>(tests and bots)</a:t>
            </a:r>
            <a:endParaRPr lang="en-US" dirty="0"/>
          </a:p>
        </p:txBody>
      </p:sp>
      <p:sp>
        <p:nvSpPr>
          <p:cNvPr id="3" name="Content Placeholder 2"/>
          <p:cNvSpPr>
            <a:spLocks noGrp="1"/>
          </p:cNvSpPr>
          <p:nvPr>
            <p:ph idx="1"/>
          </p:nvPr>
        </p:nvSpPr>
        <p:spPr/>
        <p:txBody>
          <a:bodyPr/>
          <a:lstStyle/>
          <a:p>
            <a:r>
              <a:rPr lang="en-US" dirty="0" smtClean="0"/>
              <a:t>Dynamic asset updater </a:t>
            </a:r>
          </a:p>
          <a:p>
            <a:r>
              <a:rPr lang="en-US" dirty="0" smtClean="0"/>
              <a:t>Asset manager ‘</a:t>
            </a:r>
            <a:r>
              <a:rPr lang="en-US" dirty="0" err="1" smtClean="0"/>
              <a:t>bot</a:t>
            </a:r>
            <a:r>
              <a:rPr lang="en-US" dirty="0" smtClean="0"/>
              <a:t> to touch all files and force refresh</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1277938" y="381000"/>
            <a:ext cx="7408862" cy="1066800"/>
          </a:xfrm>
        </p:spPr>
        <p:txBody>
          <a:bodyPr>
            <a:normAutofit/>
          </a:bodyPr>
          <a:lstStyle/>
          <a:p>
            <a:r>
              <a:rPr lang="en-US" sz="2800" dirty="0" smtClean="0"/>
              <a:t>Automated</a:t>
            </a:r>
            <a:r>
              <a:rPr lang="en-US" sz="2800" baseline="0" dirty="0" smtClean="0"/>
              <a:t> testing</a:t>
            </a:r>
            <a:endParaRPr lang="en-US" sz="2800" dirty="0"/>
          </a:p>
        </p:txBody>
      </p:sp>
      <p:grpSp>
        <p:nvGrpSpPr>
          <p:cNvPr id="2" name="Group 28"/>
          <p:cNvGrpSpPr>
            <a:grpSpLocks/>
          </p:cNvGrpSpPr>
          <p:nvPr/>
        </p:nvGrpSpPr>
        <p:grpSpPr bwMode="auto">
          <a:xfrm>
            <a:off x="3429000" y="1881188"/>
            <a:ext cx="1447800" cy="979487"/>
            <a:chOff x="864" y="2256"/>
            <a:chExt cx="912" cy="617"/>
          </a:xfrm>
        </p:grpSpPr>
        <p:pic>
          <p:nvPicPr>
            <p:cNvPr id="289805" name="Picture 13" descr="MCj04158580000[1]"/>
            <p:cNvPicPr>
              <a:picLocks noChangeAspect="1" noChangeArrowheads="1"/>
            </p:cNvPicPr>
            <p:nvPr/>
          </p:nvPicPr>
          <p:blipFill>
            <a:blip r:embed="rId3" cstate="print"/>
            <a:srcRect/>
            <a:stretch>
              <a:fillRect/>
            </a:stretch>
          </p:blipFill>
          <p:spPr bwMode="auto">
            <a:xfrm>
              <a:off x="1056" y="2338"/>
              <a:ext cx="720" cy="535"/>
            </a:xfrm>
            <a:prstGeom prst="rect">
              <a:avLst/>
            </a:prstGeom>
            <a:noFill/>
          </p:spPr>
        </p:pic>
        <p:pic>
          <p:nvPicPr>
            <p:cNvPr id="289804" name="Picture 12" descr="MCj04158580000[1]"/>
            <p:cNvPicPr>
              <a:picLocks noChangeAspect="1" noChangeArrowheads="1"/>
            </p:cNvPicPr>
            <p:nvPr/>
          </p:nvPicPr>
          <p:blipFill>
            <a:blip r:embed="rId3" cstate="print"/>
            <a:srcRect/>
            <a:stretch>
              <a:fillRect/>
            </a:stretch>
          </p:blipFill>
          <p:spPr bwMode="auto">
            <a:xfrm>
              <a:off x="960" y="2297"/>
              <a:ext cx="720" cy="535"/>
            </a:xfrm>
            <a:prstGeom prst="rect">
              <a:avLst/>
            </a:prstGeom>
            <a:noFill/>
          </p:spPr>
        </p:pic>
        <p:pic>
          <p:nvPicPr>
            <p:cNvPr id="289801" name="Picture 9" descr="MCj04158580000[1]"/>
            <p:cNvPicPr>
              <a:picLocks noChangeAspect="1" noChangeArrowheads="1"/>
            </p:cNvPicPr>
            <p:nvPr/>
          </p:nvPicPr>
          <p:blipFill>
            <a:blip r:embed="rId3" cstate="print"/>
            <a:srcRect/>
            <a:stretch>
              <a:fillRect/>
            </a:stretch>
          </p:blipFill>
          <p:spPr bwMode="auto">
            <a:xfrm>
              <a:off x="864" y="2256"/>
              <a:ext cx="720" cy="535"/>
            </a:xfrm>
            <a:prstGeom prst="rect">
              <a:avLst/>
            </a:prstGeom>
            <a:noFill/>
          </p:spPr>
        </p:pic>
      </p:grpSp>
      <p:sp>
        <p:nvSpPr>
          <p:cNvPr id="289807" name="Line 15"/>
          <p:cNvSpPr>
            <a:spLocks noChangeShapeType="1"/>
          </p:cNvSpPr>
          <p:nvPr/>
        </p:nvSpPr>
        <p:spPr bwMode="auto">
          <a:xfrm flipV="1">
            <a:off x="2667000" y="2338388"/>
            <a:ext cx="609600" cy="381000"/>
          </a:xfrm>
          <a:prstGeom prst="line">
            <a:avLst/>
          </a:prstGeom>
          <a:noFill/>
          <a:ln w="57150">
            <a:solidFill>
              <a:schemeClr val="bg1"/>
            </a:solidFill>
            <a:round/>
            <a:headEnd/>
            <a:tailEnd type="triangle" w="med" len="med"/>
          </a:ln>
          <a:effectLst/>
        </p:spPr>
        <p:txBody>
          <a:bodyPr/>
          <a:lstStyle/>
          <a:p>
            <a:endParaRPr lang="en-US"/>
          </a:p>
        </p:txBody>
      </p:sp>
      <p:sp>
        <p:nvSpPr>
          <p:cNvPr id="289819" name="Text Box 27"/>
          <p:cNvSpPr txBox="1">
            <a:spLocks noChangeArrowheads="1"/>
          </p:cNvSpPr>
          <p:nvPr/>
        </p:nvSpPr>
        <p:spPr bwMode="auto">
          <a:xfrm>
            <a:off x="2901950" y="1447800"/>
            <a:ext cx="557213" cy="457200"/>
          </a:xfrm>
          <a:prstGeom prst="rect">
            <a:avLst/>
          </a:prstGeom>
          <a:noFill/>
          <a:ln w="9525">
            <a:noFill/>
            <a:miter lim="800000"/>
            <a:headEnd/>
            <a:tailEnd/>
          </a:ln>
          <a:effectLst/>
        </p:spPr>
        <p:txBody>
          <a:bodyPr wrap="none">
            <a:spAutoFit/>
          </a:bodyPr>
          <a:lstStyle/>
          <a:p>
            <a:r>
              <a:rPr lang="en-US" b="1">
                <a:solidFill>
                  <a:srgbClr val="292929"/>
                </a:solidFill>
              </a:rPr>
              <a:t>(1)</a:t>
            </a:r>
          </a:p>
        </p:txBody>
      </p:sp>
      <p:sp>
        <p:nvSpPr>
          <p:cNvPr id="289822" name="Text Box 30"/>
          <p:cNvSpPr txBox="1">
            <a:spLocks noChangeArrowheads="1"/>
          </p:cNvSpPr>
          <p:nvPr/>
        </p:nvSpPr>
        <p:spPr bwMode="auto">
          <a:xfrm>
            <a:off x="5257800" y="2033588"/>
            <a:ext cx="2876550" cy="641350"/>
          </a:xfrm>
          <a:prstGeom prst="rect">
            <a:avLst/>
          </a:prstGeom>
          <a:noFill/>
          <a:ln w="9525">
            <a:noFill/>
            <a:miter lim="800000"/>
            <a:headEnd/>
            <a:tailEnd/>
          </a:ln>
          <a:effectLst/>
        </p:spPr>
        <p:txBody>
          <a:bodyPr wrap="none">
            <a:spAutoFit/>
          </a:bodyPr>
          <a:lstStyle/>
          <a:p>
            <a:pPr algn="ctr"/>
            <a:r>
              <a:rPr lang="en-US" sz="1800" i="1">
                <a:solidFill>
                  <a:srgbClr val="292929"/>
                </a:solidFill>
              </a:rPr>
              <a:t>Repeatable tests, using N </a:t>
            </a:r>
          </a:p>
          <a:p>
            <a:pPr algn="ctr"/>
            <a:r>
              <a:rPr lang="en-US" sz="1800" i="1">
                <a:solidFill>
                  <a:srgbClr val="292929"/>
                </a:solidFill>
              </a:rPr>
              <a:t>synchronized game clients</a:t>
            </a:r>
          </a:p>
        </p:txBody>
      </p:sp>
      <p:grpSp>
        <p:nvGrpSpPr>
          <p:cNvPr id="3" name="Group 54"/>
          <p:cNvGrpSpPr>
            <a:grpSpLocks/>
          </p:cNvGrpSpPr>
          <p:nvPr/>
        </p:nvGrpSpPr>
        <p:grpSpPr bwMode="auto">
          <a:xfrm>
            <a:off x="2667000" y="3165475"/>
            <a:ext cx="5670550" cy="1535113"/>
            <a:chOff x="1680" y="1994"/>
            <a:chExt cx="3572" cy="967"/>
          </a:xfrm>
        </p:grpSpPr>
        <p:sp>
          <p:nvSpPr>
            <p:cNvPr id="289806" name="Line 14"/>
            <p:cNvSpPr>
              <a:spLocks noChangeShapeType="1"/>
            </p:cNvSpPr>
            <p:nvPr/>
          </p:nvSpPr>
          <p:spPr bwMode="auto">
            <a:xfrm>
              <a:off x="1680" y="2337"/>
              <a:ext cx="336" cy="240"/>
            </a:xfrm>
            <a:prstGeom prst="line">
              <a:avLst/>
            </a:prstGeom>
            <a:noFill/>
            <a:ln w="57150">
              <a:solidFill>
                <a:schemeClr val="bg1"/>
              </a:solidFill>
              <a:round/>
              <a:headEnd/>
              <a:tailEnd type="triangle" w="med" len="med"/>
            </a:ln>
            <a:effectLst/>
          </p:spPr>
          <p:txBody>
            <a:bodyPr/>
            <a:lstStyle/>
            <a:p>
              <a:endParaRPr lang="en-US"/>
            </a:p>
          </p:txBody>
        </p:sp>
        <p:grpSp>
          <p:nvGrpSpPr>
            <p:cNvPr id="4" name="Group 35"/>
            <p:cNvGrpSpPr>
              <a:grpSpLocks/>
            </p:cNvGrpSpPr>
            <p:nvPr/>
          </p:nvGrpSpPr>
          <p:grpSpPr bwMode="auto">
            <a:xfrm>
              <a:off x="2064" y="2241"/>
              <a:ext cx="1200" cy="720"/>
              <a:chOff x="720" y="2208"/>
              <a:chExt cx="1200" cy="720"/>
            </a:xfrm>
          </p:grpSpPr>
          <p:grpSp>
            <p:nvGrpSpPr>
              <p:cNvPr id="5" name="Group 32"/>
              <p:cNvGrpSpPr>
                <a:grpSpLocks/>
              </p:cNvGrpSpPr>
              <p:nvPr/>
            </p:nvGrpSpPr>
            <p:grpSpPr bwMode="auto">
              <a:xfrm>
                <a:off x="844" y="2256"/>
                <a:ext cx="1076" cy="672"/>
                <a:chOff x="2160" y="2448"/>
                <a:chExt cx="1076" cy="672"/>
              </a:xfrm>
            </p:grpSpPr>
            <p:pic>
              <p:nvPicPr>
                <p:cNvPr id="289825" name="Picture 33" descr="MCBS00878_0000[1]"/>
                <p:cNvPicPr>
                  <a:picLocks noChangeAspect="1" noChangeArrowheads="1"/>
                </p:cNvPicPr>
                <p:nvPr/>
              </p:nvPicPr>
              <p:blipFill>
                <a:blip r:embed="rId4" cstate="print"/>
                <a:srcRect/>
                <a:stretch>
                  <a:fillRect/>
                </a:stretch>
              </p:blipFill>
              <p:spPr bwMode="auto">
                <a:xfrm>
                  <a:off x="2160" y="2496"/>
                  <a:ext cx="559" cy="624"/>
                </a:xfrm>
                <a:prstGeom prst="rect">
                  <a:avLst/>
                </a:prstGeom>
                <a:noFill/>
              </p:spPr>
            </p:pic>
            <p:pic>
              <p:nvPicPr>
                <p:cNvPr id="289826" name="Picture 34" descr="MCBS00877_0000[1]"/>
                <p:cNvPicPr>
                  <a:picLocks noChangeAspect="1" noChangeArrowheads="1"/>
                </p:cNvPicPr>
                <p:nvPr/>
              </p:nvPicPr>
              <p:blipFill>
                <a:blip r:embed="rId5" cstate="print"/>
                <a:srcRect/>
                <a:stretch>
                  <a:fillRect/>
                </a:stretch>
              </p:blipFill>
              <p:spPr bwMode="auto">
                <a:xfrm>
                  <a:off x="2688" y="2448"/>
                  <a:ext cx="548" cy="612"/>
                </a:xfrm>
                <a:prstGeom prst="rect">
                  <a:avLst/>
                </a:prstGeom>
                <a:noFill/>
              </p:spPr>
            </p:pic>
          </p:grpSp>
          <p:grpSp>
            <p:nvGrpSpPr>
              <p:cNvPr id="6" name="Group 29"/>
              <p:cNvGrpSpPr>
                <a:grpSpLocks/>
              </p:cNvGrpSpPr>
              <p:nvPr/>
            </p:nvGrpSpPr>
            <p:grpSpPr bwMode="auto">
              <a:xfrm>
                <a:off x="720" y="2208"/>
                <a:ext cx="1076" cy="672"/>
                <a:chOff x="2160" y="2448"/>
                <a:chExt cx="1076" cy="672"/>
              </a:xfrm>
            </p:grpSpPr>
            <p:pic>
              <p:nvPicPr>
                <p:cNvPr id="289815" name="Picture 23" descr="MCBS00878_0000[1]"/>
                <p:cNvPicPr>
                  <a:picLocks noChangeAspect="1" noChangeArrowheads="1"/>
                </p:cNvPicPr>
                <p:nvPr/>
              </p:nvPicPr>
              <p:blipFill>
                <a:blip r:embed="rId4" cstate="print"/>
                <a:srcRect/>
                <a:stretch>
                  <a:fillRect/>
                </a:stretch>
              </p:blipFill>
              <p:spPr bwMode="auto">
                <a:xfrm>
                  <a:off x="2160" y="2496"/>
                  <a:ext cx="559" cy="624"/>
                </a:xfrm>
                <a:prstGeom prst="rect">
                  <a:avLst/>
                </a:prstGeom>
                <a:noFill/>
              </p:spPr>
            </p:pic>
            <p:pic>
              <p:nvPicPr>
                <p:cNvPr id="289816" name="Picture 24" descr="MCBS00877_0000[1]"/>
                <p:cNvPicPr>
                  <a:picLocks noChangeAspect="1" noChangeArrowheads="1"/>
                </p:cNvPicPr>
                <p:nvPr/>
              </p:nvPicPr>
              <p:blipFill>
                <a:blip r:embed="rId5" cstate="print"/>
                <a:srcRect/>
                <a:stretch>
                  <a:fillRect/>
                </a:stretch>
              </p:blipFill>
              <p:spPr bwMode="auto">
                <a:xfrm>
                  <a:off x="2688" y="2448"/>
                  <a:ext cx="548" cy="612"/>
                </a:xfrm>
                <a:prstGeom prst="rect">
                  <a:avLst/>
                </a:prstGeom>
                <a:noFill/>
              </p:spPr>
            </p:pic>
          </p:grpSp>
        </p:grpSp>
        <p:sp>
          <p:nvSpPr>
            <p:cNvPr id="289818" name="Text Box 26"/>
            <p:cNvSpPr txBox="1">
              <a:spLocks noChangeArrowheads="1"/>
            </p:cNvSpPr>
            <p:nvPr/>
          </p:nvSpPr>
          <p:spPr bwMode="auto">
            <a:xfrm>
              <a:off x="1817" y="1994"/>
              <a:ext cx="351" cy="288"/>
            </a:xfrm>
            <a:prstGeom prst="rect">
              <a:avLst/>
            </a:prstGeom>
            <a:noFill/>
            <a:ln w="9525">
              <a:noFill/>
              <a:miter lim="800000"/>
              <a:headEnd/>
              <a:tailEnd/>
            </a:ln>
            <a:effectLst/>
          </p:spPr>
          <p:txBody>
            <a:bodyPr wrap="none">
              <a:spAutoFit/>
            </a:bodyPr>
            <a:lstStyle/>
            <a:p>
              <a:r>
                <a:rPr lang="en-US" b="1">
                  <a:solidFill>
                    <a:srgbClr val="292929"/>
                  </a:solidFill>
                </a:rPr>
                <a:t>(2)</a:t>
              </a:r>
            </a:p>
          </p:txBody>
        </p:sp>
        <p:sp>
          <p:nvSpPr>
            <p:cNvPr id="289823" name="Text Box 31"/>
            <p:cNvSpPr txBox="1">
              <a:spLocks noChangeArrowheads="1"/>
            </p:cNvSpPr>
            <p:nvPr/>
          </p:nvSpPr>
          <p:spPr bwMode="auto">
            <a:xfrm>
              <a:off x="3392" y="2413"/>
              <a:ext cx="1860" cy="404"/>
            </a:xfrm>
            <a:prstGeom prst="rect">
              <a:avLst/>
            </a:prstGeom>
            <a:noFill/>
            <a:ln w="9525">
              <a:noFill/>
              <a:miter lim="800000"/>
              <a:headEnd/>
              <a:tailEnd/>
            </a:ln>
            <a:effectLst/>
          </p:spPr>
          <p:txBody>
            <a:bodyPr wrap="none">
              <a:spAutoFit/>
            </a:bodyPr>
            <a:lstStyle/>
            <a:p>
              <a:pPr algn="ctr"/>
              <a:r>
                <a:rPr lang="en-US" sz="1800" i="1">
                  <a:solidFill>
                    <a:srgbClr val="292929"/>
                  </a:solidFill>
                </a:rPr>
                <a:t>High-level, actionable</a:t>
              </a:r>
            </a:p>
            <a:p>
              <a:pPr algn="ctr"/>
              <a:r>
                <a:rPr lang="en-US" sz="1800" i="1">
                  <a:solidFill>
                    <a:srgbClr val="292929"/>
                  </a:solidFill>
                </a:rPr>
                <a:t>reports for many audiences</a:t>
              </a:r>
            </a:p>
          </p:txBody>
        </p:sp>
      </p:grpSp>
      <p:pic>
        <p:nvPicPr>
          <p:cNvPr id="289830" name="Picture 38" descr="MCj03557970000[1]"/>
          <p:cNvPicPr>
            <a:picLocks noChangeAspect="1" noChangeArrowheads="1"/>
          </p:cNvPicPr>
          <p:nvPr/>
        </p:nvPicPr>
        <p:blipFill>
          <a:blip r:embed="rId6" cstate="print"/>
          <a:srcRect/>
          <a:stretch>
            <a:fillRect/>
          </a:stretch>
        </p:blipFill>
        <p:spPr bwMode="auto">
          <a:xfrm>
            <a:off x="3810000" y="5029200"/>
            <a:ext cx="887413" cy="914400"/>
          </a:xfrm>
          <a:prstGeom prst="rect">
            <a:avLst/>
          </a:prstGeom>
          <a:noFill/>
        </p:spPr>
      </p:pic>
      <p:pic>
        <p:nvPicPr>
          <p:cNvPr id="289831" name="Picture 39" descr="MPj04048960000[1]"/>
          <p:cNvPicPr>
            <a:picLocks noChangeAspect="1" noChangeArrowheads="1"/>
          </p:cNvPicPr>
          <p:nvPr/>
        </p:nvPicPr>
        <p:blipFill>
          <a:blip r:embed="rId7" cstate="print"/>
          <a:srcRect/>
          <a:stretch>
            <a:fillRect/>
          </a:stretch>
        </p:blipFill>
        <p:spPr bwMode="auto">
          <a:xfrm>
            <a:off x="1371600" y="5105400"/>
            <a:ext cx="1447800" cy="1033463"/>
          </a:xfrm>
          <a:prstGeom prst="rect">
            <a:avLst/>
          </a:prstGeom>
          <a:noFill/>
        </p:spPr>
      </p:pic>
      <p:pic>
        <p:nvPicPr>
          <p:cNvPr id="289833" name="Picture 41" descr="MCj03986070000[1]"/>
          <p:cNvPicPr>
            <a:picLocks noChangeAspect="1" noChangeArrowheads="1"/>
          </p:cNvPicPr>
          <p:nvPr/>
        </p:nvPicPr>
        <p:blipFill>
          <a:blip r:embed="rId8" cstate="print"/>
          <a:srcRect/>
          <a:stretch>
            <a:fillRect/>
          </a:stretch>
        </p:blipFill>
        <p:spPr bwMode="auto">
          <a:xfrm>
            <a:off x="5715000" y="5307013"/>
            <a:ext cx="1328738" cy="560387"/>
          </a:xfrm>
          <a:prstGeom prst="rect">
            <a:avLst/>
          </a:prstGeom>
          <a:noFill/>
        </p:spPr>
      </p:pic>
      <p:sp>
        <p:nvSpPr>
          <p:cNvPr id="289840" name="Text Box 48"/>
          <p:cNvSpPr txBox="1">
            <a:spLocks noChangeArrowheads="1"/>
          </p:cNvSpPr>
          <p:nvPr/>
        </p:nvSpPr>
        <p:spPr bwMode="auto">
          <a:xfrm>
            <a:off x="1371600" y="5957888"/>
            <a:ext cx="1454150" cy="366712"/>
          </a:xfrm>
          <a:prstGeom prst="rect">
            <a:avLst/>
          </a:prstGeom>
          <a:noFill/>
          <a:ln w="9525">
            <a:noFill/>
            <a:miter lim="800000"/>
            <a:headEnd/>
            <a:tailEnd/>
          </a:ln>
          <a:effectLst/>
        </p:spPr>
        <p:txBody>
          <a:bodyPr wrap="none">
            <a:spAutoFit/>
          </a:bodyPr>
          <a:lstStyle/>
          <a:p>
            <a:pPr algn="ctr"/>
            <a:r>
              <a:rPr lang="en-US" sz="1800" i="1">
                <a:solidFill>
                  <a:srgbClr val="292929"/>
                </a:solidFill>
              </a:rPr>
              <a:t>Programmer</a:t>
            </a:r>
          </a:p>
        </p:txBody>
      </p:sp>
      <p:sp>
        <p:nvSpPr>
          <p:cNvPr id="289841" name="Text Box 49"/>
          <p:cNvSpPr txBox="1">
            <a:spLocks noChangeArrowheads="1"/>
          </p:cNvSpPr>
          <p:nvPr/>
        </p:nvSpPr>
        <p:spPr bwMode="auto">
          <a:xfrm>
            <a:off x="2959100" y="5957888"/>
            <a:ext cx="2393950" cy="366712"/>
          </a:xfrm>
          <a:prstGeom prst="rect">
            <a:avLst/>
          </a:prstGeom>
          <a:noFill/>
          <a:ln w="9525">
            <a:noFill/>
            <a:miter lim="800000"/>
            <a:headEnd/>
            <a:tailEnd/>
          </a:ln>
          <a:effectLst/>
        </p:spPr>
        <p:txBody>
          <a:bodyPr wrap="none">
            <a:spAutoFit/>
          </a:bodyPr>
          <a:lstStyle/>
          <a:p>
            <a:pPr algn="ctr"/>
            <a:r>
              <a:rPr lang="en-US" sz="1800" i="1">
                <a:solidFill>
                  <a:srgbClr val="292929"/>
                </a:solidFill>
              </a:rPr>
              <a:t>Development Director</a:t>
            </a:r>
          </a:p>
        </p:txBody>
      </p:sp>
      <p:sp>
        <p:nvSpPr>
          <p:cNvPr id="289842" name="Text Box 50"/>
          <p:cNvSpPr txBox="1">
            <a:spLocks noChangeArrowheads="1"/>
          </p:cNvSpPr>
          <p:nvPr/>
        </p:nvSpPr>
        <p:spPr bwMode="auto">
          <a:xfrm>
            <a:off x="5562600" y="5957888"/>
            <a:ext cx="1174750" cy="366712"/>
          </a:xfrm>
          <a:prstGeom prst="rect">
            <a:avLst/>
          </a:prstGeom>
          <a:noFill/>
          <a:ln w="9525">
            <a:noFill/>
            <a:miter lim="800000"/>
            <a:headEnd/>
            <a:tailEnd/>
          </a:ln>
          <a:effectLst/>
        </p:spPr>
        <p:txBody>
          <a:bodyPr wrap="none">
            <a:spAutoFit/>
          </a:bodyPr>
          <a:lstStyle/>
          <a:p>
            <a:pPr algn="ctr"/>
            <a:r>
              <a:rPr lang="en-US" sz="1800" i="1">
                <a:solidFill>
                  <a:srgbClr val="292929"/>
                </a:solidFill>
              </a:rPr>
              <a:t>Executive</a:t>
            </a:r>
          </a:p>
        </p:txBody>
      </p:sp>
      <p:sp>
        <p:nvSpPr>
          <p:cNvPr id="289843" name="AutoShape 51">
            <a:hlinkClick r:id="" action="ppaction://noaction" highlightClick="1"/>
          </p:cNvPr>
          <p:cNvSpPr>
            <a:spLocks noChangeArrowheads="1"/>
          </p:cNvSpPr>
          <p:nvPr/>
        </p:nvSpPr>
        <p:spPr bwMode="auto">
          <a:xfrm>
            <a:off x="1371600" y="2819400"/>
            <a:ext cx="914400" cy="890588"/>
          </a:xfrm>
          <a:prstGeom prst="actionButtonMovie">
            <a:avLst/>
          </a:prstGeom>
          <a:solidFill>
            <a:schemeClr val="accent3">
              <a:lumMod val="50000"/>
            </a:schemeClr>
          </a:solidFill>
          <a:ln w="9525">
            <a:noFill/>
            <a:miter lim="800000"/>
            <a:headEnd/>
            <a:tailEnd/>
          </a:ln>
          <a:effectLst/>
        </p:spPr>
        <p:txBody>
          <a:bodyPr wrap="none" anchor="ctr"/>
          <a:lstStyle/>
          <a:p>
            <a:pPr algn="ctr"/>
            <a:endParaRPr lang="en-US"/>
          </a:p>
        </p:txBody>
      </p:sp>
      <p:sp>
        <p:nvSpPr>
          <p:cNvPr id="289844" name="Rectangle 52"/>
          <p:cNvSpPr>
            <a:spLocks noChangeArrowheads="1"/>
          </p:cNvSpPr>
          <p:nvPr/>
        </p:nvSpPr>
        <p:spPr bwMode="auto">
          <a:xfrm>
            <a:off x="815493" y="2387025"/>
            <a:ext cx="1927707" cy="584775"/>
          </a:xfrm>
          <a:prstGeom prst="rect">
            <a:avLst/>
          </a:prstGeom>
          <a:noFill/>
          <a:ln w="9525">
            <a:noFill/>
            <a:miter lim="800000"/>
            <a:headEnd/>
            <a:tailEnd/>
          </a:ln>
          <a:effectLst/>
        </p:spPr>
        <p:txBody>
          <a:bodyPr wrap="none">
            <a:spAutoFit/>
          </a:bodyPr>
          <a:lstStyle/>
          <a:p>
            <a:r>
              <a:rPr lang="en-US" sz="3200">
                <a:solidFill>
                  <a:srgbClr val="292929"/>
                </a:solidFill>
              </a:rPr>
              <a:t>Test Game</a:t>
            </a:r>
          </a:p>
        </p:txBody>
      </p:sp>
      <p:sp>
        <p:nvSpPr>
          <p:cNvPr id="289845" name="Rectangle 53"/>
          <p:cNvSpPr>
            <a:spLocks noChangeArrowheads="1"/>
          </p:cNvSpPr>
          <p:nvPr/>
        </p:nvSpPr>
        <p:spPr bwMode="auto">
          <a:xfrm>
            <a:off x="1447800" y="3048000"/>
            <a:ext cx="762000" cy="381000"/>
          </a:xfrm>
          <a:prstGeom prst="rect">
            <a:avLst/>
          </a:prstGeom>
          <a:solidFill>
            <a:schemeClr val="accent3">
              <a:lumMod val="50000"/>
            </a:schemeClr>
          </a:solidFill>
          <a:ln w="9525">
            <a:noFill/>
            <a:miter lim="800000"/>
            <a:headEnd/>
            <a:tailEnd/>
          </a:ln>
          <a:effectLst/>
        </p:spPr>
        <p:txBody>
          <a:bodyPr wrap="none" anchor="ctr"/>
          <a:lstStyle/>
          <a:p>
            <a:r>
              <a:rPr lang="en-US" dirty="0" smtClean="0">
                <a:solidFill>
                  <a:schemeClr val="bg1"/>
                </a:solidFill>
              </a:rPr>
              <a:t>Button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Automation Applications</a:t>
            </a:r>
            <a:endParaRPr lang="en-US" dirty="0"/>
          </a:p>
        </p:txBody>
      </p:sp>
      <p:sp>
        <p:nvSpPr>
          <p:cNvPr id="3" name="Content Placeholder 2"/>
          <p:cNvSpPr>
            <a:spLocks noGrp="1"/>
          </p:cNvSpPr>
          <p:nvPr>
            <p:ph idx="1"/>
          </p:nvPr>
        </p:nvSpPr>
        <p:spPr>
          <a:xfrm>
            <a:off x="457200" y="1295400"/>
            <a:ext cx="8229600" cy="4830763"/>
          </a:xfrm>
        </p:spPr>
        <p:txBody>
          <a:bodyPr>
            <a:noAutofit/>
          </a:bodyPr>
          <a:lstStyle/>
          <a:p>
            <a:r>
              <a:rPr lang="en-US" sz="2400" dirty="0" smtClean="0"/>
              <a:t>QA &amp; Production </a:t>
            </a:r>
            <a:r>
              <a:rPr lang="en-US" sz="2400" u="sng" dirty="0" smtClean="0"/>
              <a:t>task</a:t>
            </a:r>
            <a:r>
              <a:rPr lang="en-US" sz="2400" u="sng" baseline="0" dirty="0" smtClean="0"/>
              <a:t> accelerants</a:t>
            </a:r>
          </a:p>
          <a:p>
            <a:r>
              <a:rPr lang="en-US" sz="2400" dirty="0" smtClean="0"/>
              <a:t>Speed</a:t>
            </a:r>
            <a:r>
              <a:rPr lang="en-US" sz="2400" baseline="0" dirty="0" smtClean="0"/>
              <a:t> bottlenecks, have CPU do long, boring tasks that slow down people</a:t>
            </a:r>
          </a:p>
          <a:p>
            <a:pPr lvl="1"/>
            <a:r>
              <a:rPr lang="en-US" sz="2000" dirty="0" smtClean="0"/>
              <a:t>Automated T&amp;M combo can do a lot!</a:t>
            </a:r>
          </a:p>
          <a:p>
            <a:pPr lvl="1"/>
            <a:r>
              <a:rPr lang="en-US" sz="2000" dirty="0" smtClean="0"/>
              <a:t>Triage support from code &amp; test &amp; metrics</a:t>
            </a:r>
          </a:p>
          <a:p>
            <a:pPr lvl="1"/>
            <a:r>
              <a:rPr lang="en-US" sz="2000" dirty="0" smtClean="0"/>
              <a:t>Jumpstart for manual testers</a:t>
            </a:r>
          </a:p>
          <a:p>
            <a:pPr lvl="1"/>
            <a:r>
              <a:rPr lang="en-US" sz="2000" dirty="0" smtClean="0"/>
              <a:t>Level lighting validation, …</a:t>
            </a:r>
          </a:p>
          <a:p>
            <a:r>
              <a:rPr lang="en-US" sz="2400" dirty="0" smtClean="0"/>
              <a:t>CPUs are cheaper, work longer, and make boring tasks easier</a:t>
            </a:r>
          </a:p>
          <a:p>
            <a:pPr lvl="1"/>
            <a:r>
              <a:rPr lang="en-US" sz="2000" dirty="0" smtClean="0"/>
              <a:t>Gives new validation steps that just aren’t possible via manual testing</a:t>
            </a:r>
          </a:p>
          <a:p>
            <a:pPr lvl="2"/>
            <a:r>
              <a:rPr lang="en-US" sz="1600" dirty="0" smtClean="0"/>
              <a:t>Repeatable scale testing @ engineer level</a:t>
            </a:r>
          </a:p>
          <a:p>
            <a:pPr lvl="2"/>
            <a:r>
              <a:rPr lang="en-US" sz="1600" dirty="0" smtClean="0"/>
              <a:t>Massive asset cost/benefit analysis</a:t>
            </a:r>
          </a:p>
          <a:p>
            <a:pPr lvl="2"/>
            <a:r>
              <a:rPr lang="en-US" sz="1600" dirty="0" smtClean="0"/>
              <a:t>Triage support for code and content defects: </a:t>
            </a:r>
            <a:r>
              <a:rPr lang="en-US" sz="1600" u="sng" dirty="0" smtClean="0"/>
              <a:t>speed, speed, speed</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Automate</a:t>
            </a:r>
            <a:r>
              <a:rPr lang="en-US" sz="3600" baseline="0" dirty="0" smtClean="0"/>
              <a:t> non-game tasks too!</a:t>
            </a:r>
            <a:endParaRPr lang="en-US" sz="3600" dirty="0"/>
          </a:p>
        </p:txBody>
      </p:sp>
      <p:sp>
        <p:nvSpPr>
          <p:cNvPr id="3" name="Text Placeholder 2"/>
          <p:cNvSpPr>
            <a:spLocks noGrp="1"/>
          </p:cNvSpPr>
          <p:nvPr>
            <p:ph type="body" idx="1"/>
          </p:nvPr>
        </p:nvSpPr>
        <p:spPr/>
        <p:txBody>
          <a:bodyPr>
            <a:normAutofit/>
          </a:bodyPr>
          <a:lstStyle/>
          <a:p>
            <a:r>
              <a:rPr lang="en-US" sz="2400" dirty="0" smtClean="0"/>
              <a:t>Example: </a:t>
            </a:r>
          </a:p>
          <a:p>
            <a:pPr lvl="1"/>
            <a:r>
              <a:rPr lang="en-US" sz="2000" dirty="0" smtClean="0"/>
              <a:t>Task</a:t>
            </a:r>
            <a:r>
              <a:rPr lang="en-US" sz="2000" baseline="0" dirty="0" smtClean="0"/>
              <a:t> assignment, report and track</a:t>
            </a:r>
            <a:r>
              <a:rPr lang="en-US" sz="2000" dirty="0" smtClean="0"/>
              <a:t> (</a:t>
            </a:r>
            <a:r>
              <a:rPr lang="en-US" sz="2000" baseline="0" dirty="0" smtClean="0"/>
              <a:t>close to standard work flow tools, except Prod and auto test support)</a:t>
            </a:r>
          </a:p>
          <a:p>
            <a:pPr lvl="1"/>
            <a:r>
              <a:rPr lang="en-US" sz="2000" baseline="0" dirty="0" smtClean="0"/>
              <a:t>We used simple state machine: 2 weeks work</a:t>
            </a:r>
          </a:p>
          <a:p>
            <a:pPr lvl="1"/>
            <a:r>
              <a:rPr lang="en-US" sz="2000" baseline="0" dirty="0" smtClean="0"/>
              <a:t>Faster test start/triage</a:t>
            </a:r>
            <a:r>
              <a:rPr lang="en-US" sz="2000" dirty="0" smtClean="0"/>
              <a:t> &amp; answer </a:t>
            </a:r>
            <a:r>
              <a:rPr lang="en-US" sz="2000" baseline="0" dirty="0" smtClean="0"/>
              <a:t>aggregations</a:t>
            </a:r>
          </a:p>
          <a:p>
            <a:r>
              <a:rPr lang="en-US" sz="2400" baseline="0" dirty="0" smtClean="0"/>
              <a:t>Integrate manual/auto test steps to catch best of</a:t>
            </a:r>
            <a:r>
              <a:rPr lang="en-US" sz="2400" dirty="0" smtClean="0"/>
              <a:t> both skill sets</a:t>
            </a:r>
          </a:p>
          <a:p>
            <a:pPr lvl="1" algn="ctr">
              <a:buNone/>
            </a:pPr>
            <a:r>
              <a:rPr lang="en-US" sz="3600" baseline="0" dirty="0" smtClean="0"/>
              <a:t>Semi-automated testing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Rot="1" noChangeArrowheads="1"/>
          </p:cNvSpPr>
          <p:nvPr>
            <p:ph type="title"/>
          </p:nvPr>
        </p:nvSpPr>
        <p:spPr>
          <a:xfrm>
            <a:off x="457200" y="533400"/>
            <a:ext cx="8229600" cy="1143000"/>
          </a:xfrm>
        </p:spPr>
        <p:txBody>
          <a:bodyPr>
            <a:normAutofit fontScale="90000"/>
          </a:bodyPr>
          <a:lstStyle/>
          <a:p>
            <a:r>
              <a:rPr lang="en-US" sz="3600" dirty="0"/>
              <a:t>Process Shifts: Automated Testing </a:t>
            </a:r>
            <a:r>
              <a:rPr lang="en-US" sz="3600" dirty="0" smtClean="0"/>
              <a:t>increases developer and team </a:t>
            </a:r>
            <a:r>
              <a:rPr lang="en-US" sz="3600" dirty="0" err="1" smtClean="0"/>
              <a:t>efficency</a:t>
            </a:r>
            <a:endParaRPr lang="en-US" sz="3600" dirty="0"/>
          </a:p>
        </p:txBody>
      </p:sp>
      <p:sp>
        <p:nvSpPr>
          <p:cNvPr id="530455" name="Text Box 23"/>
          <p:cNvSpPr txBox="1">
            <a:spLocks noChangeArrowheads="1"/>
          </p:cNvSpPr>
          <p:nvPr/>
        </p:nvSpPr>
        <p:spPr bwMode="auto">
          <a:xfrm>
            <a:off x="685800" y="4419600"/>
            <a:ext cx="1317625" cy="654050"/>
          </a:xfrm>
          <a:prstGeom prst="rect">
            <a:avLst/>
          </a:prstGeom>
          <a:solidFill>
            <a:srgbClr val="C57C23"/>
          </a:solidFill>
          <a:ln w="12700" cap="sq">
            <a:solidFill>
              <a:schemeClr val="bg2"/>
            </a:solidFill>
            <a:miter lim="800000"/>
            <a:headEnd/>
            <a:tailEnd/>
          </a:ln>
          <a:effectLst>
            <a:outerShdw dist="35921" dir="2700000" algn="ctr" rotWithShape="0">
              <a:schemeClr val="bg2"/>
            </a:outerShdw>
          </a:effectLst>
        </p:spPr>
        <p:txBody>
          <a:bodyPr>
            <a:spAutoFit/>
          </a:bodyPr>
          <a:lstStyle/>
          <a:p>
            <a:r>
              <a:rPr lang="en-US" sz="3600" dirty="0">
                <a:latin typeface="Times New Roman" pitchFamily="18" charset="0"/>
              </a:rPr>
              <a:t>Scale</a:t>
            </a:r>
          </a:p>
        </p:txBody>
      </p:sp>
      <p:sp>
        <p:nvSpPr>
          <p:cNvPr id="530456" name="Text Box 24"/>
          <p:cNvSpPr txBox="1">
            <a:spLocks noChangeArrowheads="1"/>
          </p:cNvSpPr>
          <p:nvPr/>
        </p:nvSpPr>
        <p:spPr bwMode="auto">
          <a:xfrm>
            <a:off x="2120900" y="2787650"/>
            <a:ext cx="6565900" cy="469900"/>
          </a:xfrm>
          <a:prstGeom prst="rect">
            <a:avLst/>
          </a:prstGeom>
          <a:solidFill>
            <a:srgbClr val="C57C23"/>
          </a:solidFill>
          <a:ln w="12700" cap="sq">
            <a:solidFill>
              <a:schemeClr val="bg2"/>
            </a:solidFill>
            <a:miter lim="800000"/>
            <a:headEnd/>
            <a:tailEnd/>
          </a:ln>
          <a:effectLst>
            <a:outerShdw dist="35921" dir="2700000" algn="ctr" rotWithShape="0">
              <a:schemeClr val="bg2"/>
            </a:outerShdw>
          </a:effectLst>
        </p:spPr>
        <p:txBody>
          <a:bodyPr wrap="none">
            <a:spAutoFit/>
          </a:bodyPr>
          <a:lstStyle/>
          <a:p>
            <a:pPr algn="ctr"/>
            <a:r>
              <a:rPr lang="en-US" sz="2400" dirty="0">
                <a:latin typeface="Times New Roman" pitchFamily="18" charset="0"/>
              </a:rPr>
              <a:t>Keep Developers </a:t>
            </a:r>
            <a:r>
              <a:rPr lang="en-US" sz="2400" u="sng" dirty="0">
                <a:latin typeface="Times New Roman" pitchFamily="18" charset="0"/>
              </a:rPr>
              <a:t>moving forward</a:t>
            </a:r>
            <a:r>
              <a:rPr lang="en-US" sz="2400" dirty="0">
                <a:latin typeface="Times New Roman" pitchFamily="18" charset="0"/>
              </a:rPr>
              <a:t>, not bailing water</a:t>
            </a:r>
          </a:p>
        </p:txBody>
      </p:sp>
      <p:sp>
        <p:nvSpPr>
          <p:cNvPr id="530458" name="Text Box 26"/>
          <p:cNvSpPr txBox="1">
            <a:spLocks noChangeArrowheads="1"/>
          </p:cNvSpPr>
          <p:nvPr/>
        </p:nvSpPr>
        <p:spPr bwMode="auto">
          <a:xfrm>
            <a:off x="915988" y="1905000"/>
            <a:ext cx="1746250" cy="654050"/>
          </a:xfrm>
          <a:prstGeom prst="rect">
            <a:avLst/>
          </a:prstGeom>
          <a:solidFill>
            <a:srgbClr val="C57C23"/>
          </a:solidFill>
          <a:ln w="12700" cap="sq">
            <a:solidFill>
              <a:schemeClr val="bg2"/>
            </a:solidFill>
            <a:miter lim="800000"/>
            <a:headEnd/>
            <a:tailEnd/>
          </a:ln>
          <a:effectLst>
            <a:outerShdw dist="35921" dir="2700000" algn="ctr" rotWithShape="0">
              <a:schemeClr val="bg2"/>
            </a:outerShdw>
          </a:effectLst>
        </p:spPr>
        <p:txBody>
          <a:bodyPr wrap="none">
            <a:spAutoFit/>
          </a:bodyPr>
          <a:lstStyle/>
          <a:p>
            <a:pPr algn="ctr"/>
            <a:r>
              <a:rPr lang="en-US" sz="3600" dirty="0">
                <a:latin typeface="Times New Roman" pitchFamily="18" charset="0"/>
              </a:rPr>
              <a:t>Stability</a:t>
            </a:r>
          </a:p>
        </p:txBody>
      </p:sp>
      <p:sp>
        <p:nvSpPr>
          <p:cNvPr id="530459" name="Text Box 27"/>
          <p:cNvSpPr txBox="1">
            <a:spLocks noChangeArrowheads="1"/>
          </p:cNvSpPr>
          <p:nvPr/>
        </p:nvSpPr>
        <p:spPr bwMode="auto">
          <a:xfrm>
            <a:off x="2144712" y="5289550"/>
            <a:ext cx="6237288" cy="469900"/>
          </a:xfrm>
          <a:prstGeom prst="rect">
            <a:avLst/>
          </a:prstGeom>
          <a:solidFill>
            <a:srgbClr val="C57C23"/>
          </a:solidFill>
          <a:ln w="12700" cap="sq">
            <a:solidFill>
              <a:schemeClr val="bg2"/>
            </a:solidFill>
            <a:miter lim="800000"/>
            <a:headEnd/>
            <a:tailEnd/>
          </a:ln>
          <a:effectLst>
            <a:outerShdw dist="35921" dir="2700000" algn="ctr" rotWithShape="0">
              <a:schemeClr val="bg2"/>
            </a:outerShdw>
          </a:effectLst>
        </p:spPr>
        <p:txBody>
          <a:bodyPr wrap="none">
            <a:spAutoFit/>
          </a:bodyPr>
          <a:lstStyle/>
          <a:p>
            <a:pPr algn="ctr"/>
            <a:r>
              <a:rPr lang="en-US" sz="2400">
                <a:latin typeface="Times New Roman" pitchFamily="18" charset="0"/>
              </a:rPr>
              <a:t>Focus Developers on key, </a:t>
            </a:r>
            <a:r>
              <a:rPr lang="en-US" sz="2400" u="sng">
                <a:latin typeface="Times New Roman" pitchFamily="18" charset="0"/>
              </a:rPr>
              <a:t>measurable</a:t>
            </a:r>
            <a:r>
              <a:rPr lang="en-US" sz="2400">
                <a:latin typeface="Times New Roman" pitchFamily="18" charset="0"/>
              </a:rPr>
              <a:t> roadblocks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30458"/>
                                        </p:tgtEl>
                                        <p:attrNameLst>
                                          <p:attrName>style.visibility</p:attrName>
                                        </p:attrNameLst>
                                      </p:cBhvr>
                                      <p:to>
                                        <p:strVal val="visible"/>
                                      </p:to>
                                    </p:set>
                                    <p:anim calcmode="lin" valueType="num">
                                      <p:cBhvr>
                                        <p:cTn id="7" dur="500" fill="hold"/>
                                        <p:tgtEl>
                                          <p:spTgt spid="530458"/>
                                        </p:tgtEl>
                                        <p:attrNameLst>
                                          <p:attrName>ppt_w</p:attrName>
                                        </p:attrNameLst>
                                      </p:cBhvr>
                                      <p:tavLst>
                                        <p:tav tm="0">
                                          <p:val>
                                            <p:fltVal val="0"/>
                                          </p:val>
                                        </p:tav>
                                        <p:tav tm="100000">
                                          <p:val>
                                            <p:strVal val="#ppt_w"/>
                                          </p:val>
                                        </p:tav>
                                      </p:tavLst>
                                    </p:anim>
                                    <p:anim calcmode="lin" valueType="num">
                                      <p:cBhvr>
                                        <p:cTn id="8" dur="500" fill="hold"/>
                                        <p:tgtEl>
                                          <p:spTgt spid="530458"/>
                                        </p:tgtEl>
                                        <p:attrNameLst>
                                          <p:attrName>ppt_h</p:attrName>
                                        </p:attrNameLst>
                                      </p:cBhvr>
                                      <p:tavLst>
                                        <p:tav tm="0">
                                          <p:val>
                                            <p:fltVal val="0"/>
                                          </p:val>
                                        </p:tav>
                                        <p:tav tm="100000">
                                          <p:val>
                                            <p:strVal val="#ppt_h"/>
                                          </p:val>
                                        </p:tav>
                                      </p:tavLst>
                                    </p:anim>
                                    <p:animEffect transition="in" filter="fade">
                                      <p:cBhvr>
                                        <p:cTn id="9" dur="500"/>
                                        <p:tgtEl>
                                          <p:spTgt spid="53045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30455"/>
                                        </p:tgtEl>
                                        <p:attrNameLst>
                                          <p:attrName>style.visibility</p:attrName>
                                        </p:attrNameLst>
                                      </p:cBhvr>
                                      <p:to>
                                        <p:strVal val="visible"/>
                                      </p:to>
                                    </p:set>
                                    <p:anim calcmode="lin" valueType="num">
                                      <p:cBhvr>
                                        <p:cTn id="12" dur="500" fill="hold"/>
                                        <p:tgtEl>
                                          <p:spTgt spid="530455"/>
                                        </p:tgtEl>
                                        <p:attrNameLst>
                                          <p:attrName>ppt_w</p:attrName>
                                        </p:attrNameLst>
                                      </p:cBhvr>
                                      <p:tavLst>
                                        <p:tav tm="0">
                                          <p:val>
                                            <p:fltVal val="0"/>
                                          </p:val>
                                        </p:tav>
                                        <p:tav tm="100000">
                                          <p:val>
                                            <p:strVal val="#ppt_w"/>
                                          </p:val>
                                        </p:tav>
                                      </p:tavLst>
                                    </p:anim>
                                    <p:anim calcmode="lin" valueType="num">
                                      <p:cBhvr>
                                        <p:cTn id="13" dur="500" fill="hold"/>
                                        <p:tgtEl>
                                          <p:spTgt spid="530455"/>
                                        </p:tgtEl>
                                        <p:attrNameLst>
                                          <p:attrName>ppt_h</p:attrName>
                                        </p:attrNameLst>
                                      </p:cBhvr>
                                      <p:tavLst>
                                        <p:tav tm="0">
                                          <p:val>
                                            <p:fltVal val="0"/>
                                          </p:val>
                                        </p:tav>
                                        <p:tav tm="100000">
                                          <p:val>
                                            <p:strVal val="#ppt_h"/>
                                          </p:val>
                                        </p:tav>
                                      </p:tavLst>
                                    </p:anim>
                                    <p:animEffect transition="in" filter="fade">
                                      <p:cBhvr>
                                        <p:cTn id="14" dur="500"/>
                                        <p:tgtEl>
                                          <p:spTgt spid="53045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30456"/>
                                        </p:tgtEl>
                                        <p:attrNameLst>
                                          <p:attrName>style.visibility</p:attrName>
                                        </p:attrNameLst>
                                      </p:cBhvr>
                                      <p:to>
                                        <p:strVal val="visible"/>
                                      </p:to>
                                    </p:set>
                                    <p:anim calcmode="lin" valueType="num">
                                      <p:cBhvr>
                                        <p:cTn id="19" dur="500" fill="hold"/>
                                        <p:tgtEl>
                                          <p:spTgt spid="530456"/>
                                        </p:tgtEl>
                                        <p:attrNameLst>
                                          <p:attrName>ppt_w</p:attrName>
                                        </p:attrNameLst>
                                      </p:cBhvr>
                                      <p:tavLst>
                                        <p:tav tm="0">
                                          <p:val>
                                            <p:fltVal val="0"/>
                                          </p:val>
                                        </p:tav>
                                        <p:tav tm="100000">
                                          <p:val>
                                            <p:strVal val="#ppt_w"/>
                                          </p:val>
                                        </p:tav>
                                      </p:tavLst>
                                    </p:anim>
                                    <p:anim calcmode="lin" valueType="num">
                                      <p:cBhvr>
                                        <p:cTn id="20" dur="500" fill="hold"/>
                                        <p:tgtEl>
                                          <p:spTgt spid="530456"/>
                                        </p:tgtEl>
                                        <p:attrNameLst>
                                          <p:attrName>ppt_h</p:attrName>
                                        </p:attrNameLst>
                                      </p:cBhvr>
                                      <p:tavLst>
                                        <p:tav tm="0">
                                          <p:val>
                                            <p:fltVal val="0"/>
                                          </p:val>
                                        </p:tav>
                                        <p:tav tm="100000">
                                          <p:val>
                                            <p:strVal val="#ppt_h"/>
                                          </p:val>
                                        </p:tav>
                                      </p:tavLst>
                                    </p:anim>
                                    <p:animEffect transition="in" filter="fade">
                                      <p:cBhvr>
                                        <p:cTn id="21" dur="500"/>
                                        <p:tgtEl>
                                          <p:spTgt spid="53045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530459"/>
                                        </p:tgtEl>
                                        <p:attrNameLst>
                                          <p:attrName>style.visibility</p:attrName>
                                        </p:attrNameLst>
                                      </p:cBhvr>
                                      <p:to>
                                        <p:strVal val="visible"/>
                                      </p:to>
                                    </p:set>
                                    <p:anim calcmode="lin" valueType="num">
                                      <p:cBhvr>
                                        <p:cTn id="26" dur="500" fill="hold"/>
                                        <p:tgtEl>
                                          <p:spTgt spid="530459"/>
                                        </p:tgtEl>
                                        <p:attrNameLst>
                                          <p:attrName>ppt_w</p:attrName>
                                        </p:attrNameLst>
                                      </p:cBhvr>
                                      <p:tavLst>
                                        <p:tav tm="0">
                                          <p:val>
                                            <p:fltVal val="0"/>
                                          </p:val>
                                        </p:tav>
                                        <p:tav tm="100000">
                                          <p:val>
                                            <p:strVal val="#ppt_w"/>
                                          </p:val>
                                        </p:tav>
                                      </p:tavLst>
                                    </p:anim>
                                    <p:anim calcmode="lin" valueType="num">
                                      <p:cBhvr>
                                        <p:cTn id="27" dur="500" fill="hold"/>
                                        <p:tgtEl>
                                          <p:spTgt spid="530459"/>
                                        </p:tgtEl>
                                        <p:attrNameLst>
                                          <p:attrName>ppt_h</p:attrName>
                                        </p:attrNameLst>
                                      </p:cBhvr>
                                      <p:tavLst>
                                        <p:tav tm="0">
                                          <p:val>
                                            <p:fltVal val="0"/>
                                          </p:val>
                                        </p:tav>
                                        <p:tav tm="100000">
                                          <p:val>
                                            <p:strVal val="#ppt_h"/>
                                          </p:val>
                                        </p:tav>
                                      </p:tavLst>
                                    </p:anim>
                                    <p:animEffect transition="in" filter="fade">
                                      <p:cBhvr>
                                        <p:cTn id="28" dur="500"/>
                                        <p:tgtEl>
                                          <p:spTgt spid="530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55" grpId="0" animBg="1"/>
      <p:bldP spid="530456" grpId="0" animBg="1"/>
      <p:bldP spid="530458" grpId="0" animBg="1"/>
      <p:bldP spid="53045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Oval 2"/>
          <p:cNvSpPr>
            <a:spLocks noChangeArrowheads="1"/>
          </p:cNvSpPr>
          <p:nvPr/>
        </p:nvSpPr>
        <p:spPr bwMode="auto">
          <a:xfrm>
            <a:off x="7162800" y="4038600"/>
            <a:ext cx="381000" cy="228600"/>
          </a:xfrm>
          <a:prstGeom prst="ellipse">
            <a:avLst/>
          </a:prstGeom>
          <a:solidFill>
            <a:srgbClr val="8A1D1A"/>
          </a:solidFill>
          <a:ln w="12700" cap="sq">
            <a:noFill/>
            <a:round/>
            <a:headEnd/>
            <a:tailEnd/>
          </a:ln>
          <a:effectLst/>
        </p:spPr>
        <p:txBody>
          <a:bodyPr wrap="none" anchor="ctr"/>
          <a:lstStyle/>
          <a:p>
            <a:endParaRPr lang="en-US"/>
          </a:p>
        </p:txBody>
      </p:sp>
      <p:sp>
        <p:nvSpPr>
          <p:cNvPr id="239619" name="Oval 3"/>
          <p:cNvSpPr>
            <a:spLocks noChangeArrowheads="1"/>
          </p:cNvSpPr>
          <p:nvPr/>
        </p:nvSpPr>
        <p:spPr bwMode="auto">
          <a:xfrm>
            <a:off x="7162800" y="3429000"/>
            <a:ext cx="381000" cy="228600"/>
          </a:xfrm>
          <a:prstGeom prst="ellipse">
            <a:avLst/>
          </a:prstGeom>
          <a:solidFill>
            <a:srgbClr val="08903C"/>
          </a:solidFill>
          <a:ln w="12700" cap="sq">
            <a:noFill/>
            <a:round/>
            <a:headEnd/>
            <a:tailEnd/>
          </a:ln>
          <a:effectLst/>
        </p:spPr>
        <p:txBody>
          <a:bodyPr wrap="none" anchor="ctr"/>
          <a:lstStyle/>
          <a:p>
            <a:endParaRPr lang="en-US"/>
          </a:p>
        </p:txBody>
      </p:sp>
      <p:sp>
        <p:nvSpPr>
          <p:cNvPr id="239621" name="Line 5"/>
          <p:cNvSpPr>
            <a:spLocks noChangeShapeType="1"/>
          </p:cNvSpPr>
          <p:nvPr/>
        </p:nvSpPr>
        <p:spPr bwMode="auto">
          <a:xfrm flipV="1">
            <a:off x="2895600" y="4038600"/>
            <a:ext cx="5029200" cy="838200"/>
          </a:xfrm>
          <a:prstGeom prst="line">
            <a:avLst/>
          </a:prstGeom>
          <a:noFill/>
          <a:ln w="28575" cap="rnd">
            <a:solidFill>
              <a:srgbClr val="C57C23"/>
            </a:solidFill>
            <a:prstDash val="sysDot"/>
            <a:round/>
            <a:headEnd/>
            <a:tailEnd type="triangle" w="med" len="med"/>
          </a:ln>
          <a:effectLst/>
        </p:spPr>
        <p:txBody>
          <a:bodyPr wrap="none" anchor="ctr"/>
          <a:lstStyle/>
          <a:p>
            <a:endParaRPr lang="en-US"/>
          </a:p>
        </p:txBody>
      </p:sp>
      <p:sp>
        <p:nvSpPr>
          <p:cNvPr id="239622" name="Rectangle 6"/>
          <p:cNvSpPr>
            <a:spLocks noGrp="1" noChangeArrowheads="1"/>
          </p:cNvSpPr>
          <p:nvPr>
            <p:ph type="title"/>
          </p:nvPr>
        </p:nvSpPr>
        <p:spPr>
          <a:xfrm>
            <a:off x="1277938" y="533400"/>
            <a:ext cx="7086600" cy="914400"/>
          </a:xfrm>
        </p:spPr>
        <p:txBody>
          <a:bodyPr/>
          <a:lstStyle/>
          <a:p>
            <a:r>
              <a:rPr lang="en-US" sz="2400" dirty="0"/>
              <a:t>Automated testing accelerates large-scale game development &amp; helps predictability </a:t>
            </a:r>
          </a:p>
        </p:txBody>
      </p:sp>
      <p:sp>
        <p:nvSpPr>
          <p:cNvPr id="239624" name="Line 8"/>
          <p:cNvSpPr>
            <a:spLocks noChangeShapeType="1"/>
          </p:cNvSpPr>
          <p:nvPr/>
        </p:nvSpPr>
        <p:spPr bwMode="auto">
          <a:xfrm flipV="1">
            <a:off x="2674938" y="2667000"/>
            <a:ext cx="4411662" cy="2219325"/>
          </a:xfrm>
          <a:prstGeom prst="line">
            <a:avLst/>
          </a:prstGeom>
          <a:noFill/>
          <a:ln w="57150">
            <a:solidFill>
              <a:schemeClr val="folHlink"/>
            </a:solidFill>
            <a:round/>
            <a:headEnd/>
            <a:tailEnd type="triangle" w="med" len="med"/>
          </a:ln>
          <a:effectLst/>
        </p:spPr>
        <p:txBody>
          <a:bodyPr/>
          <a:lstStyle/>
          <a:p>
            <a:endParaRPr lang="en-US"/>
          </a:p>
        </p:txBody>
      </p:sp>
      <p:sp>
        <p:nvSpPr>
          <p:cNvPr id="239627" name="Text Box 11"/>
          <p:cNvSpPr txBox="1">
            <a:spLocks noChangeArrowheads="1"/>
          </p:cNvSpPr>
          <p:nvPr/>
        </p:nvSpPr>
        <p:spPr bwMode="auto">
          <a:xfrm>
            <a:off x="4129088" y="4913313"/>
            <a:ext cx="866456" cy="461665"/>
          </a:xfrm>
          <a:prstGeom prst="rect">
            <a:avLst/>
          </a:prstGeom>
          <a:noFill/>
          <a:ln w="38100">
            <a:noFill/>
            <a:miter lim="800000"/>
            <a:headEnd/>
            <a:tailEnd/>
          </a:ln>
          <a:effectLst/>
        </p:spPr>
        <p:txBody>
          <a:bodyPr wrap="none">
            <a:spAutoFit/>
          </a:bodyPr>
          <a:lstStyle/>
          <a:p>
            <a:r>
              <a:rPr kumimoji="0" lang="en-US" sz="2400" i="1">
                <a:latin typeface="Arial" charset="0"/>
              </a:rPr>
              <a:t>Time</a:t>
            </a:r>
          </a:p>
        </p:txBody>
      </p:sp>
      <p:sp>
        <p:nvSpPr>
          <p:cNvPr id="239628" name="Line 12"/>
          <p:cNvSpPr>
            <a:spLocks noChangeShapeType="1"/>
          </p:cNvSpPr>
          <p:nvPr/>
        </p:nvSpPr>
        <p:spPr bwMode="auto">
          <a:xfrm flipH="1">
            <a:off x="7327900" y="2133600"/>
            <a:ext cx="63500" cy="2987675"/>
          </a:xfrm>
          <a:prstGeom prst="line">
            <a:avLst/>
          </a:prstGeom>
          <a:noFill/>
          <a:ln w="38100">
            <a:solidFill>
              <a:srgbClr val="000000"/>
            </a:solidFill>
            <a:prstDash val="dash"/>
            <a:round/>
            <a:headEnd/>
            <a:tailEnd/>
          </a:ln>
          <a:effectLst/>
        </p:spPr>
        <p:txBody>
          <a:bodyPr/>
          <a:lstStyle/>
          <a:p>
            <a:endParaRPr lang="en-US"/>
          </a:p>
        </p:txBody>
      </p:sp>
      <p:sp>
        <p:nvSpPr>
          <p:cNvPr id="239629" name="Text Box 13"/>
          <p:cNvSpPr txBox="1">
            <a:spLocks noChangeArrowheads="1"/>
          </p:cNvSpPr>
          <p:nvPr/>
        </p:nvSpPr>
        <p:spPr bwMode="auto">
          <a:xfrm>
            <a:off x="6934200" y="5105400"/>
            <a:ext cx="941283" cy="923330"/>
          </a:xfrm>
          <a:prstGeom prst="rect">
            <a:avLst/>
          </a:prstGeom>
          <a:noFill/>
          <a:ln w="38100">
            <a:noFill/>
            <a:miter lim="800000"/>
            <a:headEnd/>
            <a:tailEnd/>
          </a:ln>
          <a:effectLst/>
        </p:spPr>
        <p:txBody>
          <a:bodyPr wrap="none">
            <a:spAutoFit/>
          </a:bodyPr>
          <a:lstStyle/>
          <a:p>
            <a:pPr algn="ctr"/>
            <a:r>
              <a:rPr kumimoji="0" lang="en-US" dirty="0" smtClean="0">
                <a:latin typeface="Arial" charset="0"/>
              </a:rPr>
              <a:t>Initial </a:t>
            </a:r>
          </a:p>
          <a:p>
            <a:pPr algn="ctr"/>
            <a:r>
              <a:rPr kumimoji="0" lang="en-US" dirty="0" smtClean="0">
                <a:latin typeface="Arial" charset="0"/>
              </a:rPr>
              <a:t>Launch</a:t>
            </a:r>
          </a:p>
          <a:p>
            <a:pPr algn="ctr"/>
            <a:r>
              <a:rPr lang="en-US" dirty="0" smtClean="0">
                <a:latin typeface="Arial" charset="0"/>
              </a:rPr>
              <a:t>Date</a:t>
            </a:r>
            <a:endParaRPr kumimoji="0" lang="en-US" dirty="0">
              <a:latin typeface="Arial" charset="0"/>
            </a:endParaRPr>
          </a:p>
        </p:txBody>
      </p:sp>
      <p:sp>
        <p:nvSpPr>
          <p:cNvPr id="239630" name="Line 14"/>
          <p:cNvSpPr>
            <a:spLocks noChangeShapeType="1"/>
          </p:cNvSpPr>
          <p:nvPr/>
        </p:nvSpPr>
        <p:spPr bwMode="auto">
          <a:xfrm flipV="1">
            <a:off x="2674938" y="4379913"/>
            <a:ext cx="3024187" cy="506412"/>
          </a:xfrm>
          <a:prstGeom prst="line">
            <a:avLst/>
          </a:prstGeom>
          <a:noFill/>
          <a:ln w="57150">
            <a:solidFill>
              <a:srgbClr val="CC3300"/>
            </a:solidFill>
            <a:round/>
            <a:headEnd/>
            <a:tailEnd type="triangle" w="med" len="med"/>
          </a:ln>
          <a:effectLst/>
        </p:spPr>
        <p:txBody>
          <a:bodyPr/>
          <a:lstStyle/>
          <a:p>
            <a:endParaRPr lang="en-US"/>
          </a:p>
        </p:txBody>
      </p:sp>
      <p:sp>
        <p:nvSpPr>
          <p:cNvPr id="239632" name="Line 16"/>
          <p:cNvSpPr>
            <a:spLocks noChangeShapeType="1"/>
          </p:cNvSpPr>
          <p:nvPr/>
        </p:nvSpPr>
        <p:spPr bwMode="auto">
          <a:xfrm>
            <a:off x="2654300" y="2286000"/>
            <a:ext cx="4763" cy="2600325"/>
          </a:xfrm>
          <a:prstGeom prst="line">
            <a:avLst/>
          </a:prstGeom>
          <a:noFill/>
          <a:ln w="38100">
            <a:solidFill>
              <a:schemeClr val="bg1">
                <a:lumMod val="65000"/>
              </a:schemeClr>
            </a:solidFill>
            <a:round/>
            <a:headEnd type="arrow" w="med" len="med"/>
            <a:tailEnd/>
          </a:ln>
          <a:effectLst/>
        </p:spPr>
        <p:txBody>
          <a:bodyPr/>
          <a:lstStyle/>
          <a:p>
            <a:endParaRPr lang="en-US"/>
          </a:p>
        </p:txBody>
      </p:sp>
      <p:grpSp>
        <p:nvGrpSpPr>
          <p:cNvPr id="2" name="Group 19"/>
          <p:cNvGrpSpPr>
            <a:grpSpLocks/>
          </p:cNvGrpSpPr>
          <p:nvPr/>
        </p:nvGrpSpPr>
        <p:grpSpPr bwMode="auto">
          <a:xfrm>
            <a:off x="1066800" y="5638800"/>
            <a:ext cx="4610100" cy="1025525"/>
            <a:chOff x="-404" y="3463"/>
            <a:chExt cx="2904" cy="646"/>
          </a:xfrm>
        </p:grpSpPr>
        <p:sp>
          <p:nvSpPr>
            <p:cNvPr id="239636" name="Line 20"/>
            <p:cNvSpPr>
              <a:spLocks noChangeShapeType="1"/>
            </p:cNvSpPr>
            <p:nvPr/>
          </p:nvSpPr>
          <p:spPr bwMode="auto">
            <a:xfrm>
              <a:off x="1728" y="3813"/>
              <a:ext cx="772" cy="0"/>
            </a:xfrm>
            <a:prstGeom prst="line">
              <a:avLst/>
            </a:prstGeom>
            <a:noFill/>
            <a:ln w="57150">
              <a:solidFill>
                <a:schemeClr val="folHlink"/>
              </a:solidFill>
              <a:round/>
              <a:headEnd/>
              <a:tailEnd type="triangle" w="med" len="med"/>
            </a:ln>
            <a:effectLst/>
          </p:spPr>
          <p:txBody>
            <a:bodyPr/>
            <a:lstStyle/>
            <a:p>
              <a:endParaRPr lang="en-US"/>
            </a:p>
          </p:txBody>
        </p:sp>
        <p:sp>
          <p:nvSpPr>
            <p:cNvPr id="239637" name="Text Box 21"/>
            <p:cNvSpPr txBox="1">
              <a:spLocks noChangeArrowheads="1"/>
            </p:cNvSpPr>
            <p:nvPr/>
          </p:nvSpPr>
          <p:spPr bwMode="auto">
            <a:xfrm>
              <a:off x="-404" y="3463"/>
              <a:ext cx="2492" cy="231"/>
            </a:xfrm>
            <a:prstGeom prst="rect">
              <a:avLst/>
            </a:prstGeom>
            <a:noFill/>
            <a:ln w="9525">
              <a:noFill/>
              <a:miter lim="800000"/>
              <a:headEnd/>
              <a:tailEnd/>
            </a:ln>
            <a:effectLst/>
          </p:spPr>
          <p:txBody>
            <a:bodyPr wrap="none">
              <a:spAutoFit/>
            </a:bodyPr>
            <a:lstStyle/>
            <a:p>
              <a:pPr algn="r"/>
              <a:r>
                <a:rPr kumimoji="0" lang="en-US" sz="1800" u="sng">
                  <a:solidFill>
                    <a:srgbClr val="292929"/>
                  </a:solidFill>
                  <a:latin typeface="Arial" charset="0"/>
                </a:rPr>
                <a:t>TSO case study: developer efficiency</a:t>
              </a:r>
            </a:p>
          </p:txBody>
        </p:sp>
        <p:sp>
          <p:nvSpPr>
            <p:cNvPr id="239638" name="Text Box 22"/>
            <p:cNvSpPr txBox="1">
              <a:spLocks noChangeArrowheads="1"/>
            </p:cNvSpPr>
            <p:nvPr/>
          </p:nvSpPr>
          <p:spPr bwMode="auto">
            <a:xfrm>
              <a:off x="372" y="3702"/>
              <a:ext cx="1332" cy="231"/>
            </a:xfrm>
            <a:prstGeom prst="rect">
              <a:avLst/>
            </a:prstGeom>
            <a:noFill/>
            <a:ln w="9525">
              <a:noFill/>
              <a:miter lim="800000"/>
              <a:headEnd/>
              <a:tailEnd/>
            </a:ln>
            <a:effectLst/>
          </p:spPr>
          <p:txBody>
            <a:bodyPr wrap="none">
              <a:spAutoFit/>
            </a:bodyPr>
            <a:lstStyle/>
            <a:p>
              <a:pPr algn="r"/>
              <a:r>
                <a:rPr kumimoji="0" lang="en-US" sz="1800" u="sng">
                  <a:solidFill>
                    <a:srgbClr val="292929"/>
                  </a:solidFill>
                  <a:latin typeface="Arial" charset="0"/>
                </a:rPr>
                <a:t>Strong test support</a:t>
              </a:r>
            </a:p>
          </p:txBody>
        </p:sp>
        <p:sp>
          <p:nvSpPr>
            <p:cNvPr id="239639" name="Line 23"/>
            <p:cNvSpPr>
              <a:spLocks noChangeShapeType="1"/>
            </p:cNvSpPr>
            <p:nvPr/>
          </p:nvSpPr>
          <p:spPr bwMode="auto">
            <a:xfrm>
              <a:off x="1724" y="4014"/>
              <a:ext cx="772" cy="0"/>
            </a:xfrm>
            <a:prstGeom prst="line">
              <a:avLst/>
            </a:prstGeom>
            <a:noFill/>
            <a:ln w="57150">
              <a:solidFill>
                <a:srgbClr val="990000"/>
              </a:solidFill>
              <a:round/>
              <a:headEnd/>
              <a:tailEnd type="triangle" w="med" len="med"/>
            </a:ln>
            <a:effectLst/>
          </p:spPr>
          <p:txBody>
            <a:bodyPr/>
            <a:lstStyle/>
            <a:p>
              <a:endParaRPr lang="en-US"/>
            </a:p>
          </p:txBody>
        </p:sp>
        <p:sp>
          <p:nvSpPr>
            <p:cNvPr id="239640" name="Text Box 24"/>
            <p:cNvSpPr txBox="1">
              <a:spLocks noChangeArrowheads="1"/>
            </p:cNvSpPr>
            <p:nvPr/>
          </p:nvSpPr>
          <p:spPr bwMode="auto">
            <a:xfrm>
              <a:off x="48" y="3878"/>
              <a:ext cx="1649" cy="231"/>
            </a:xfrm>
            <a:prstGeom prst="rect">
              <a:avLst/>
            </a:prstGeom>
            <a:noFill/>
            <a:ln w="9525">
              <a:noFill/>
              <a:miter lim="800000"/>
              <a:headEnd/>
              <a:tailEnd/>
            </a:ln>
            <a:effectLst/>
          </p:spPr>
          <p:txBody>
            <a:bodyPr>
              <a:spAutoFit/>
            </a:bodyPr>
            <a:lstStyle/>
            <a:p>
              <a:pPr algn="r"/>
              <a:r>
                <a:rPr kumimoji="0" lang="en-US" sz="1800" u="sng">
                  <a:solidFill>
                    <a:srgbClr val="292929"/>
                  </a:solidFill>
                  <a:latin typeface="Arial" charset="0"/>
                </a:rPr>
                <a:t>Weak  test support</a:t>
              </a:r>
            </a:p>
          </p:txBody>
        </p:sp>
      </p:grpSp>
      <p:sp>
        <p:nvSpPr>
          <p:cNvPr id="239641" name="Text Box 25"/>
          <p:cNvSpPr txBox="1">
            <a:spLocks noChangeArrowheads="1"/>
          </p:cNvSpPr>
          <p:nvPr/>
        </p:nvSpPr>
        <p:spPr bwMode="auto">
          <a:xfrm>
            <a:off x="7867650" y="3824288"/>
            <a:ext cx="666750" cy="366712"/>
          </a:xfrm>
          <a:prstGeom prst="rect">
            <a:avLst/>
          </a:prstGeom>
          <a:noFill/>
          <a:ln w="38100">
            <a:noFill/>
            <a:miter lim="800000"/>
            <a:headEnd/>
            <a:tailEnd/>
          </a:ln>
          <a:effectLst/>
        </p:spPr>
        <p:txBody>
          <a:bodyPr wrap="none">
            <a:spAutoFit/>
          </a:bodyPr>
          <a:lstStyle/>
          <a:p>
            <a:pPr algn="ctr"/>
            <a:r>
              <a:rPr kumimoji="0" lang="en-US" sz="1800" i="1">
                <a:solidFill>
                  <a:srgbClr val="292929"/>
                </a:solidFill>
                <a:latin typeface="Times New Roman" pitchFamily="18" charset="0"/>
              </a:rPr>
              <a:t>Oops</a:t>
            </a:r>
          </a:p>
        </p:txBody>
      </p:sp>
      <p:sp>
        <p:nvSpPr>
          <p:cNvPr id="239646" name="Line 30"/>
          <p:cNvSpPr>
            <a:spLocks noChangeShapeType="1"/>
          </p:cNvSpPr>
          <p:nvPr/>
        </p:nvSpPr>
        <p:spPr bwMode="auto">
          <a:xfrm rot="5400000" flipH="1">
            <a:off x="6354763" y="2849562"/>
            <a:ext cx="0" cy="1463675"/>
          </a:xfrm>
          <a:prstGeom prst="line">
            <a:avLst/>
          </a:prstGeom>
          <a:noFill/>
          <a:ln w="28575" cap="rnd">
            <a:solidFill>
              <a:srgbClr val="CC6600"/>
            </a:solidFill>
            <a:prstDash val="sysDot"/>
            <a:round/>
            <a:headEnd/>
            <a:tailEnd type="triangle" w="med" len="med"/>
          </a:ln>
          <a:effectLst/>
        </p:spPr>
        <p:txBody>
          <a:bodyPr/>
          <a:lstStyle/>
          <a:p>
            <a:endParaRPr lang="en-US"/>
          </a:p>
        </p:txBody>
      </p:sp>
      <p:sp>
        <p:nvSpPr>
          <p:cNvPr id="239663" name="Oval 47"/>
          <p:cNvSpPr>
            <a:spLocks noChangeArrowheads="1"/>
          </p:cNvSpPr>
          <p:nvPr/>
        </p:nvSpPr>
        <p:spPr bwMode="auto">
          <a:xfrm>
            <a:off x="5181600" y="3429000"/>
            <a:ext cx="381000" cy="228600"/>
          </a:xfrm>
          <a:prstGeom prst="ellipse">
            <a:avLst/>
          </a:prstGeom>
          <a:solidFill>
            <a:srgbClr val="08903C"/>
          </a:solidFill>
          <a:ln w="12700" cap="sq">
            <a:noFill/>
            <a:round/>
            <a:headEnd/>
            <a:tailEnd/>
          </a:ln>
          <a:effectLst/>
        </p:spPr>
        <p:txBody>
          <a:bodyPr wrap="none" anchor="ctr"/>
          <a:lstStyle/>
          <a:p>
            <a:endParaRPr lang="en-US"/>
          </a:p>
        </p:txBody>
      </p:sp>
      <p:sp>
        <p:nvSpPr>
          <p:cNvPr id="239665" name="Text Box 49"/>
          <p:cNvSpPr txBox="1">
            <a:spLocks noChangeArrowheads="1"/>
          </p:cNvSpPr>
          <p:nvPr/>
        </p:nvSpPr>
        <p:spPr bwMode="auto">
          <a:xfrm>
            <a:off x="4338709" y="2895600"/>
            <a:ext cx="1101584" cy="646331"/>
          </a:xfrm>
          <a:prstGeom prst="rect">
            <a:avLst/>
          </a:prstGeom>
          <a:noFill/>
          <a:ln w="38100">
            <a:noFill/>
            <a:miter lim="800000"/>
            <a:headEnd/>
            <a:tailEnd/>
          </a:ln>
          <a:effectLst/>
        </p:spPr>
        <p:txBody>
          <a:bodyPr wrap="none">
            <a:spAutoFit/>
          </a:bodyPr>
          <a:lstStyle/>
          <a:p>
            <a:pPr algn="ctr"/>
            <a:r>
              <a:rPr kumimoji="0" lang="en-US" sz="1800" i="1" dirty="0" smtClean="0">
                <a:solidFill>
                  <a:srgbClr val="292929"/>
                </a:solidFill>
                <a:latin typeface="Times New Roman" pitchFamily="18" charset="0"/>
              </a:rPr>
              <a:t>Earlier </a:t>
            </a:r>
          </a:p>
          <a:p>
            <a:pPr algn="ctr"/>
            <a:r>
              <a:rPr kumimoji="0" lang="en-US" sz="1800" i="1" dirty="0" smtClean="0">
                <a:solidFill>
                  <a:srgbClr val="292929"/>
                </a:solidFill>
                <a:latin typeface="Times New Roman" pitchFamily="18" charset="0"/>
              </a:rPr>
              <a:t>Ship </a:t>
            </a:r>
            <a:r>
              <a:rPr kumimoji="0" lang="en-US" sz="1800" i="1" dirty="0">
                <a:solidFill>
                  <a:srgbClr val="292929"/>
                </a:solidFill>
                <a:latin typeface="Times New Roman" pitchFamily="18" charset="0"/>
              </a:rPr>
              <a:t>Date</a:t>
            </a:r>
          </a:p>
        </p:txBody>
      </p:sp>
      <p:sp>
        <p:nvSpPr>
          <p:cNvPr id="239667" name="Text Box 51"/>
          <p:cNvSpPr txBox="1">
            <a:spLocks noChangeArrowheads="1"/>
          </p:cNvSpPr>
          <p:nvPr/>
        </p:nvSpPr>
        <p:spPr bwMode="auto">
          <a:xfrm>
            <a:off x="1331513" y="3595688"/>
            <a:ext cx="1362873" cy="830997"/>
          </a:xfrm>
          <a:prstGeom prst="rect">
            <a:avLst/>
          </a:prstGeom>
          <a:noFill/>
          <a:ln w="38100">
            <a:noFill/>
            <a:miter lim="800000"/>
            <a:headEnd/>
            <a:tailEnd/>
          </a:ln>
          <a:effectLst/>
        </p:spPr>
        <p:txBody>
          <a:bodyPr wrap="none">
            <a:spAutoFit/>
          </a:bodyPr>
          <a:lstStyle/>
          <a:p>
            <a:pPr algn="ctr"/>
            <a:r>
              <a:rPr kumimoji="0" lang="en-US" sz="2400" i="1" dirty="0">
                <a:solidFill>
                  <a:srgbClr val="292929"/>
                </a:solidFill>
                <a:latin typeface="Times New Roman" pitchFamily="18" charset="0"/>
              </a:rPr>
              <a:t>% </a:t>
            </a:r>
            <a:endParaRPr kumimoji="0" lang="en-US" sz="2400" i="1" dirty="0" smtClean="0">
              <a:solidFill>
                <a:srgbClr val="292929"/>
              </a:solidFill>
              <a:latin typeface="Times New Roman" pitchFamily="18" charset="0"/>
            </a:endParaRPr>
          </a:p>
          <a:p>
            <a:pPr algn="ctr"/>
            <a:r>
              <a:rPr kumimoji="0" lang="en-US" sz="2400" i="1" dirty="0" smtClean="0">
                <a:solidFill>
                  <a:srgbClr val="292929"/>
                </a:solidFill>
                <a:latin typeface="Times New Roman" pitchFamily="18" charset="0"/>
              </a:rPr>
              <a:t>Complete</a:t>
            </a:r>
            <a:endParaRPr kumimoji="0" lang="en-US" sz="2400" i="1" dirty="0">
              <a:solidFill>
                <a:srgbClr val="292929"/>
              </a:solidFill>
              <a:latin typeface="Times New Roman" pitchFamily="18" charset="0"/>
            </a:endParaRPr>
          </a:p>
        </p:txBody>
      </p:sp>
      <p:sp>
        <p:nvSpPr>
          <p:cNvPr id="239668" name="Line 52"/>
          <p:cNvSpPr>
            <a:spLocks noChangeShapeType="1"/>
          </p:cNvSpPr>
          <p:nvPr/>
        </p:nvSpPr>
        <p:spPr bwMode="auto">
          <a:xfrm>
            <a:off x="2667000" y="4876800"/>
            <a:ext cx="5334000" cy="0"/>
          </a:xfrm>
          <a:prstGeom prst="line">
            <a:avLst/>
          </a:prstGeom>
          <a:noFill/>
          <a:ln w="38100">
            <a:solidFill>
              <a:schemeClr val="bg1">
                <a:lumMod val="65000"/>
              </a:schemeClr>
            </a:solidFill>
            <a:round/>
            <a:headEnd/>
            <a:tailEnd type="triangle" w="med" len="med"/>
          </a:ln>
          <a:effectLst/>
        </p:spPr>
        <p:txBody>
          <a:bodyPr/>
          <a:lstStyle/>
          <a:p>
            <a:endParaRPr lang="en-US"/>
          </a:p>
        </p:txBody>
      </p:sp>
      <p:grpSp>
        <p:nvGrpSpPr>
          <p:cNvPr id="3" name="Group 57"/>
          <p:cNvGrpSpPr>
            <a:grpSpLocks/>
          </p:cNvGrpSpPr>
          <p:nvPr/>
        </p:nvGrpSpPr>
        <p:grpSpPr bwMode="auto">
          <a:xfrm>
            <a:off x="5486400" y="3657600"/>
            <a:ext cx="1600200" cy="914400"/>
            <a:chOff x="3456" y="2304"/>
            <a:chExt cx="1008" cy="576"/>
          </a:xfrm>
        </p:grpSpPr>
        <p:sp>
          <p:nvSpPr>
            <p:cNvPr id="239623" name="Line 7"/>
            <p:cNvSpPr>
              <a:spLocks noChangeShapeType="1"/>
            </p:cNvSpPr>
            <p:nvPr/>
          </p:nvSpPr>
          <p:spPr bwMode="auto">
            <a:xfrm flipV="1">
              <a:off x="3590" y="2304"/>
              <a:ext cx="874" cy="455"/>
            </a:xfrm>
            <a:prstGeom prst="line">
              <a:avLst/>
            </a:prstGeom>
            <a:noFill/>
            <a:ln w="57150">
              <a:solidFill>
                <a:schemeClr val="folHlink"/>
              </a:solidFill>
              <a:round/>
              <a:headEnd/>
              <a:tailEnd type="triangle" w="med" len="med"/>
            </a:ln>
            <a:effectLst/>
          </p:spPr>
          <p:txBody>
            <a:bodyPr/>
            <a:lstStyle/>
            <a:p>
              <a:endParaRPr lang="en-US"/>
            </a:p>
          </p:txBody>
        </p:sp>
        <p:sp>
          <p:nvSpPr>
            <p:cNvPr id="239669" name="Oval 53"/>
            <p:cNvSpPr>
              <a:spLocks noChangeArrowheads="1"/>
            </p:cNvSpPr>
            <p:nvPr/>
          </p:nvSpPr>
          <p:spPr bwMode="auto">
            <a:xfrm>
              <a:off x="3456" y="2640"/>
              <a:ext cx="240" cy="240"/>
            </a:xfrm>
            <a:prstGeom prst="ellipse">
              <a:avLst/>
            </a:prstGeom>
            <a:noFill/>
            <a:ln w="9525" cap="rnd">
              <a:solidFill>
                <a:srgbClr val="292929"/>
              </a:solidFill>
              <a:prstDash val="sysDot"/>
              <a:round/>
              <a:headEnd/>
              <a:tailEnd/>
            </a:ln>
            <a:effectLst/>
          </p:spPr>
          <p:txBody>
            <a:bodyPr wrap="none" anchor="ctr"/>
            <a:lstStyle/>
            <a:p>
              <a:endParaRPr lang="en-US"/>
            </a:p>
          </p:txBody>
        </p:sp>
      </p:grpSp>
      <p:sp>
        <p:nvSpPr>
          <p:cNvPr id="239672" name="Text Box 56"/>
          <p:cNvSpPr txBox="1">
            <a:spLocks noChangeArrowheads="1"/>
          </p:cNvSpPr>
          <p:nvPr/>
        </p:nvSpPr>
        <p:spPr bwMode="auto">
          <a:xfrm>
            <a:off x="5257800" y="4510088"/>
            <a:ext cx="971550" cy="366712"/>
          </a:xfrm>
          <a:prstGeom prst="rect">
            <a:avLst/>
          </a:prstGeom>
          <a:noFill/>
          <a:ln w="38100">
            <a:noFill/>
            <a:miter lim="800000"/>
            <a:headEnd/>
            <a:tailEnd/>
          </a:ln>
          <a:effectLst/>
        </p:spPr>
        <p:txBody>
          <a:bodyPr wrap="none">
            <a:spAutoFit/>
          </a:bodyPr>
          <a:lstStyle/>
          <a:p>
            <a:pPr algn="ctr"/>
            <a:r>
              <a:rPr kumimoji="0" lang="en-US" sz="1800" i="1">
                <a:solidFill>
                  <a:srgbClr val="292929"/>
                </a:solidFill>
                <a:latin typeface="Times New Roman" pitchFamily="18" charset="0"/>
              </a:rPr>
              <a:t>autoTest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39672"/>
                                        </p:tgtEl>
                                        <p:attrNameLst>
                                          <p:attrName>style.visibility</p:attrName>
                                        </p:attrNameLst>
                                      </p:cBhvr>
                                      <p:to>
                                        <p:strVal val="visible"/>
                                      </p:to>
                                    </p:set>
                                    <p:anim calcmode="lin" valueType="num">
                                      <p:cBhvr>
                                        <p:cTn id="12" dur="500" fill="hold"/>
                                        <p:tgtEl>
                                          <p:spTgt spid="239672"/>
                                        </p:tgtEl>
                                        <p:attrNameLst>
                                          <p:attrName>ppt_w</p:attrName>
                                        </p:attrNameLst>
                                      </p:cBhvr>
                                      <p:tavLst>
                                        <p:tav tm="0">
                                          <p:val>
                                            <p:fltVal val="0"/>
                                          </p:val>
                                        </p:tav>
                                        <p:tav tm="100000">
                                          <p:val>
                                            <p:strVal val="#ppt_w"/>
                                          </p:val>
                                        </p:tav>
                                      </p:tavLst>
                                    </p:anim>
                                    <p:anim calcmode="lin" valueType="num">
                                      <p:cBhvr>
                                        <p:cTn id="13" dur="500" fill="hold"/>
                                        <p:tgtEl>
                                          <p:spTgt spid="239672"/>
                                        </p:tgtEl>
                                        <p:attrNameLst>
                                          <p:attrName>ppt_h</p:attrName>
                                        </p:attrNameLst>
                                      </p:cBhvr>
                                      <p:tavLst>
                                        <p:tav tm="0">
                                          <p:val>
                                            <p:fltVal val="0"/>
                                          </p:val>
                                        </p:tav>
                                        <p:tav tm="100000">
                                          <p:val>
                                            <p:strVal val="#ppt_h"/>
                                          </p:val>
                                        </p:tav>
                                      </p:tavLst>
                                    </p:anim>
                                    <p:animEffect transition="in" filter="fade">
                                      <p:cBhvr>
                                        <p:cTn id="14" dur="500"/>
                                        <p:tgtEl>
                                          <p:spTgt spid="23967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39646"/>
                                        </p:tgtEl>
                                        <p:attrNameLst>
                                          <p:attrName>style.visibility</p:attrName>
                                        </p:attrNameLst>
                                      </p:cBhvr>
                                      <p:to>
                                        <p:strVal val="visible"/>
                                      </p:to>
                                    </p:set>
                                    <p:anim calcmode="lin" valueType="num">
                                      <p:cBhvr>
                                        <p:cTn id="19" dur="1000" fill="hold"/>
                                        <p:tgtEl>
                                          <p:spTgt spid="239646"/>
                                        </p:tgtEl>
                                        <p:attrNameLst>
                                          <p:attrName>ppt_w</p:attrName>
                                        </p:attrNameLst>
                                      </p:cBhvr>
                                      <p:tavLst>
                                        <p:tav tm="0">
                                          <p:val>
                                            <p:fltVal val="0"/>
                                          </p:val>
                                        </p:tav>
                                        <p:tav tm="100000">
                                          <p:val>
                                            <p:strVal val="#ppt_w"/>
                                          </p:val>
                                        </p:tav>
                                      </p:tavLst>
                                    </p:anim>
                                    <p:anim calcmode="lin" valueType="num">
                                      <p:cBhvr>
                                        <p:cTn id="20" dur="1000" fill="hold"/>
                                        <p:tgtEl>
                                          <p:spTgt spid="239646"/>
                                        </p:tgtEl>
                                        <p:attrNameLst>
                                          <p:attrName>ppt_h</p:attrName>
                                        </p:attrNameLst>
                                      </p:cBhvr>
                                      <p:tavLst>
                                        <p:tav tm="0">
                                          <p:val>
                                            <p:fltVal val="0"/>
                                          </p:val>
                                        </p:tav>
                                        <p:tav tm="100000">
                                          <p:val>
                                            <p:strVal val="#ppt_h"/>
                                          </p:val>
                                        </p:tav>
                                      </p:tavLst>
                                    </p:anim>
                                    <p:animEffect transition="in" filter="fade">
                                      <p:cBhvr>
                                        <p:cTn id="21" dur="1000"/>
                                        <p:tgtEl>
                                          <p:spTgt spid="239646"/>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39624"/>
                                        </p:tgtEl>
                                        <p:attrNameLst>
                                          <p:attrName>style.visibility</p:attrName>
                                        </p:attrNameLst>
                                      </p:cBhvr>
                                      <p:to>
                                        <p:strVal val="visible"/>
                                      </p:to>
                                    </p:set>
                                    <p:anim calcmode="lin" valueType="num">
                                      <p:cBhvr>
                                        <p:cTn id="24" dur="500" fill="hold"/>
                                        <p:tgtEl>
                                          <p:spTgt spid="239624"/>
                                        </p:tgtEl>
                                        <p:attrNameLst>
                                          <p:attrName>ppt_w</p:attrName>
                                        </p:attrNameLst>
                                      </p:cBhvr>
                                      <p:tavLst>
                                        <p:tav tm="0">
                                          <p:val>
                                            <p:fltVal val="0"/>
                                          </p:val>
                                        </p:tav>
                                        <p:tav tm="100000">
                                          <p:val>
                                            <p:strVal val="#ppt_w"/>
                                          </p:val>
                                        </p:tav>
                                      </p:tavLst>
                                    </p:anim>
                                    <p:anim calcmode="lin" valueType="num">
                                      <p:cBhvr>
                                        <p:cTn id="25" dur="500" fill="hold"/>
                                        <p:tgtEl>
                                          <p:spTgt spid="239624"/>
                                        </p:tgtEl>
                                        <p:attrNameLst>
                                          <p:attrName>ppt_h</p:attrName>
                                        </p:attrNameLst>
                                      </p:cBhvr>
                                      <p:tavLst>
                                        <p:tav tm="0">
                                          <p:val>
                                            <p:fltVal val="0"/>
                                          </p:val>
                                        </p:tav>
                                        <p:tav tm="100000">
                                          <p:val>
                                            <p:strVal val="#ppt_h"/>
                                          </p:val>
                                        </p:tav>
                                      </p:tavLst>
                                    </p:anim>
                                    <p:animEffect transition="in" filter="fade">
                                      <p:cBhvr>
                                        <p:cTn id="26" dur="500"/>
                                        <p:tgtEl>
                                          <p:spTgt spid="239624"/>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239663"/>
                                        </p:tgtEl>
                                        <p:attrNameLst>
                                          <p:attrName>style.visibility</p:attrName>
                                        </p:attrNameLst>
                                      </p:cBhvr>
                                      <p:to>
                                        <p:strVal val="visible"/>
                                      </p:to>
                                    </p:set>
                                    <p:anim calcmode="lin" valueType="num">
                                      <p:cBhvr>
                                        <p:cTn id="29" dur="500" fill="hold"/>
                                        <p:tgtEl>
                                          <p:spTgt spid="239663"/>
                                        </p:tgtEl>
                                        <p:attrNameLst>
                                          <p:attrName>ppt_w</p:attrName>
                                        </p:attrNameLst>
                                      </p:cBhvr>
                                      <p:tavLst>
                                        <p:tav tm="0">
                                          <p:val>
                                            <p:fltVal val="0"/>
                                          </p:val>
                                        </p:tav>
                                        <p:tav tm="100000">
                                          <p:val>
                                            <p:strVal val="#ppt_w"/>
                                          </p:val>
                                        </p:tav>
                                      </p:tavLst>
                                    </p:anim>
                                    <p:anim calcmode="lin" valueType="num">
                                      <p:cBhvr>
                                        <p:cTn id="30" dur="500" fill="hold"/>
                                        <p:tgtEl>
                                          <p:spTgt spid="239663"/>
                                        </p:tgtEl>
                                        <p:attrNameLst>
                                          <p:attrName>ppt_h</p:attrName>
                                        </p:attrNameLst>
                                      </p:cBhvr>
                                      <p:tavLst>
                                        <p:tav tm="0">
                                          <p:val>
                                            <p:fltVal val="0"/>
                                          </p:val>
                                        </p:tav>
                                        <p:tav tm="100000">
                                          <p:val>
                                            <p:strVal val="#ppt_h"/>
                                          </p:val>
                                        </p:tav>
                                      </p:tavLst>
                                    </p:anim>
                                    <p:animEffect transition="in" filter="fade">
                                      <p:cBhvr>
                                        <p:cTn id="31" dur="500"/>
                                        <p:tgtEl>
                                          <p:spTgt spid="239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4" grpId="0" animBg="1"/>
      <p:bldP spid="239646" grpId="0" animBg="1"/>
      <p:bldP spid="239663" grpId="0" animBg="1"/>
      <p:bldP spid="2396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rtl="0"/>
            <a:r>
              <a:rPr lang="en-US" sz="3200" baseline="0" dirty="0" smtClean="0">
                <a:latin typeface="Calibri"/>
              </a:rPr>
              <a:t>Traditional Game QA fails</a:t>
            </a:r>
            <a:r>
              <a:rPr lang="en-US" sz="3200" dirty="0" smtClean="0">
                <a:latin typeface="Calibri"/>
              </a:rPr>
              <a:t> for MMOs</a:t>
            </a:r>
            <a:br>
              <a:rPr lang="en-US" sz="3200" dirty="0" smtClean="0">
                <a:latin typeface="Calibri"/>
              </a:rPr>
            </a:br>
            <a:r>
              <a:rPr lang="en-US" sz="2700" dirty="0" smtClean="0">
                <a:latin typeface="Calibri"/>
              </a:rPr>
              <a:t>(need tightly bound teams to meet rapid iteration requirements)</a:t>
            </a:r>
            <a:endParaRPr lang="en-US" sz="3200" dirty="0"/>
          </a:p>
        </p:txBody>
      </p:sp>
      <p:sp>
        <p:nvSpPr>
          <p:cNvPr id="1026" name="Firewall"/>
          <p:cNvSpPr>
            <a:spLocks noEditPoints="1" noChangeArrowheads="1"/>
          </p:cNvSpPr>
          <p:nvPr/>
        </p:nvSpPr>
        <p:spPr bwMode="auto">
          <a:xfrm>
            <a:off x="3505200" y="3505200"/>
            <a:ext cx="1981200" cy="904875"/>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algn="ctr"/>
            <a:r>
              <a:rPr lang="en-US" sz="3200" b="1" dirty="0" smtClean="0">
                <a:solidFill>
                  <a:srgbClr val="C00000"/>
                </a:solidFill>
              </a:rPr>
              <a:t>Brick wall</a:t>
            </a:r>
            <a:endParaRPr lang="en-US" sz="3200" b="1" dirty="0">
              <a:solidFill>
                <a:srgbClr val="C00000"/>
              </a:solidFill>
            </a:endParaRPr>
          </a:p>
        </p:txBody>
      </p:sp>
      <p:sp>
        <p:nvSpPr>
          <p:cNvPr id="5" name="Bevel 4"/>
          <p:cNvSpPr/>
          <p:nvPr/>
        </p:nvSpPr>
        <p:spPr>
          <a:xfrm>
            <a:off x="762000" y="3276600"/>
            <a:ext cx="2286000" cy="13716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Production</a:t>
            </a:r>
            <a:endParaRPr lang="en-US" sz="2800" dirty="0">
              <a:solidFill>
                <a:schemeClr val="bg1"/>
              </a:solidFill>
            </a:endParaRPr>
          </a:p>
        </p:txBody>
      </p:sp>
      <p:sp>
        <p:nvSpPr>
          <p:cNvPr id="6" name="Bevel 5"/>
          <p:cNvSpPr/>
          <p:nvPr/>
        </p:nvSpPr>
        <p:spPr>
          <a:xfrm>
            <a:off x="6019800" y="3276600"/>
            <a:ext cx="2286000" cy="13716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QA</a:t>
            </a:r>
            <a:endParaRPr lang="en-US" sz="2800" dirty="0">
              <a:solidFill>
                <a:schemeClr val="bg1"/>
              </a:solidFill>
            </a:endParaRPr>
          </a:p>
        </p:txBody>
      </p:sp>
      <p:sp>
        <p:nvSpPr>
          <p:cNvPr id="7" name="Curved Down Arrow 6"/>
          <p:cNvSpPr/>
          <p:nvPr/>
        </p:nvSpPr>
        <p:spPr>
          <a:xfrm>
            <a:off x="1828800" y="2057400"/>
            <a:ext cx="5562600" cy="10668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Builds &amp; feature specs</a:t>
            </a:r>
            <a:endParaRPr lang="en-US" sz="2400" dirty="0">
              <a:solidFill>
                <a:schemeClr val="tx1"/>
              </a:solidFill>
            </a:endParaRPr>
          </a:p>
        </p:txBody>
      </p:sp>
      <p:sp>
        <p:nvSpPr>
          <p:cNvPr id="10" name="Curved Up Arrow 9"/>
          <p:cNvSpPr/>
          <p:nvPr/>
        </p:nvSpPr>
        <p:spPr>
          <a:xfrm flipH="1">
            <a:off x="1752600" y="4876800"/>
            <a:ext cx="5715000" cy="9906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Bugs &amp; game health reports</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rrowheads="1"/>
          </p:cNvSpPr>
          <p:nvPr>
            <p:ph type="title"/>
          </p:nvPr>
        </p:nvSpPr>
        <p:spPr/>
        <p:txBody>
          <a:bodyPr>
            <a:normAutofit fontScale="90000"/>
          </a:bodyPr>
          <a:lstStyle/>
          <a:p>
            <a:r>
              <a:rPr lang="en-US" sz="4000"/>
              <a:t>Stability Analysis: </a:t>
            </a:r>
            <a:br>
              <a:rPr lang="en-US" sz="4000"/>
            </a:br>
            <a:r>
              <a:rPr lang="en-US" sz="4000"/>
              <a:t>What Brings Down The Team?</a:t>
            </a:r>
          </a:p>
        </p:txBody>
      </p:sp>
      <p:sp>
        <p:nvSpPr>
          <p:cNvPr id="531459" name="Text Box 3"/>
          <p:cNvSpPr txBox="1">
            <a:spLocks noChangeArrowheads="1"/>
          </p:cNvSpPr>
          <p:nvPr/>
        </p:nvSpPr>
        <p:spPr bwMode="auto">
          <a:xfrm>
            <a:off x="5410200" y="3200400"/>
            <a:ext cx="3352800" cy="1643527"/>
          </a:xfrm>
          <a:prstGeom prst="rect">
            <a:avLst/>
          </a:prstGeom>
          <a:solidFill>
            <a:srgbClr val="DDDDDD"/>
          </a:solidFill>
          <a:ln w="12700" algn="ctr">
            <a:noFill/>
            <a:miter lim="800000"/>
            <a:headEnd/>
            <a:tailEnd/>
          </a:ln>
          <a:effectLst>
            <a:outerShdw dist="107763" dir="2700000" algn="ctr" rotWithShape="0">
              <a:schemeClr val="bg2">
                <a:alpha val="50000"/>
              </a:schemeClr>
            </a:outerShdw>
          </a:effectLst>
        </p:spPr>
        <p:txBody>
          <a:bodyPr lIns="0" rIns="0">
            <a:spAutoFit/>
          </a:bodyPr>
          <a:lstStyle/>
          <a:p>
            <a:pPr lvl="1" eaLnBrk="1" hangingPunct="1">
              <a:lnSpc>
                <a:spcPct val="90000"/>
              </a:lnSpc>
            </a:pPr>
            <a:r>
              <a:rPr lang="en-US" sz="2800" i="1" dirty="0">
                <a:solidFill>
                  <a:schemeClr val="accent2">
                    <a:lumMod val="75000"/>
                  </a:schemeClr>
                </a:solidFill>
                <a:latin typeface="Times New Roman" pitchFamily="18" charset="0"/>
              </a:rPr>
              <a:t>Failures on the Critical Path block access to much of the game</a:t>
            </a:r>
            <a:r>
              <a:rPr lang="en-US" sz="2800" i="1" dirty="0" smtClean="0">
                <a:solidFill>
                  <a:schemeClr val="accent2">
                    <a:lumMod val="75000"/>
                  </a:schemeClr>
                </a:solidFill>
                <a:latin typeface="Times New Roman" pitchFamily="18" charset="0"/>
              </a:rPr>
              <a:t>.</a:t>
            </a:r>
            <a:endParaRPr lang="en-US" sz="2800" i="1" dirty="0">
              <a:solidFill>
                <a:schemeClr val="accent2">
                  <a:lumMod val="75000"/>
                </a:schemeClr>
              </a:solidFill>
              <a:latin typeface="Times New Roman" pitchFamily="18" charset="0"/>
            </a:endParaRPr>
          </a:p>
        </p:txBody>
      </p:sp>
      <p:sp>
        <p:nvSpPr>
          <p:cNvPr id="531460" name="Text Box 4"/>
          <p:cNvSpPr txBox="1">
            <a:spLocks noChangeArrowheads="1"/>
          </p:cNvSpPr>
          <p:nvPr/>
        </p:nvSpPr>
        <p:spPr bwMode="auto">
          <a:xfrm>
            <a:off x="1822450" y="4092575"/>
            <a:ext cx="2239963" cy="425450"/>
          </a:xfrm>
          <a:prstGeom prst="rect">
            <a:avLst/>
          </a:prstGeom>
          <a:solidFill>
            <a:srgbClr val="C57C23"/>
          </a:solidFill>
          <a:ln w="12700" algn="ctr">
            <a:solidFill>
              <a:schemeClr val="bg2"/>
            </a:solidFill>
            <a:miter lim="800000"/>
            <a:headEnd/>
            <a:tailEnd/>
          </a:ln>
          <a:effectLst>
            <a:outerShdw dist="35921" dir="2700000" algn="ctr" rotWithShape="0">
              <a:schemeClr val="bg2"/>
            </a:outerShdw>
          </a:effectLst>
        </p:spPr>
        <p:txBody>
          <a:bodyPr wrap="none">
            <a:spAutoFit/>
          </a:bodyPr>
          <a:lstStyle/>
          <a:p>
            <a:pPr algn="ctr" eaLnBrk="1" hangingPunct="1">
              <a:lnSpc>
                <a:spcPct val="75000"/>
              </a:lnSpc>
            </a:pPr>
            <a:r>
              <a:rPr lang="en-US" sz="2800">
                <a:latin typeface="Times New Roman" pitchFamily="18" charset="0"/>
              </a:rPr>
              <a:t>enter_house ()</a:t>
            </a:r>
          </a:p>
        </p:txBody>
      </p:sp>
      <p:sp>
        <p:nvSpPr>
          <p:cNvPr id="531461" name="Text Box 5"/>
          <p:cNvSpPr txBox="1">
            <a:spLocks noChangeArrowheads="1"/>
          </p:cNvSpPr>
          <p:nvPr/>
        </p:nvSpPr>
        <p:spPr bwMode="auto">
          <a:xfrm>
            <a:off x="642938" y="2046288"/>
            <a:ext cx="7766050" cy="517525"/>
          </a:xfrm>
          <a:prstGeom prst="rect">
            <a:avLst/>
          </a:prstGeom>
          <a:solidFill>
            <a:srgbClr val="C57C23"/>
          </a:solidFill>
          <a:ln w="12700" algn="ctr">
            <a:solidFill>
              <a:schemeClr val="bg2"/>
            </a:solidFill>
            <a:miter lim="800000"/>
            <a:headEnd/>
            <a:tailEnd/>
          </a:ln>
          <a:effectLst>
            <a:outerShdw dist="35921" dir="2700000" algn="ctr" rotWithShape="0">
              <a:schemeClr val="bg2"/>
            </a:outerShdw>
          </a:effectLst>
        </p:spPr>
        <p:txBody>
          <a:bodyPr wrap="none">
            <a:spAutoFit/>
          </a:bodyPr>
          <a:lstStyle/>
          <a:p>
            <a:pPr algn="ctr" eaLnBrk="1" hangingPunct="1">
              <a:lnSpc>
                <a:spcPct val="75000"/>
              </a:lnSpc>
            </a:pPr>
            <a:r>
              <a:rPr lang="en-US" sz="3600" i="1">
                <a:latin typeface="Times New Roman" pitchFamily="18" charset="0"/>
              </a:rPr>
              <a:t>Test Case: Can an Avatar Sit in a Chair?</a:t>
            </a:r>
          </a:p>
        </p:txBody>
      </p:sp>
      <p:sp>
        <p:nvSpPr>
          <p:cNvPr id="531462" name="Text Box 6"/>
          <p:cNvSpPr txBox="1">
            <a:spLocks noChangeArrowheads="1"/>
          </p:cNvSpPr>
          <p:nvPr/>
        </p:nvSpPr>
        <p:spPr bwMode="auto">
          <a:xfrm>
            <a:off x="860425" y="2908300"/>
            <a:ext cx="2041525" cy="425450"/>
          </a:xfrm>
          <a:prstGeom prst="rect">
            <a:avLst/>
          </a:prstGeom>
          <a:solidFill>
            <a:srgbClr val="C57C23"/>
          </a:solidFill>
          <a:ln w="12700" algn="ctr">
            <a:solidFill>
              <a:schemeClr val="bg2"/>
            </a:solidFill>
            <a:miter lim="800000"/>
            <a:headEnd/>
            <a:tailEnd/>
          </a:ln>
          <a:effectLst>
            <a:outerShdw dist="35921" dir="2700000" algn="ctr" rotWithShape="0">
              <a:schemeClr val="bg2"/>
            </a:outerShdw>
          </a:effectLst>
        </p:spPr>
        <p:txBody>
          <a:bodyPr wrap="none">
            <a:spAutoFit/>
          </a:bodyPr>
          <a:lstStyle/>
          <a:p>
            <a:pPr algn="ctr" eaLnBrk="1" hangingPunct="1">
              <a:lnSpc>
                <a:spcPct val="75000"/>
              </a:lnSpc>
            </a:pPr>
            <a:r>
              <a:rPr lang="en-US" sz="2800">
                <a:latin typeface="Times New Roman" pitchFamily="18" charset="0"/>
              </a:rPr>
              <a:t>use_object ()</a:t>
            </a:r>
          </a:p>
        </p:txBody>
      </p:sp>
      <p:sp>
        <p:nvSpPr>
          <p:cNvPr id="531463" name="Text Box 7"/>
          <p:cNvSpPr txBox="1">
            <a:spLocks noChangeArrowheads="1"/>
          </p:cNvSpPr>
          <p:nvPr/>
        </p:nvSpPr>
        <p:spPr bwMode="auto">
          <a:xfrm>
            <a:off x="1333500" y="3473450"/>
            <a:ext cx="2101850" cy="425450"/>
          </a:xfrm>
          <a:prstGeom prst="rect">
            <a:avLst/>
          </a:prstGeom>
          <a:solidFill>
            <a:srgbClr val="C57C23"/>
          </a:solidFill>
          <a:ln w="12700" algn="ctr">
            <a:solidFill>
              <a:schemeClr val="bg2"/>
            </a:solidFill>
            <a:miter lim="800000"/>
            <a:headEnd/>
            <a:tailEnd/>
          </a:ln>
          <a:effectLst>
            <a:outerShdw dist="35921" dir="2700000" algn="ctr" rotWithShape="0">
              <a:schemeClr val="bg2"/>
            </a:outerShdw>
          </a:effectLst>
        </p:spPr>
        <p:txBody>
          <a:bodyPr wrap="none">
            <a:spAutoFit/>
          </a:bodyPr>
          <a:lstStyle/>
          <a:p>
            <a:pPr algn="ctr" eaLnBrk="1" hangingPunct="1">
              <a:lnSpc>
                <a:spcPct val="75000"/>
              </a:lnSpc>
            </a:pPr>
            <a:r>
              <a:rPr lang="en-US" sz="2800">
                <a:latin typeface="Times New Roman" pitchFamily="18" charset="0"/>
              </a:rPr>
              <a:t>buy_object ()</a:t>
            </a:r>
          </a:p>
        </p:txBody>
      </p:sp>
      <p:sp>
        <p:nvSpPr>
          <p:cNvPr id="531464" name="Text Box 8"/>
          <p:cNvSpPr txBox="1">
            <a:spLocks noChangeArrowheads="1"/>
          </p:cNvSpPr>
          <p:nvPr/>
        </p:nvSpPr>
        <p:spPr bwMode="auto">
          <a:xfrm>
            <a:off x="2286000" y="4660900"/>
            <a:ext cx="2063750" cy="425450"/>
          </a:xfrm>
          <a:prstGeom prst="rect">
            <a:avLst/>
          </a:prstGeom>
          <a:solidFill>
            <a:srgbClr val="C57C23"/>
          </a:solidFill>
          <a:ln w="12700" algn="ctr">
            <a:solidFill>
              <a:schemeClr val="bg2"/>
            </a:solidFill>
            <a:miter lim="800000"/>
            <a:headEnd/>
            <a:tailEnd/>
          </a:ln>
          <a:effectLst>
            <a:outerShdw dist="35921" dir="2700000" algn="ctr" rotWithShape="0">
              <a:schemeClr val="bg2"/>
            </a:outerShdw>
          </a:effectLst>
        </p:spPr>
        <p:txBody>
          <a:bodyPr wrap="none">
            <a:spAutoFit/>
          </a:bodyPr>
          <a:lstStyle/>
          <a:p>
            <a:pPr algn="ctr" eaLnBrk="1" hangingPunct="1">
              <a:lnSpc>
                <a:spcPct val="75000"/>
              </a:lnSpc>
            </a:pPr>
            <a:r>
              <a:rPr lang="en-US" sz="2800">
                <a:latin typeface="Times New Roman" pitchFamily="18" charset="0"/>
              </a:rPr>
              <a:t>buy_house ()</a:t>
            </a:r>
          </a:p>
        </p:txBody>
      </p:sp>
      <p:sp>
        <p:nvSpPr>
          <p:cNvPr id="531465" name="Text Box 9"/>
          <p:cNvSpPr txBox="1">
            <a:spLocks noChangeArrowheads="1"/>
          </p:cNvSpPr>
          <p:nvPr/>
        </p:nvSpPr>
        <p:spPr bwMode="auto">
          <a:xfrm>
            <a:off x="2773363" y="5240338"/>
            <a:ext cx="2414587" cy="425450"/>
          </a:xfrm>
          <a:prstGeom prst="rect">
            <a:avLst/>
          </a:prstGeom>
          <a:solidFill>
            <a:srgbClr val="C57C23"/>
          </a:solidFill>
          <a:ln w="12700" algn="ctr">
            <a:solidFill>
              <a:schemeClr val="bg2"/>
            </a:solidFill>
            <a:miter lim="800000"/>
            <a:headEnd/>
            <a:tailEnd/>
          </a:ln>
          <a:effectLst>
            <a:outerShdw dist="35921" dir="2700000" algn="ctr" rotWithShape="0">
              <a:schemeClr val="bg2"/>
            </a:outerShdw>
          </a:effectLst>
        </p:spPr>
        <p:txBody>
          <a:bodyPr wrap="none">
            <a:spAutoFit/>
          </a:bodyPr>
          <a:lstStyle/>
          <a:p>
            <a:pPr algn="ctr" eaLnBrk="1" hangingPunct="1">
              <a:lnSpc>
                <a:spcPct val="75000"/>
              </a:lnSpc>
            </a:pPr>
            <a:r>
              <a:rPr lang="en-US" sz="2800">
                <a:latin typeface="Times New Roman" pitchFamily="18" charset="0"/>
              </a:rPr>
              <a:t>create_avatar ()</a:t>
            </a:r>
          </a:p>
        </p:txBody>
      </p:sp>
      <p:sp>
        <p:nvSpPr>
          <p:cNvPr id="531466" name="Text Box 10"/>
          <p:cNvSpPr txBox="1">
            <a:spLocks noChangeArrowheads="1"/>
          </p:cNvSpPr>
          <p:nvPr/>
        </p:nvSpPr>
        <p:spPr bwMode="auto">
          <a:xfrm>
            <a:off x="3270250" y="5835650"/>
            <a:ext cx="1254125" cy="425450"/>
          </a:xfrm>
          <a:prstGeom prst="rect">
            <a:avLst/>
          </a:prstGeom>
          <a:solidFill>
            <a:srgbClr val="C57C23"/>
          </a:solidFill>
          <a:ln w="12700" algn="ctr">
            <a:solidFill>
              <a:schemeClr val="bg2"/>
            </a:solidFill>
            <a:miter lim="800000"/>
            <a:headEnd/>
            <a:tailEnd/>
          </a:ln>
          <a:effectLst>
            <a:outerShdw dist="35921" dir="2700000" algn="ctr" rotWithShape="0">
              <a:schemeClr val="bg2"/>
            </a:outerShdw>
          </a:effectLst>
        </p:spPr>
        <p:txBody>
          <a:bodyPr wrap="none">
            <a:spAutoFit/>
          </a:bodyPr>
          <a:lstStyle/>
          <a:p>
            <a:pPr algn="ctr" eaLnBrk="1" hangingPunct="1">
              <a:lnSpc>
                <a:spcPct val="75000"/>
              </a:lnSpc>
            </a:pPr>
            <a:r>
              <a:rPr lang="en-US" sz="2800">
                <a:latin typeface="Times New Roman" pitchFamily="18" charset="0"/>
              </a:rPr>
              <a:t>login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31462"/>
                                        </p:tgtEl>
                                        <p:attrNameLst>
                                          <p:attrName>style.visibility</p:attrName>
                                        </p:attrNameLst>
                                      </p:cBhvr>
                                      <p:to>
                                        <p:strVal val="visible"/>
                                      </p:to>
                                    </p:set>
                                    <p:anim calcmode="lin" valueType="num">
                                      <p:cBhvr>
                                        <p:cTn id="7" dur="500" fill="hold"/>
                                        <p:tgtEl>
                                          <p:spTgt spid="531462"/>
                                        </p:tgtEl>
                                        <p:attrNameLst>
                                          <p:attrName>ppt_w</p:attrName>
                                        </p:attrNameLst>
                                      </p:cBhvr>
                                      <p:tavLst>
                                        <p:tav tm="0">
                                          <p:val>
                                            <p:fltVal val="0"/>
                                          </p:val>
                                        </p:tav>
                                        <p:tav tm="100000">
                                          <p:val>
                                            <p:strVal val="#ppt_w"/>
                                          </p:val>
                                        </p:tav>
                                      </p:tavLst>
                                    </p:anim>
                                    <p:anim calcmode="lin" valueType="num">
                                      <p:cBhvr>
                                        <p:cTn id="8" dur="500" fill="hold"/>
                                        <p:tgtEl>
                                          <p:spTgt spid="531462"/>
                                        </p:tgtEl>
                                        <p:attrNameLst>
                                          <p:attrName>ppt_h</p:attrName>
                                        </p:attrNameLst>
                                      </p:cBhvr>
                                      <p:tavLst>
                                        <p:tav tm="0">
                                          <p:val>
                                            <p:fltVal val="0"/>
                                          </p:val>
                                        </p:tav>
                                        <p:tav tm="100000">
                                          <p:val>
                                            <p:strVal val="#ppt_h"/>
                                          </p:val>
                                        </p:tav>
                                      </p:tavLst>
                                    </p:anim>
                                    <p:animEffect transition="in" filter="fade">
                                      <p:cBhvr>
                                        <p:cTn id="9" dur="500"/>
                                        <p:tgtEl>
                                          <p:spTgt spid="531462"/>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531463"/>
                                        </p:tgtEl>
                                        <p:attrNameLst>
                                          <p:attrName>style.visibility</p:attrName>
                                        </p:attrNameLst>
                                      </p:cBhvr>
                                      <p:to>
                                        <p:strVal val="visible"/>
                                      </p:to>
                                    </p:set>
                                    <p:anim calcmode="lin" valueType="num">
                                      <p:cBhvr>
                                        <p:cTn id="13" dur="500" fill="hold"/>
                                        <p:tgtEl>
                                          <p:spTgt spid="531463"/>
                                        </p:tgtEl>
                                        <p:attrNameLst>
                                          <p:attrName>ppt_w</p:attrName>
                                        </p:attrNameLst>
                                      </p:cBhvr>
                                      <p:tavLst>
                                        <p:tav tm="0">
                                          <p:val>
                                            <p:fltVal val="0"/>
                                          </p:val>
                                        </p:tav>
                                        <p:tav tm="100000">
                                          <p:val>
                                            <p:strVal val="#ppt_w"/>
                                          </p:val>
                                        </p:tav>
                                      </p:tavLst>
                                    </p:anim>
                                    <p:anim calcmode="lin" valueType="num">
                                      <p:cBhvr>
                                        <p:cTn id="14" dur="500" fill="hold"/>
                                        <p:tgtEl>
                                          <p:spTgt spid="531463"/>
                                        </p:tgtEl>
                                        <p:attrNameLst>
                                          <p:attrName>ppt_h</p:attrName>
                                        </p:attrNameLst>
                                      </p:cBhvr>
                                      <p:tavLst>
                                        <p:tav tm="0">
                                          <p:val>
                                            <p:fltVal val="0"/>
                                          </p:val>
                                        </p:tav>
                                        <p:tav tm="100000">
                                          <p:val>
                                            <p:strVal val="#ppt_h"/>
                                          </p:val>
                                        </p:tav>
                                      </p:tavLst>
                                    </p:anim>
                                    <p:animEffect transition="in" filter="fade">
                                      <p:cBhvr>
                                        <p:cTn id="15" dur="500"/>
                                        <p:tgtEl>
                                          <p:spTgt spid="531463"/>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531460"/>
                                        </p:tgtEl>
                                        <p:attrNameLst>
                                          <p:attrName>style.visibility</p:attrName>
                                        </p:attrNameLst>
                                      </p:cBhvr>
                                      <p:to>
                                        <p:strVal val="visible"/>
                                      </p:to>
                                    </p:set>
                                    <p:anim calcmode="lin" valueType="num">
                                      <p:cBhvr>
                                        <p:cTn id="19" dur="500" fill="hold"/>
                                        <p:tgtEl>
                                          <p:spTgt spid="531460"/>
                                        </p:tgtEl>
                                        <p:attrNameLst>
                                          <p:attrName>ppt_w</p:attrName>
                                        </p:attrNameLst>
                                      </p:cBhvr>
                                      <p:tavLst>
                                        <p:tav tm="0">
                                          <p:val>
                                            <p:fltVal val="0"/>
                                          </p:val>
                                        </p:tav>
                                        <p:tav tm="100000">
                                          <p:val>
                                            <p:strVal val="#ppt_w"/>
                                          </p:val>
                                        </p:tav>
                                      </p:tavLst>
                                    </p:anim>
                                    <p:anim calcmode="lin" valueType="num">
                                      <p:cBhvr>
                                        <p:cTn id="20" dur="500" fill="hold"/>
                                        <p:tgtEl>
                                          <p:spTgt spid="531460"/>
                                        </p:tgtEl>
                                        <p:attrNameLst>
                                          <p:attrName>ppt_h</p:attrName>
                                        </p:attrNameLst>
                                      </p:cBhvr>
                                      <p:tavLst>
                                        <p:tav tm="0">
                                          <p:val>
                                            <p:fltVal val="0"/>
                                          </p:val>
                                        </p:tav>
                                        <p:tav tm="100000">
                                          <p:val>
                                            <p:strVal val="#ppt_h"/>
                                          </p:val>
                                        </p:tav>
                                      </p:tavLst>
                                    </p:anim>
                                    <p:animEffect transition="in" filter="fade">
                                      <p:cBhvr>
                                        <p:cTn id="21" dur="500"/>
                                        <p:tgtEl>
                                          <p:spTgt spid="531460"/>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531464"/>
                                        </p:tgtEl>
                                        <p:attrNameLst>
                                          <p:attrName>style.visibility</p:attrName>
                                        </p:attrNameLst>
                                      </p:cBhvr>
                                      <p:to>
                                        <p:strVal val="visible"/>
                                      </p:to>
                                    </p:set>
                                    <p:anim calcmode="lin" valueType="num">
                                      <p:cBhvr>
                                        <p:cTn id="25" dur="500" fill="hold"/>
                                        <p:tgtEl>
                                          <p:spTgt spid="531464"/>
                                        </p:tgtEl>
                                        <p:attrNameLst>
                                          <p:attrName>ppt_w</p:attrName>
                                        </p:attrNameLst>
                                      </p:cBhvr>
                                      <p:tavLst>
                                        <p:tav tm="0">
                                          <p:val>
                                            <p:fltVal val="0"/>
                                          </p:val>
                                        </p:tav>
                                        <p:tav tm="100000">
                                          <p:val>
                                            <p:strVal val="#ppt_w"/>
                                          </p:val>
                                        </p:tav>
                                      </p:tavLst>
                                    </p:anim>
                                    <p:anim calcmode="lin" valueType="num">
                                      <p:cBhvr>
                                        <p:cTn id="26" dur="500" fill="hold"/>
                                        <p:tgtEl>
                                          <p:spTgt spid="531464"/>
                                        </p:tgtEl>
                                        <p:attrNameLst>
                                          <p:attrName>ppt_h</p:attrName>
                                        </p:attrNameLst>
                                      </p:cBhvr>
                                      <p:tavLst>
                                        <p:tav tm="0">
                                          <p:val>
                                            <p:fltVal val="0"/>
                                          </p:val>
                                        </p:tav>
                                        <p:tav tm="100000">
                                          <p:val>
                                            <p:strVal val="#ppt_h"/>
                                          </p:val>
                                        </p:tav>
                                      </p:tavLst>
                                    </p:anim>
                                    <p:animEffect transition="in" filter="fade">
                                      <p:cBhvr>
                                        <p:cTn id="27" dur="500"/>
                                        <p:tgtEl>
                                          <p:spTgt spid="531464"/>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531465"/>
                                        </p:tgtEl>
                                        <p:attrNameLst>
                                          <p:attrName>style.visibility</p:attrName>
                                        </p:attrNameLst>
                                      </p:cBhvr>
                                      <p:to>
                                        <p:strVal val="visible"/>
                                      </p:to>
                                    </p:set>
                                    <p:anim calcmode="lin" valueType="num">
                                      <p:cBhvr>
                                        <p:cTn id="31" dur="500" fill="hold"/>
                                        <p:tgtEl>
                                          <p:spTgt spid="531465"/>
                                        </p:tgtEl>
                                        <p:attrNameLst>
                                          <p:attrName>ppt_w</p:attrName>
                                        </p:attrNameLst>
                                      </p:cBhvr>
                                      <p:tavLst>
                                        <p:tav tm="0">
                                          <p:val>
                                            <p:fltVal val="0"/>
                                          </p:val>
                                        </p:tav>
                                        <p:tav tm="100000">
                                          <p:val>
                                            <p:strVal val="#ppt_w"/>
                                          </p:val>
                                        </p:tav>
                                      </p:tavLst>
                                    </p:anim>
                                    <p:anim calcmode="lin" valueType="num">
                                      <p:cBhvr>
                                        <p:cTn id="32" dur="500" fill="hold"/>
                                        <p:tgtEl>
                                          <p:spTgt spid="531465"/>
                                        </p:tgtEl>
                                        <p:attrNameLst>
                                          <p:attrName>ppt_h</p:attrName>
                                        </p:attrNameLst>
                                      </p:cBhvr>
                                      <p:tavLst>
                                        <p:tav tm="0">
                                          <p:val>
                                            <p:fltVal val="0"/>
                                          </p:val>
                                        </p:tav>
                                        <p:tav tm="100000">
                                          <p:val>
                                            <p:strVal val="#ppt_h"/>
                                          </p:val>
                                        </p:tav>
                                      </p:tavLst>
                                    </p:anim>
                                    <p:animEffect transition="in" filter="fade">
                                      <p:cBhvr>
                                        <p:cTn id="33" dur="500"/>
                                        <p:tgtEl>
                                          <p:spTgt spid="531465"/>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531466"/>
                                        </p:tgtEl>
                                        <p:attrNameLst>
                                          <p:attrName>style.visibility</p:attrName>
                                        </p:attrNameLst>
                                      </p:cBhvr>
                                      <p:to>
                                        <p:strVal val="visible"/>
                                      </p:to>
                                    </p:set>
                                    <p:anim calcmode="lin" valueType="num">
                                      <p:cBhvr>
                                        <p:cTn id="37" dur="500" fill="hold"/>
                                        <p:tgtEl>
                                          <p:spTgt spid="531466"/>
                                        </p:tgtEl>
                                        <p:attrNameLst>
                                          <p:attrName>ppt_w</p:attrName>
                                        </p:attrNameLst>
                                      </p:cBhvr>
                                      <p:tavLst>
                                        <p:tav tm="0">
                                          <p:val>
                                            <p:fltVal val="0"/>
                                          </p:val>
                                        </p:tav>
                                        <p:tav tm="100000">
                                          <p:val>
                                            <p:strVal val="#ppt_w"/>
                                          </p:val>
                                        </p:tav>
                                      </p:tavLst>
                                    </p:anim>
                                    <p:anim calcmode="lin" valueType="num">
                                      <p:cBhvr>
                                        <p:cTn id="38" dur="500" fill="hold"/>
                                        <p:tgtEl>
                                          <p:spTgt spid="531466"/>
                                        </p:tgtEl>
                                        <p:attrNameLst>
                                          <p:attrName>ppt_h</p:attrName>
                                        </p:attrNameLst>
                                      </p:cBhvr>
                                      <p:tavLst>
                                        <p:tav tm="0">
                                          <p:val>
                                            <p:fltVal val="0"/>
                                          </p:val>
                                        </p:tav>
                                        <p:tav tm="100000">
                                          <p:val>
                                            <p:strVal val="#ppt_h"/>
                                          </p:val>
                                        </p:tav>
                                      </p:tavLst>
                                    </p:anim>
                                    <p:animEffect transition="in" filter="fade">
                                      <p:cBhvr>
                                        <p:cTn id="39" dur="500"/>
                                        <p:tgtEl>
                                          <p:spTgt spid="53146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531459"/>
                                        </p:tgtEl>
                                        <p:attrNameLst>
                                          <p:attrName>style.visibility</p:attrName>
                                        </p:attrNameLst>
                                      </p:cBhvr>
                                      <p:to>
                                        <p:strVal val="visible"/>
                                      </p:to>
                                    </p:set>
                                    <p:anim calcmode="lin" valueType="num">
                                      <p:cBhvr>
                                        <p:cTn id="44" dur="500" fill="hold"/>
                                        <p:tgtEl>
                                          <p:spTgt spid="531459"/>
                                        </p:tgtEl>
                                        <p:attrNameLst>
                                          <p:attrName>ppt_w</p:attrName>
                                        </p:attrNameLst>
                                      </p:cBhvr>
                                      <p:tavLst>
                                        <p:tav tm="0">
                                          <p:val>
                                            <p:fltVal val="0"/>
                                          </p:val>
                                        </p:tav>
                                        <p:tav tm="100000">
                                          <p:val>
                                            <p:strVal val="#ppt_w"/>
                                          </p:val>
                                        </p:tav>
                                      </p:tavLst>
                                    </p:anim>
                                    <p:anim calcmode="lin" valueType="num">
                                      <p:cBhvr>
                                        <p:cTn id="45" dur="500" fill="hold"/>
                                        <p:tgtEl>
                                          <p:spTgt spid="531459"/>
                                        </p:tgtEl>
                                        <p:attrNameLst>
                                          <p:attrName>ppt_h</p:attrName>
                                        </p:attrNameLst>
                                      </p:cBhvr>
                                      <p:tavLst>
                                        <p:tav tm="0">
                                          <p:val>
                                            <p:fltVal val="0"/>
                                          </p:val>
                                        </p:tav>
                                        <p:tav tm="100000">
                                          <p:val>
                                            <p:strVal val="#ppt_h"/>
                                          </p:val>
                                        </p:tav>
                                      </p:tavLst>
                                    </p:anim>
                                    <p:animEffect transition="in" filter="fade">
                                      <p:cBhvr>
                                        <p:cTn id="46" dur="500"/>
                                        <p:tgtEl>
                                          <p:spTgt spid="531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9" grpId="0" animBg="1"/>
      <p:bldP spid="531460" grpId="0" animBg="1"/>
      <p:bldP spid="531462" grpId="0" animBg="1"/>
      <p:bldP spid="531463" grpId="0" animBg="1"/>
      <p:bldP spid="531464" grpId="0" animBg="1"/>
      <p:bldP spid="531465" grpId="0" animBg="1"/>
      <p:bldP spid="53146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pPr lvl="0"/>
            <a:r>
              <a:rPr lang="en-US" sz="3200" dirty="0" smtClean="0"/>
              <a:t>Handout notes:</a:t>
            </a:r>
            <a:br>
              <a:rPr lang="en-US" sz="3200" dirty="0" smtClean="0"/>
            </a:br>
            <a:r>
              <a:rPr lang="en-US" sz="2400" dirty="0" smtClean="0"/>
              <a:t>(repeatable tests &amp; actionable results are multi-purpose tools)</a:t>
            </a:r>
            <a:endParaRPr lang="en-US" sz="3200" dirty="0"/>
          </a:p>
        </p:txBody>
      </p:sp>
      <p:sp>
        <p:nvSpPr>
          <p:cNvPr id="3" name="Text Placeholder 2"/>
          <p:cNvSpPr>
            <a:spLocks noGrp="1"/>
          </p:cNvSpPr>
          <p:nvPr>
            <p:ph type="body" idx="1"/>
          </p:nvPr>
        </p:nvSpPr>
        <p:spPr>
          <a:xfrm>
            <a:off x="457200" y="1798637"/>
            <a:ext cx="8229600" cy="4525963"/>
          </a:xfrm>
        </p:spPr>
        <p:txBody>
          <a:bodyPr>
            <a:normAutofit fontScale="40000" lnSpcReduction="20000"/>
          </a:bodyPr>
          <a:lstStyle/>
          <a:p>
            <a:pPr lvl="0"/>
            <a:r>
              <a:rPr lang="en-US" sz="4400" kern="1200" dirty="0" smtClean="0">
                <a:solidFill>
                  <a:schemeClr val="tx1"/>
                </a:solidFill>
                <a:latin typeface="+mj-lt"/>
                <a:ea typeface="+mj-ea"/>
                <a:cs typeface="+mj-cs"/>
              </a:rPr>
              <a:t>Automation</a:t>
            </a:r>
          </a:p>
          <a:p>
            <a:pPr lvl="1"/>
            <a:r>
              <a:rPr lang="en-US" sz="4000" i="1" kern="1200" dirty="0" smtClean="0">
                <a:solidFill>
                  <a:schemeClr val="tx1"/>
                </a:solidFill>
                <a:latin typeface="+mj-lt"/>
                <a:ea typeface="+mj-ea"/>
                <a:cs typeface="+mj-cs"/>
              </a:rPr>
              <a:t>Speed and stability</a:t>
            </a:r>
            <a:r>
              <a:rPr lang="en-US" sz="4000" kern="1200" dirty="0" smtClean="0">
                <a:solidFill>
                  <a:schemeClr val="tx1"/>
                </a:solidFill>
                <a:latin typeface="+mj-lt"/>
                <a:ea typeface="+mj-ea"/>
                <a:cs typeface="+mj-cs"/>
              </a:rPr>
              <a:t> of QA, Production </a:t>
            </a:r>
          </a:p>
          <a:p>
            <a:pPr lvl="1"/>
            <a:r>
              <a:rPr lang="en-US" sz="4000" i="1" kern="1200" dirty="0" smtClean="0">
                <a:solidFill>
                  <a:schemeClr val="tx1"/>
                </a:solidFill>
                <a:latin typeface="+mj-lt"/>
                <a:ea typeface="+mj-ea"/>
                <a:cs typeface="+mj-cs"/>
              </a:rPr>
              <a:t>Fast, cheap </a:t>
            </a:r>
            <a:r>
              <a:rPr lang="en-US" sz="4000" kern="1200" dirty="0" smtClean="0">
                <a:solidFill>
                  <a:schemeClr val="tx1"/>
                </a:solidFill>
                <a:latin typeface="+mj-lt"/>
                <a:ea typeface="+mj-ea"/>
                <a:cs typeface="+mj-cs"/>
              </a:rPr>
              <a:t>find/fix/verify/deploy cycles in QA, Ops. </a:t>
            </a:r>
          </a:p>
          <a:p>
            <a:pPr lvl="0"/>
            <a:r>
              <a:rPr lang="en-US" sz="4400" kern="1200" dirty="0" smtClean="0">
                <a:solidFill>
                  <a:schemeClr val="tx1"/>
                </a:solidFill>
                <a:latin typeface="+mj-lt"/>
                <a:ea typeface="+mj-ea"/>
                <a:cs typeface="+mj-cs"/>
              </a:rPr>
              <a:t>Caveats</a:t>
            </a:r>
          </a:p>
          <a:p>
            <a:pPr lvl="1"/>
            <a:r>
              <a:rPr lang="en-US" sz="4000" dirty="0" smtClean="0">
                <a:latin typeface="+mj-lt"/>
                <a:ea typeface="+mj-ea"/>
                <a:cs typeface="+mj-cs"/>
              </a:rPr>
              <a:t>Process changes required: often harder than building the tech!</a:t>
            </a:r>
          </a:p>
          <a:p>
            <a:pPr lvl="1"/>
            <a:r>
              <a:rPr lang="en-US" sz="4000" kern="1200" dirty="0" smtClean="0">
                <a:solidFill>
                  <a:schemeClr val="tx1"/>
                </a:solidFill>
                <a:latin typeface="+mj-lt"/>
                <a:ea typeface="+mj-ea"/>
                <a:cs typeface="+mj-cs"/>
              </a:rPr>
              <a:t>Advanced automated testing is only </a:t>
            </a:r>
            <a:r>
              <a:rPr lang="en-US" sz="4000" kern="1200" dirty="0" err="1" smtClean="0">
                <a:solidFill>
                  <a:schemeClr val="tx1"/>
                </a:solidFill>
                <a:latin typeface="+mj-lt"/>
                <a:ea typeface="+mj-ea"/>
                <a:cs typeface="+mj-cs"/>
              </a:rPr>
              <a:t>do’able</a:t>
            </a:r>
            <a:r>
              <a:rPr lang="en-US" sz="4000" kern="1200" dirty="0" smtClean="0">
                <a:solidFill>
                  <a:schemeClr val="tx1"/>
                </a:solidFill>
                <a:latin typeface="+mj-lt"/>
                <a:ea typeface="+mj-ea"/>
                <a:cs typeface="+mj-cs"/>
              </a:rPr>
              <a:t> with hooks in code: how do you get Production buy-in?</a:t>
            </a:r>
          </a:p>
          <a:p>
            <a:r>
              <a:rPr lang="en-US" sz="4400" dirty="0" smtClean="0">
                <a:latin typeface="+mj-lt"/>
                <a:ea typeface="+mj-ea"/>
                <a:cs typeface="+mj-cs"/>
              </a:rPr>
              <a:t>Metrics: catch-22</a:t>
            </a:r>
          </a:p>
          <a:p>
            <a:pPr lvl="1"/>
            <a:r>
              <a:rPr lang="en-US" sz="4000" dirty="0" smtClean="0">
                <a:latin typeface="+mj-lt"/>
                <a:ea typeface="+mj-ea"/>
                <a:cs typeface="+mj-cs"/>
              </a:rPr>
              <a:t>Easy sell, once you have useful charts</a:t>
            </a:r>
          </a:p>
          <a:p>
            <a:pPr lvl="1"/>
            <a:r>
              <a:rPr lang="en-US" sz="4000" kern="1200" dirty="0" smtClean="0">
                <a:solidFill>
                  <a:schemeClr val="tx1"/>
                </a:solidFill>
                <a:latin typeface="+mj-lt"/>
                <a:ea typeface="+mj-ea"/>
                <a:cs typeface="+mj-cs"/>
              </a:rPr>
              <a:t>Can’t get useful charts without resources</a:t>
            </a:r>
          </a:p>
          <a:p>
            <a:pPr lvl="0"/>
            <a:endParaRPr lang="en-US" sz="4400" kern="1200" dirty="0" smtClean="0">
              <a:solidFill>
                <a:schemeClr val="tx1"/>
              </a:solidFill>
              <a:latin typeface="+mj-lt"/>
              <a:ea typeface="+mj-ea"/>
              <a:cs typeface="+mj-cs"/>
            </a:endParaRPr>
          </a:p>
          <a:p>
            <a:pPr lvl="0"/>
            <a:r>
              <a:rPr lang="en-US" sz="4400" kern="1200" dirty="0" smtClean="0">
                <a:solidFill>
                  <a:schemeClr val="tx1"/>
                </a:solidFill>
                <a:latin typeface="+mj-lt"/>
                <a:ea typeface="+mj-ea"/>
                <a:cs typeface="+mj-cs"/>
              </a:rPr>
              <a:t>Automated tests and metrics provide a clear, measurable view of where the game really is, right</a:t>
            </a:r>
            <a:r>
              <a:rPr lang="en-US" sz="4400" kern="1200" baseline="0" dirty="0" smtClean="0">
                <a:solidFill>
                  <a:schemeClr val="tx1"/>
                </a:solidFill>
                <a:latin typeface="+mj-lt"/>
                <a:ea typeface="+mj-ea"/>
                <a:cs typeface="+mj-cs"/>
              </a:rPr>
              <a:t> </a:t>
            </a:r>
            <a:r>
              <a:rPr lang="en-US" sz="4400" kern="1200" dirty="0" smtClean="0">
                <a:solidFill>
                  <a:schemeClr val="tx1"/>
                </a:solidFill>
                <a:latin typeface="+mj-lt"/>
                <a:ea typeface="+mj-ea"/>
                <a:cs typeface="+mj-cs"/>
              </a:rPr>
              <a:t>now</a:t>
            </a:r>
          </a:p>
          <a:p>
            <a:pPr lvl="0"/>
            <a:r>
              <a:rPr lang="en-US" sz="4400" kern="1200" dirty="0" smtClean="0">
                <a:solidFill>
                  <a:schemeClr val="tx1"/>
                </a:solidFill>
                <a:latin typeface="+mj-lt"/>
                <a:ea typeface="+mj-ea"/>
                <a:cs typeface="+mj-cs"/>
              </a:rPr>
              <a:t>Testing metrics often become a critical part of management's observation of production, like bug counts, because there is a hard, measurable line to support milestones and funding</a:t>
            </a:r>
          </a:p>
          <a:p>
            <a:pPr lvl="0"/>
            <a:endParaRPr lang="en-US" sz="4400" dirty="0">
              <a:latin typeface="+mj-lt"/>
              <a:ea typeface="+mj-ea"/>
              <a:cs typeface="+mj-cs"/>
            </a:endParaRPr>
          </a:p>
          <a:p>
            <a:pPr lvl="0"/>
            <a:endParaRPr lang="en-US" sz="4400" kern="1200" dirty="0" smtClean="0">
              <a:solidFill>
                <a:schemeClr val="tx1"/>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sz="2400" dirty="0"/>
              <a:t>Handout notes: automated testing is a strong tool for large-scale games!</a:t>
            </a:r>
          </a:p>
        </p:txBody>
      </p:sp>
      <p:sp>
        <p:nvSpPr>
          <p:cNvPr id="190467" name="Rectangle 3"/>
          <p:cNvSpPr>
            <a:spLocks noGrp="1" noChangeArrowheads="1"/>
          </p:cNvSpPr>
          <p:nvPr>
            <p:ph type="body" idx="1"/>
          </p:nvPr>
        </p:nvSpPr>
        <p:spPr/>
        <p:txBody>
          <a:bodyPr/>
          <a:lstStyle/>
          <a:p>
            <a:pPr>
              <a:lnSpc>
                <a:spcPct val="90000"/>
              </a:lnSpc>
            </a:pPr>
            <a:r>
              <a:rPr lang="en-US" sz="2400" dirty="0"/>
              <a:t>Pushbutton, large-scale, repeatable tests</a:t>
            </a:r>
          </a:p>
          <a:p>
            <a:pPr>
              <a:lnSpc>
                <a:spcPct val="90000"/>
              </a:lnSpc>
            </a:pPr>
            <a:r>
              <a:rPr lang="en-US" sz="2400" dirty="0"/>
              <a:t>Benefit</a:t>
            </a:r>
          </a:p>
          <a:p>
            <a:pPr lvl="1">
              <a:lnSpc>
                <a:spcPct val="90000"/>
              </a:lnSpc>
            </a:pPr>
            <a:r>
              <a:rPr lang="en-US" sz="2000" dirty="0"/>
              <a:t>Accurate, repeatable </a:t>
            </a:r>
            <a:r>
              <a:rPr lang="en-US" sz="2000" u="sng" dirty="0"/>
              <a:t>measurable</a:t>
            </a:r>
            <a:r>
              <a:rPr lang="en-US" sz="2000" dirty="0"/>
              <a:t> tests during development and operations</a:t>
            </a:r>
          </a:p>
          <a:p>
            <a:pPr lvl="1">
              <a:lnSpc>
                <a:spcPct val="90000"/>
              </a:lnSpc>
            </a:pPr>
            <a:r>
              <a:rPr lang="en-US" sz="2000" dirty="0"/>
              <a:t>Stable software, faster, measurable progress</a:t>
            </a:r>
          </a:p>
          <a:p>
            <a:pPr lvl="1">
              <a:lnSpc>
                <a:spcPct val="90000"/>
              </a:lnSpc>
            </a:pPr>
            <a:r>
              <a:rPr lang="en-US" sz="2000" dirty="0"/>
              <a:t>Base key decisions on fact, not opinion</a:t>
            </a:r>
          </a:p>
          <a:p>
            <a:pPr>
              <a:lnSpc>
                <a:spcPct val="95000"/>
              </a:lnSpc>
              <a:spcBef>
                <a:spcPct val="15000"/>
              </a:spcBef>
            </a:pPr>
            <a:r>
              <a:rPr lang="en-US" sz="2400" dirty="0"/>
              <a:t>Augment your team’s ability to do their jobs, find problems faster</a:t>
            </a:r>
          </a:p>
          <a:p>
            <a:pPr lvl="1">
              <a:lnSpc>
                <a:spcPct val="95000"/>
              </a:lnSpc>
              <a:spcBef>
                <a:spcPct val="15000"/>
              </a:spcBef>
            </a:pPr>
            <a:r>
              <a:rPr lang="en-US" sz="1600" dirty="0"/>
              <a:t>Measure / change / measure: repeat</a:t>
            </a:r>
            <a:r>
              <a:rPr lang="en-US" sz="2000" dirty="0"/>
              <a:t> </a:t>
            </a:r>
          </a:p>
          <a:p>
            <a:pPr>
              <a:lnSpc>
                <a:spcPct val="90000"/>
              </a:lnSpc>
              <a:spcBef>
                <a:spcPct val="55000"/>
              </a:spcBef>
            </a:pPr>
            <a:r>
              <a:rPr lang="en-US" sz="2400" u="sng" dirty="0"/>
              <a:t>Increased developer efficiency is key</a:t>
            </a:r>
          </a:p>
          <a:p>
            <a:pPr lvl="1">
              <a:lnSpc>
                <a:spcPct val="90000"/>
              </a:lnSpc>
            </a:pPr>
            <a:r>
              <a:rPr lang="en-US" sz="1600" dirty="0"/>
              <a:t>Get the game out the door faster, higher stability &amp; less pain</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2400" dirty="0"/>
              <a:t>Handout notes: more benefits of automated testing</a:t>
            </a:r>
          </a:p>
        </p:txBody>
      </p:sp>
      <p:sp>
        <p:nvSpPr>
          <p:cNvPr id="58371" name="Rectangle 3"/>
          <p:cNvSpPr>
            <a:spLocks noGrp="1" noChangeArrowheads="1"/>
          </p:cNvSpPr>
          <p:nvPr>
            <p:ph type="body" idx="1"/>
          </p:nvPr>
        </p:nvSpPr>
        <p:spPr/>
        <p:txBody>
          <a:bodyPr/>
          <a:lstStyle/>
          <a:p>
            <a:pPr>
              <a:lnSpc>
                <a:spcPct val="80000"/>
              </a:lnSpc>
            </a:pPr>
            <a:r>
              <a:rPr lang="en-US" sz="2000" i="1" dirty="0"/>
              <a:t>Comfort and confidence level </a:t>
            </a:r>
          </a:p>
          <a:p>
            <a:pPr lvl="1">
              <a:lnSpc>
                <a:spcPct val="80000"/>
              </a:lnSpc>
            </a:pPr>
            <a:r>
              <a:rPr lang="en-US" sz="1800" dirty="0"/>
              <a:t>Managers/Producers can easily judge how development is progressing</a:t>
            </a:r>
          </a:p>
          <a:p>
            <a:pPr lvl="2">
              <a:lnSpc>
                <a:spcPct val="80000"/>
              </a:lnSpc>
            </a:pPr>
            <a:r>
              <a:rPr lang="en-US" sz="1600" dirty="0"/>
              <a:t>Just like bug count reports, test reports indicate overall quality of current state of the game</a:t>
            </a:r>
          </a:p>
          <a:p>
            <a:pPr lvl="1">
              <a:lnSpc>
                <a:spcPct val="80000"/>
              </a:lnSpc>
            </a:pPr>
            <a:r>
              <a:rPr lang="en-US" sz="1800" dirty="0"/>
              <a:t>Frequent, repeatable tests show progress &amp; backsliding</a:t>
            </a:r>
          </a:p>
          <a:p>
            <a:pPr lvl="1">
              <a:lnSpc>
                <a:spcPct val="80000"/>
              </a:lnSpc>
            </a:pPr>
            <a:r>
              <a:rPr lang="en-US" sz="1800" dirty="0"/>
              <a:t>Investing developers in the test process helps prevent QA vs. Development shouting matches</a:t>
            </a:r>
          </a:p>
          <a:p>
            <a:pPr lvl="1">
              <a:lnSpc>
                <a:spcPct val="80000"/>
              </a:lnSpc>
            </a:pPr>
            <a:r>
              <a:rPr lang="en-US" sz="1800" dirty="0"/>
              <a:t>Smart developers like numbers and metrics just as much as producers do</a:t>
            </a:r>
          </a:p>
          <a:p>
            <a:pPr>
              <a:lnSpc>
                <a:spcPct val="80000"/>
              </a:lnSpc>
            </a:pPr>
            <a:r>
              <a:rPr lang="en-US" sz="2000" i="1" dirty="0"/>
              <a:t>Making your goals – you will ship cheaper, better, sooner</a:t>
            </a:r>
          </a:p>
          <a:p>
            <a:pPr lvl="1">
              <a:lnSpc>
                <a:spcPct val="80000"/>
              </a:lnSpc>
            </a:pPr>
            <a:r>
              <a:rPr lang="en-US" sz="1800" dirty="0"/>
              <a:t>Cheaper – even though initial costs may be higher, issues get exposed when it’s cheaper to fix them (and developer efficiency increases)</a:t>
            </a:r>
          </a:p>
          <a:p>
            <a:pPr lvl="1">
              <a:lnSpc>
                <a:spcPct val="80000"/>
              </a:lnSpc>
            </a:pPr>
            <a:r>
              <a:rPr lang="en-US" sz="1800" dirty="0"/>
              <a:t>Better – robust code</a:t>
            </a:r>
          </a:p>
          <a:p>
            <a:pPr lvl="1">
              <a:lnSpc>
                <a:spcPct val="80000"/>
              </a:lnSpc>
            </a:pPr>
            <a:r>
              <a:rPr lang="en-US" sz="1800" dirty="0"/>
              <a:t>Sooner –  “it’s ok to ship now” is based on real data, not </a:t>
            </a:r>
            <a:r>
              <a:rPr lang="en-US" sz="1800" dirty="0" smtClean="0"/>
              <a:t>supposition</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6172200" cy="1143000"/>
          </a:xfrm>
        </p:spPr>
        <p:txBody>
          <a:bodyPr>
            <a:normAutofit fontScale="90000"/>
          </a:bodyPr>
          <a:lstStyle/>
          <a:p>
            <a:r>
              <a:rPr lang="en-US" sz="2800" dirty="0" smtClean="0"/>
              <a:t>Larry Mellon: Consultant </a:t>
            </a:r>
            <a:br>
              <a:rPr lang="en-US" sz="2800" dirty="0" smtClean="0"/>
            </a:br>
            <a:r>
              <a:rPr lang="en-US" sz="2800" dirty="0" smtClean="0"/>
              <a:t>(</a:t>
            </a:r>
            <a:r>
              <a:rPr lang="en-US" sz="2400" dirty="0" smtClean="0"/>
              <a:t>System Architecture, Writing, Automation, Metrics)</a:t>
            </a:r>
          </a:p>
        </p:txBody>
      </p:sp>
      <p:sp>
        <p:nvSpPr>
          <p:cNvPr id="3075" name="Rectangle 3"/>
          <p:cNvSpPr>
            <a:spLocks noGrp="1" noChangeArrowheads="1"/>
          </p:cNvSpPr>
          <p:nvPr>
            <p:ph type="body" idx="1"/>
          </p:nvPr>
        </p:nvSpPr>
        <p:spPr>
          <a:xfrm>
            <a:off x="381000" y="1371600"/>
            <a:ext cx="6096000" cy="2743200"/>
          </a:xfrm>
        </p:spPr>
        <p:txBody>
          <a:bodyPr/>
          <a:lstStyle/>
          <a:p>
            <a:pPr>
              <a:lnSpc>
                <a:spcPct val="80000"/>
              </a:lnSpc>
              <a:spcAft>
                <a:spcPts val="300"/>
              </a:spcAft>
              <a:buFont typeface="Arial" charset="0"/>
              <a:buChar char="•"/>
              <a:defRPr/>
            </a:pPr>
            <a:r>
              <a:rPr lang="en-US" sz="2000" i="1" dirty="0" smtClean="0"/>
              <a:t>Alberta Research Council &amp; Jade Simulations</a:t>
            </a:r>
            <a:endParaRPr lang="en-US" sz="2000" dirty="0" smtClean="0"/>
          </a:p>
          <a:p>
            <a:pPr lvl="1">
              <a:lnSpc>
                <a:spcPct val="80000"/>
              </a:lnSpc>
              <a:spcAft>
                <a:spcPts val="300"/>
              </a:spcAft>
              <a:buFont typeface="Arial" charset="0"/>
              <a:buChar char="–"/>
              <a:defRPr/>
            </a:pPr>
            <a:r>
              <a:rPr lang="en-US" sz="1800" dirty="0" smtClean="0">
                <a:solidFill>
                  <a:schemeClr val="bg1">
                    <a:lumMod val="50000"/>
                  </a:schemeClr>
                </a:solidFill>
              </a:rPr>
              <a:t>Distributed computing, 1982+</a:t>
            </a:r>
          </a:p>
          <a:p>
            <a:pPr lvl="1">
              <a:lnSpc>
                <a:spcPct val="80000"/>
              </a:lnSpc>
              <a:spcAft>
                <a:spcPts val="300"/>
              </a:spcAft>
              <a:buFont typeface="Arial" charset="0"/>
              <a:buChar char="–"/>
              <a:defRPr/>
            </a:pPr>
            <a:r>
              <a:rPr lang="en-US" sz="1800" dirty="0" smtClean="0">
                <a:solidFill>
                  <a:schemeClr val="bg1">
                    <a:lumMod val="50000"/>
                  </a:schemeClr>
                </a:solidFill>
              </a:rPr>
              <a:t>Optimistic computing, 1000+ CPU virtual worlds</a:t>
            </a:r>
          </a:p>
          <a:p>
            <a:pPr lvl="1">
              <a:lnSpc>
                <a:spcPct val="80000"/>
              </a:lnSpc>
              <a:spcAft>
                <a:spcPts val="300"/>
              </a:spcAft>
              <a:buFont typeface="Arial" charset="0"/>
              <a:buChar char="–"/>
              <a:defRPr/>
            </a:pPr>
            <a:r>
              <a:rPr lang="en-US" sz="1800" dirty="0" smtClean="0">
                <a:solidFill>
                  <a:schemeClr val="bg1">
                    <a:lumMod val="50000"/>
                  </a:schemeClr>
                </a:solidFill>
              </a:rPr>
              <a:t>Fault-tolerant cluster computing</a:t>
            </a:r>
          </a:p>
          <a:p>
            <a:pPr>
              <a:lnSpc>
                <a:spcPct val="80000"/>
              </a:lnSpc>
              <a:spcAft>
                <a:spcPts val="300"/>
              </a:spcAft>
              <a:buFont typeface="Arial" charset="0"/>
              <a:buChar char="•"/>
              <a:defRPr/>
            </a:pPr>
            <a:endParaRPr lang="en-US" sz="2000" dirty="0" smtClean="0"/>
          </a:p>
          <a:p>
            <a:pPr>
              <a:lnSpc>
                <a:spcPct val="80000"/>
              </a:lnSpc>
              <a:spcAft>
                <a:spcPts val="300"/>
              </a:spcAft>
              <a:buFont typeface="Arial" charset="0"/>
              <a:buChar char="•"/>
              <a:defRPr/>
            </a:pPr>
            <a:r>
              <a:rPr lang="en-US" sz="2000" dirty="0" smtClean="0"/>
              <a:t>Synthetic Theatre of War: virtual worlds for training</a:t>
            </a:r>
          </a:p>
          <a:p>
            <a:pPr lvl="1">
              <a:lnSpc>
                <a:spcPct val="80000"/>
              </a:lnSpc>
              <a:spcAft>
                <a:spcPts val="300"/>
              </a:spcAft>
              <a:buFont typeface="Arial" charset="0"/>
              <a:buChar char="–"/>
              <a:defRPr/>
            </a:pPr>
            <a:r>
              <a:rPr lang="en-US" sz="1800" dirty="0" smtClean="0">
                <a:solidFill>
                  <a:schemeClr val="bg1">
                    <a:lumMod val="50000"/>
                  </a:schemeClr>
                </a:solidFill>
              </a:rPr>
              <a:t>DARPA: 50,000+ entities in real-time virtual worlds</a:t>
            </a:r>
          </a:p>
          <a:p>
            <a:pPr lvl="1">
              <a:lnSpc>
                <a:spcPct val="80000"/>
              </a:lnSpc>
              <a:spcAft>
                <a:spcPts val="300"/>
              </a:spcAft>
              <a:buFont typeface="Arial" charset="0"/>
              <a:buChar char="–"/>
              <a:defRPr/>
            </a:pPr>
            <a:r>
              <a:rPr lang="en-US" sz="1800" dirty="0" smtClean="0">
                <a:solidFill>
                  <a:schemeClr val="bg1">
                    <a:lumMod val="50000"/>
                  </a:schemeClr>
                </a:solidFill>
              </a:rPr>
              <a:t>ADS, ASTT, HLA &amp; RTI 2.0, interest management </a:t>
            </a:r>
          </a:p>
        </p:txBody>
      </p:sp>
      <p:pic>
        <p:nvPicPr>
          <p:cNvPr id="44036" name="Picture 4" descr="larry (head shot)"/>
          <p:cNvPicPr>
            <a:picLocks noChangeAspect="1" noChangeArrowheads="1"/>
          </p:cNvPicPr>
          <p:nvPr/>
        </p:nvPicPr>
        <p:blipFill>
          <a:blip r:embed="rId3" cstate="print"/>
          <a:srcRect/>
          <a:stretch>
            <a:fillRect/>
          </a:stretch>
        </p:blipFill>
        <p:spPr bwMode="auto">
          <a:xfrm>
            <a:off x="6591300" y="4467225"/>
            <a:ext cx="2209800" cy="2085975"/>
          </a:xfrm>
          <a:prstGeom prst="rect">
            <a:avLst/>
          </a:prstGeom>
          <a:noFill/>
          <a:ln w="9525">
            <a:noFill/>
            <a:miter lim="800000"/>
            <a:headEnd/>
            <a:tailEnd/>
          </a:ln>
        </p:spPr>
      </p:pic>
      <p:pic>
        <p:nvPicPr>
          <p:cNvPr id="5125" name="Picture 6"/>
          <p:cNvPicPr>
            <a:picLocks noChangeAspect="1" noChangeArrowheads="1"/>
          </p:cNvPicPr>
          <p:nvPr/>
        </p:nvPicPr>
        <p:blipFill>
          <a:blip r:embed="rId4" cstate="print"/>
          <a:srcRect/>
          <a:stretch>
            <a:fillRect/>
          </a:stretch>
        </p:blipFill>
        <p:spPr bwMode="auto">
          <a:xfrm>
            <a:off x="6759575" y="1130300"/>
            <a:ext cx="1784350" cy="2667000"/>
          </a:xfrm>
          <a:prstGeom prst="rect">
            <a:avLst/>
          </a:prstGeom>
          <a:noFill/>
          <a:ln w="9525">
            <a:noFill/>
            <a:miter lim="800000"/>
            <a:headEnd/>
            <a:tailEnd/>
          </a:ln>
        </p:spPr>
      </p:pic>
      <p:sp>
        <p:nvSpPr>
          <p:cNvPr id="44039" name="Rectangle 7"/>
          <p:cNvSpPr>
            <a:spLocks noChangeArrowheads="1"/>
          </p:cNvSpPr>
          <p:nvPr/>
        </p:nvSpPr>
        <p:spPr bwMode="auto">
          <a:xfrm>
            <a:off x="457200" y="4495800"/>
            <a:ext cx="5715000" cy="2209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SzPct val="75000"/>
              <a:buFont typeface="Arial" pitchFamily="34" charset="0"/>
              <a:buChar char="•"/>
              <a:defRPr/>
            </a:pPr>
            <a:r>
              <a:rPr lang="en-US" sz="2400" dirty="0">
                <a:solidFill>
                  <a:srgbClr val="000000"/>
                </a:solidFill>
                <a:latin typeface="+mn-lt"/>
              </a:rPr>
              <a:t>EA (Maxis): The Sims Online, The Sims 2.0</a:t>
            </a:r>
          </a:p>
          <a:p>
            <a:pPr marL="548640" lvl="1" indent="-285750">
              <a:lnSpc>
                <a:spcPct val="90000"/>
              </a:lnSpc>
              <a:spcBef>
                <a:spcPct val="20000"/>
              </a:spcBef>
              <a:buClr>
                <a:schemeClr val="accent2"/>
              </a:buClr>
              <a:buSzPct val="75000"/>
              <a:buFont typeface="Arial" pitchFamily="34" charset="0"/>
              <a:buChar char="•"/>
              <a:defRPr/>
            </a:pPr>
            <a:r>
              <a:rPr lang="en-US" dirty="0">
                <a:solidFill>
                  <a:schemeClr val="bg1">
                    <a:lumMod val="50000"/>
                  </a:schemeClr>
                </a:solidFill>
                <a:latin typeface="+mn-lt"/>
              </a:rPr>
              <a:t>Scalable </a:t>
            </a:r>
            <a:r>
              <a:rPr lang="en-US" dirty="0" smtClean="0">
                <a:solidFill>
                  <a:schemeClr val="bg1">
                    <a:lumMod val="50000"/>
                  </a:schemeClr>
                </a:solidFill>
                <a:latin typeface="+mn-lt"/>
              </a:rPr>
              <a:t>simulation architecture</a:t>
            </a:r>
            <a:endParaRPr lang="en-US" dirty="0">
              <a:solidFill>
                <a:schemeClr val="bg1">
                  <a:lumMod val="50000"/>
                </a:schemeClr>
              </a:solidFill>
              <a:latin typeface="+mn-lt"/>
            </a:endParaRPr>
          </a:p>
          <a:p>
            <a:pPr marL="548640" lvl="1" indent="-285750">
              <a:lnSpc>
                <a:spcPct val="90000"/>
              </a:lnSpc>
              <a:spcBef>
                <a:spcPct val="20000"/>
              </a:spcBef>
              <a:buClr>
                <a:schemeClr val="accent2"/>
              </a:buClr>
              <a:buSzPct val="75000"/>
              <a:buFont typeface="Arial" pitchFamily="34" charset="0"/>
              <a:buChar char="•"/>
              <a:defRPr/>
            </a:pPr>
            <a:r>
              <a:rPr lang="en-US" dirty="0">
                <a:solidFill>
                  <a:schemeClr val="bg1">
                    <a:lumMod val="50000"/>
                  </a:schemeClr>
                </a:solidFill>
                <a:latin typeface="+mn-lt"/>
              </a:rPr>
              <a:t>Automated testing to accelerate production and QA</a:t>
            </a:r>
          </a:p>
          <a:p>
            <a:pPr marL="548640" lvl="1" indent="-285750">
              <a:lnSpc>
                <a:spcPct val="90000"/>
              </a:lnSpc>
              <a:spcBef>
                <a:spcPct val="20000"/>
              </a:spcBef>
              <a:buClr>
                <a:schemeClr val="accent2"/>
              </a:buClr>
              <a:buSzPct val="75000"/>
              <a:buFont typeface="Arial" pitchFamily="34" charset="0"/>
              <a:buChar char="•"/>
              <a:defRPr/>
            </a:pPr>
            <a:r>
              <a:rPr lang="en-US" dirty="0">
                <a:solidFill>
                  <a:schemeClr val="bg1">
                    <a:lumMod val="50000"/>
                  </a:schemeClr>
                </a:solidFill>
                <a:latin typeface="+mn-lt"/>
              </a:rPr>
              <a:t>Player, pipeline &amp; performance metrics</a:t>
            </a:r>
            <a:endParaRPr lang="en-US" sz="2000" dirty="0">
              <a:solidFill>
                <a:schemeClr val="bg1">
                  <a:lumMod val="50000"/>
                </a:schemeClr>
              </a:solidFill>
              <a:latin typeface="+mn-lt"/>
            </a:endParaRPr>
          </a:p>
          <a:p>
            <a:pPr marL="342900" indent="-342900">
              <a:lnSpc>
                <a:spcPct val="90000"/>
              </a:lnSpc>
              <a:spcBef>
                <a:spcPct val="20000"/>
              </a:spcBef>
              <a:buClr>
                <a:schemeClr val="accent2"/>
              </a:buClr>
              <a:buSzPct val="75000"/>
              <a:buFont typeface="Arial" pitchFamily="34" charset="0"/>
              <a:buChar char="•"/>
              <a:defRPr/>
            </a:pPr>
            <a:r>
              <a:rPr lang="en-US" sz="2400" dirty="0">
                <a:solidFill>
                  <a:srgbClr val="000000"/>
                </a:solidFill>
                <a:latin typeface="+mn-lt"/>
              </a:rPr>
              <a:t>Emergent Game Technologies (CTO)</a:t>
            </a:r>
          </a:p>
          <a:p>
            <a:pPr marL="548640" lvl="1" indent="-285750">
              <a:lnSpc>
                <a:spcPct val="90000"/>
              </a:lnSpc>
              <a:spcBef>
                <a:spcPct val="20000"/>
              </a:spcBef>
              <a:buClr>
                <a:schemeClr val="accent2"/>
              </a:buClr>
              <a:buSzPct val="75000"/>
              <a:buFont typeface="Arial" pitchFamily="34" charset="0"/>
              <a:buChar char="•"/>
              <a:defRPr/>
            </a:pPr>
            <a:r>
              <a:rPr lang="en-US" dirty="0">
                <a:solidFill>
                  <a:schemeClr val="bg1">
                    <a:lumMod val="50000"/>
                  </a:schemeClr>
                </a:solidFill>
                <a:latin typeface="+mn-lt"/>
              </a:rPr>
              <a:t>Architect for scalable, flexible MMO platform</a:t>
            </a:r>
          </a:p>
          <a:p>
            <a:pPr marL="342900" indent="-342900">
              <a:lnSpc>
                <a:spcPct val="90000"/>
              </a:lnSpc>
              <a:spcBef>
                <a:spcPct val="20000"/>
              </a:spcBef>
              <a:buClr>
                <a:schemeClr val="accent2"/>
              </a:buClr>
              <a:buSzPct val="75000"/>
              <a:defRPr/>
            </a:pPr>
            <a:endParaRPr lang="en-US" sz="2000" dirty="0">
              <a:solidFill>
                <a:srgbClr val="000000"/>
              </a:solidFill>
              <a:latin typeface="+mn-lt"/>
            </a:endParaRPr>
          </a:p>
        </p:txBody>
      </p:sp>
      <p:sp>
        <p:nvSpPr>
          <p:cNvPr id="5127" name="Text Box 8"/>
          <p:cNvSpPr txBox="1">
            <a:spLocks noChangeArrowheads="1"/>
          </p:cNvSpPr>
          <p:nvPr/>
        </p:nvSpPr>
        <p:spPr bwMode="auto">
          <a:xfrm>
            <a:off x="6651625" y="609600"/>
            <a:ext cx="2035175" cy="461963"/>
          </a:xfrm>
          <a:prstGeom prst="rect">
            <a:avLst/>
          </a:prstGeom>
          <a:noFill/>
          <a:ln w="9525">
            <a:noFill/>
            <a:miter lim="800000"/>
            <a:headEnd/>
            <a:tailEnd/>
          </a:ln>
        </p:spPr>
        <p:txBody>
          <a:bodyPr wrap="none">
            <a:spAutoFit/>
          </a:bodyPr>
          <a:lstStyle/>
          <a:p>
            <a:r>
              <a:rPr lang="en-US" sz="2400" i="1">
                <a:solidFill>
                  <a:srgbClr val="000000"/>
                </a:solidFill>
              </a:rPr>
              <a:t>Research era</a:t>
            </a:r>
          </a:p>
        </p:txBody>
      </p:sp>
      <p:sp>
        <p:nvSpPr>
          <p:cNvPr id="44041" name="Text Box 9"/>
          <p:cNvSpPr txBox="1">
            <a:spLocks noChangeArrowheads="1"/>
          </p:cNvSpPr>
          <p:nvPr/>
        </p:nvSpPr>
        <p:spPr bwMode="auto">
          <a:xfrm>
            <a:off x="6977063" y="4038600"/>
            <a:ext cx="1328737" cy="461963"/>
          </a:xfrm>
          <a:prstGeom prst="rect">
            <a:avLst/>
          </a:prstGeom>
          <a:noFill/>
          <a:ln w="9525">
            <a:noFill/>
            <a:miter lim="800000"/>
            <a:headEnd/>
            <a:tailEnd/>
          </a:ln>
        </p:spPr>
        <p:txBody>
          <a:bodyPr wrap="none">
            <a:spAutoFit/>
          </a:bodyPr>
          <a:lstStyle/>
          <a:p>
            <a:r>
              <a:rPr lang="en-US" sz="2400" i="1">
                <a:solidFill>
                  <a:srgbClr val="000000"/>
                </a:solidFill>
              </a:rPr>
              <a:t>Wife era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p:cTn id="7" dur="500" fill="hold"/>
                                        <p:tgtEl>
                                          <p:spTgt spid="44041"/>
                                        </p:tgtEl>
                                        <p:attrNameLst>
                                          <p:attrName>ppt_w</p:attrName>
                                        </p:attrNameLst>
                                      </p:cBhvr>
                                      <p:tavLst>
                                        <p:tav tm="0">
                                          <p:val>
                                            <p:fltVal val="0"/>
                                          </p:val>
                                        </p:tav>
                                        <p:tav tm="100000">
                                          <p:val>
                                            <p:strVal val="#ppt_w"/>
                                          </p:val>
                                        </p:tav>
                                      </p:tavLst>
                                    </p:anim>
                                    <p:anim calcmode="lin" valueType="num">
                                      <p:cBhvr>
                                        <p:cTn id="8" dur="500" fill="hold"/>
                                        <p:tgtEl>
                                          <p:spTgt spid="44041"/>
                                        </p:tgtEl>
                                        <p:attrNameLst>
                                          <p:attrName>ppt_h</p:attrName>
                                        </p:attrNameLst>
                                      </p:cBhvr>
                                      <p:tavLst>
                                        <p:tav tm="0">
                                          <p:val>
                                            <p:fltVal val="0"/>
                                          </p:val>
                                        </p:tav>
                                        <p:tav tm="100000">
                                          <p:val>
                                            <p:strVal val="#ppt_h"/>
                                          </p:val>
                                        </p:tav>
                                      </p:tavLst>
                                    </p:anim>
                                    <p:animEffect transition="in" filter="fade">
                                      <p:cBhvr>
                                        <p:cTn id="9" dur="500"/>
                                        <p:tgtEl>
                                          <p:spTgt spid="44041"/>
                                        </p:tgtEl>
                                      </p:cBhvr>
                                    </p:animEffect>
                                  </p:childTnLst>
                                </p:cTn>
                              </p:par>
                              <p:par>
                                <p:cTn id="10" presetID="53" presetClass="entr" presetSubtype="0" fill="hold" nodeType="withEffect">
                                  <p:stCondLst>
                                    <p:cond delay="0"/>
                                  </p:stCondLst>
                                  <p:childTnLst>
                                    <p:set>
                                      <p:cBhvr>
                                        <p:cTn id="11" dur="1" fill="hold">
                                          <p:stCondLst>
                                            <p:cond delay="0"/>
                                          </p:stCondLst>
                                        </p:cTn>
                                        <p:tgtEl>
                                          <p:spTgt spid="44036"/>
                                        </p:tgtEl>
                                        <p:attrNameLst>
                                          <p:attrName>style.visibility</p:attrName>
                                        </p:attrNameLst>
                                      </p:cBhvr>
                                      <p:to>
                                        <p:strVal val="visible"/>
                                      </p:to>
                                    </p:set>
                                    <p:anim calcmode="lin" valueType="num">
                                      <p:cBhvr>
                                        <p:cTn id="12" dur="500" fill="hold"/>
                                        <p:tgtEl>
                                          <p:spTgt spid="44036"/>
                                        </p:tgtEl>
                                        <p:attrNameLst>
                                          <p:attrName>ppt_w</p:attrName>
                                        </p:attrNameLst>
                                      </p:cBhvr>
                                      <p:tavLst>
                                        <p:tav tm="0">
                                          <p:val>
                                            <p:fltVal val="0"/>
                                          </p:val>
                                        </p:tav>
                                        <p:tav tm="100000">
                                          <p:val>
                                            <p:strVal val="#ppt_w"/>
                                          </p:val>
                                        </p:tav>
                                      </p:tavLst>
                                    </p:anim>
                                    <p:anim calcmode="lin" valueType="num">
                                      <p:cBhvr>
                                        <p:cTn id="13" dur="500" fill="hold"/>
                                        <p:tgtEl>
                                          <p:spTgt spid="44036"/>
                                        </p:tgtEl>
                                        <p:attrNameLst>
                                          <p:attrName>ppt_h</p:attrName>
                                        </p:attrNameLst>
                                      </p:cBhvr>
                                      <p:tavLst>
                                        <p:tav tm="0">
                                          <p:val>
                                            <p:fltVal val="0"/>
                                          </p:val>
                                        </p:tav>
                                        <p:tav tm="100000">
                                          <p:val>
                                            <p:strVal val="#ppt_h"/>
                                          </p:val>
                                        </p:tav>
                                      </p:tavLst>
                                    </p:anim>
                                    <p:animEffect transition="in" filter="fade">
                                      <p:cBhvr>
                                        <p:cTn id="14" dur="500"/>
                                        <p:tgtEl>
                                          <p:spTgt spid="4403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44039"/>
                                        </p:tgtEl>
                                        <p:attrNameLst>
                                          <p:attrName>style.visibility</p:attrName>
                                        </p:attrNameLst>
                                      </p:cBhvr>
                                      <p:to>
                                        <p:strVal val="visible"/>
                                      </p:to>
                                    </p:set>
                                    <p:anim calcmode="lin" valueType="num">
                                      <p:cBhvr>
                                        <p:cTn id="17" dur="500" fill="hold"/>
                                        <p:tgtEl>
                                          <p:spTgt spid="44039"/>
                                        </p:tgtEl>
                                        <p:attrNameLst>
                                          <p:attrName>ppt_w</p:attrName>
                                        </p:attrNameLst>
                                      </p:cBhvr>
                                      <p:tavLst>
                                        <p:tav tm="0">
                                          <p:val>
                                            <p:fltVal val="0"/>
                                          </p:val>
                                        </p:tav>
                                        <p:tav tm="100000">
                                          <p:val>
                                            <p:strVal val="#ppt_w"/>
                                          </p:val>
                                        </p:tav>
                                      </p:tavLst>
                                    </p:anim>
                                    <p:anim calcmode="lin" valueType="num">
                                      <p:cBhvr>
                                        <p:cTn id="18" dur="500" fill="hold"/>
                                        <p:tgtEl>
                                          <p:spTgt spid="44039"/>
                                        </p:tgtEl>
                                        <p:attrNameLst>
                                          <p:attrName>ppt_h</p:attrName>
                                        </p:attrNameLst>
                                      </p:cBhvr>
                                      <p:tavLst>
                                        <p:tav tm="0">
                                          <p:val>
                                            <p:fltVal val="0"/>
                                          </p:val>
                                        </p:tav>
                                        <p:tav tm="100000">
                                          <p:val>
                                            <p:strVal val="#ppt_h"/>
                                          </p:val>
                                        </p:tav>
                                      </p:tavLst>
                                    </p:anim>
                                    <p:animEffect transition="in" filter="fade">
                                      <p:cBhvr>
                                        <p:cTn id="19" dur="500"/>
                                        <p:tgtEl>
                                          <p:spTgt spid="4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p:bldP spid="4404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6172200" cy="1143000"/>
          </a:xfrm>
        </p:spPr>
        <p:txBody>
          <a:bodyPr/>
          <a:lstStyle/>
          <a:p>
            <a:r>
              <a:rPr lang="en-US" sz="2800" dirty="0" smtClean="0"/>
              <a:t>Brian</a:t>
            </a:r>
            <a:r>
              <a:rPr lang="en-US" sz="2800" baseline="0" dirty="0" smtClean="0"/>
              <a:t> DuBose</a:t>
            </a:r>
            <a:r>
              <a:rPr lang="en-US" sz="2800" dirty="0" smtClean="0"/>
              <a:t/>
            </a:r>
            <a:br>
              <a:rPr lang="en-US" sz="2800" dirty="0" smtClean="0"/>
            </a:br>
            <a:r>
              <a:rPr lang="en-US" sz="2800" dirty="0" smtClean="0"/>
              <a:t>(QA manager, </a:t>
            </a:r>
            <a:r>
              <a:rPr lang="en-US" sz="2800" dirty="0" err="1" smtClean="0"/>
              <a:t>Bioware</a:t>
            </a:r>
            <a:r>
              <a:rPr lang="en-US" sz="2800" baseline="0" dirty="0" smtClean="0"/>
              <a:t> Austin)</a:t>
            </a:r>
            <a:endParaRPr lang="en-US" sz="2400" dirty="0" smtClean="0"/>
          </a:p>
        </p:txBody>
      </p:sp>
      <p:sp>
        <p:nvSpPr>
          <p:cNvPr id="3075" name="Rectangle 3"/>
          <p:cNvSpPr>
            <a:spLocks noGrp="1" noChangeArrowheads="1"/>
          </p:cNvSpPr>
          <p:nvPr>
            <p:ph type="body" idx="1"/>
          </p:nvPr>
        </p:nvSpPr>
        <p:spPr>
          <a:xfrm>
            <a:off x="381000" y="1371600"/>
            <a:ext cx="6096000" cy="2743200"/>
          </a:xfrm>
          <a:ln>
            <a:solidFill>
              <a:schemeClr val="bg2"/>
            </a:solidFill>
          </a:ln>
        </p:spPr>
        <p:txBody>
          <a:bodyPr/>
          <a:lstStyle/>
          <a:p>
            <a:pPr>
              <a:lnSpc>
                <a:spcPct val="80000"/>
              </a:lnSpc>
              <a:spcAft>
                <a:spcPts val="300"/>
              </a:spcAft>
              <a:defRPr/>
            </a:pPr>
            <a:r>
              <a:rPr lang="en-US" sz="1800" dirty="0" err="1" smtClean="0">
                <a:solidFill>
                  <a:schemeClr val="bg1">
                    <a:lumMod val="50000"/>
                  </a:schemeClr>
                </a:solidFill>
              </a:rPr>
              <a:t>Bioware</a:t>
            </a:r>
            <a:r>
              <a:rPr lang="en-US" sz="1800" dirty="0" smtClean="0">
                <a:solidFill>
                  <a:schemeClr val="bg1">
                    <a:lumMod val="50000"/>
                  </a:schemeClr>
                </a:solidFill>
              </a:rPr>
              <a:t> MMO</a:t>
            </a:r>
          </a:p>
          <a:p>
            <a:pPr>
              <a:lnSpc>
                <a:spcPct val="80000"/>
              </a:lnSpc>
              <a:spcAft>
                <a:spcPts val="300"/>
              </a:spcAft>
              <a:defRPr/>
            </a:pPr>
            <a:r>
              <a:rPr lang="en-US" sz="1800" dirty="0" smtClean="0">
                <a:solidFill>
                  <a:schemeClr val="bg1">
                    <a:lumMod val="50000"/>
                  </a:schemeClr>
                </a:solidFill>
              </a:rPr>
              <a:t>Previously </a:t>
            </a:r>
            <a:r>
              <a:rPr lang="en-US" sz="1800" dirty="0" err="1" smtClean="0">
                <a:solidFill>
                  <a:schemeClr val="bg1">
                    <a:lumMod val="50000"/>
                  </a:schemeClr>
                </a:solidFill>
              </a:rPr>
              <a:t>Tiberon</a:t>
            </a:r>
            <a:r>
              <a:rPr lang="en-US" sz="1800" dirty="0" smtClean="0">
                <a:solidFill>
                  <a:schemeClr val="bg1">
                    <a:lumMod val="50000"/>
                  </a:schemeClr>
                </a:solidFill>
              </a:rPr>
              <a:t> </a:t>
            </a:r>
          </a:p>
          <a:p>
            <a:pPr>
              <a:lnSpc>
                <a:spcPct val="80000"/>
              </a:lnSpc>
              <a:spcAft>
                <a:spcPts val="300"/>
              </a:spcAft>
              <a:defRPr/>
            </a:pPr>
            <a:r>
              <a:rPr lang="en-US" sz="1800" dirty="0" smtClean="0">
                <a:solidFill>
                  <a:schemeClr val="bg1">
                    <a:lumMod val="50000"/>
                  </a:schemeClr>
                </a:solidFill>
              </a:rPr>
              <a:t>UO</a:t>
            </a:r>
          </a:p>
        </p:txBody>
      </p:sp>
      <p:sp>
        <p:nvSpPr>
          <p:cNvPr id="44039" name="Rectangle 7"/>
          <p:cNvSpPr>
            <a:spLocks noChangeArrowheads="1"/>
          </p:cNvSpPr>
          <p:nvPr/>
        </p:nvSpPr>
        <p:spPr bwMode="auto">
          <a:xfrm>
            <a:off x="457200" y="4495800"/>
            <a:ext cx="5715000" cy="2209800"/>
          </a:xfrm>
          <a:prstGeom prst="rect">
            <a:avLst/>
          </a:prstGeom>
          <a:noFill/>
          <a:ln w="9525">
            <a:solidFill>
              <a:schemeClr val="bg2"/>
            </a:solidFill>
            <a:miter lim="800000"/>
            <a:headEnd/>
            <a:tailEnd/>
          </a:ln>
          <a:effectLst/>
        </p:spPr>
        <p:txBody>
          <a:bodyPr/>
          <a:lstStyle/>
          <a:p>
            <a:pPr marL="342900" indent="-342900">
              <a:lnSpc>
                <a:spcPct val="90000"/>
              </a:lnSpc>
              <a:spcBef>
                <a:spcPct val="20000"/>
              </a:spcBef>
              <a:buClr>
                <a:schemeClr val="accent2"/>
              </a:buClr>
              <a:buSzPct val="75000"/>
              <a:buFont typeface="Arial" pitchFamily="34" charset="0"/>
              <a:buChar char="•"/>
              <a:defRPr/>
            </a:pPr>
            <a:r>
              <a:rPr lang="en-US" sz="2400" dirty="0" smtClean="0">
                <a:solidFill>
                  <a:srgbClr val="000000"/>
                </a:solidFill>
                <a:latin typeface="+mn-lt"/>
              </a:rPr>
              <a:t>…</a:t>
            </a:r>
            <a:endParaRPr lang="en-US" sz="2000" dirty="0">
              <a:solidFill>
                <a:srgbClr val="000000"/>
              </a:solidFill>
              <a:latin typeface="+mn-lt"/>
            </a:endParaRPr>
          </a:p>
        </p:txBody>
      </p:sp>
      <p:sp>
        <p:nvSpPr>
          <p:cNvPr id="5127" name="Text Box 8"/>
          <p:cNvSpPr txBox="1">
            <a:spLocks noChangeArrowheads="1"/>
          </p:cNvSpPr>
          <p:nvPr/>
        </p:nvSpPr>
        <p:spPr bwMode="auto">
          <a:xfrm>
            <a:off x="6934200" y="2362200"/>
            <a:ext cx="1362874" cy="461665"/>
          </a:xfrm>
          <a:prstGeom prst="rect">
            <a:avLst/>
          </a:prstGeom>
          <a:noFill/>
          <a:ln w="9525">
            <a:noFill/>
            <a:miter lim="800000"/>
            <a:headEnd/>
            <a:tailEnd/>
          </a:ln>
        </p:spPr>
        <p:txBody>
          <a:bodyPr wrap="none">
            <a:spAutoFit/>
          </a:bodyPr>
          <a:lstStyle/>
          <a:p>
            <a:r>
              <a:rPr lang="en-US" sz="2400" i="1" dirty="0" smtClean="0">
                <a:solidFill>
                  <a:srgbClr val="000000"/>
                </a:solidFill>
              </a:rPr>
              <a:t>Picture(s)</a:t>
            </a:r>
            <a:endParaRPr lang="en-US" sz="2400" i="1"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4039"/>
                                        </p:tgtEl>
                                        <p:attrNameLst>
                                          <p:attrName>style.visibility</p:attrName>
                                        </p:attrNameLst>
                                      </p:cBhvr>
                                      <p:to>
                                        <p:strVal val="visible"/>
                                      </p:to>
                                    </p:set>
                                    <p:anim calcmode="lin" valueType="num">
                                      <p:cBhvr>
                                        <p:cTn id="7" dur="500" fill="hold"/>
                                        <p:tgtEl>
                                          <p:spTgt spid="44039"/>
                                        </p:tgtEl>
                                        <p:attrNameLst>
                                          <p:attrName>ppt_w</p:attrName>
                                        </p:attrNameLst>
                                      </p:cBhvr>
                                      <p:tavLst>
                                        <p:tav tm="0">
                                          <p:val>
                                            <p:fltVal val="0"/>
                                          </p:val>
                                        </p:tav>
                                        <p:tav tm="100000">
                                          <p:val>
                                            <p:strVal val="#ppt_w"/>
                                          </p:val>
                                        </p:tav>
                                      </p:tavLst>
                                    </p:anim>
                                    <p:anim calcmode="lin" valueType="num">
                                      <p:cBhvr>
                                        <p:cTn id="8" dur="500" fill="hold"/>
                                        <p:tgtEl>
                                          <p:spTgt spid="44039"/>
                                        </p:tgtEl>
                                        <p:attrNameLst>
                                          <p:attrName>ppt_h</p:attrName>
                                        </p:attrNameLst>
                                      </p:cBhvr>
                                      <p:tavLst>
                                        <p:tav tm="0">
                                          <p:val>
                                            <p:fltVal val="0"/>
                                          </p:val>
                                        </p:tav>
                                        <p:tav tm="100000">
                                          <p:val>
                                            <p:strVal val="#ppt_h"/>
                                          </p:val>
                                        </p:tav>
                                      </p:tavLst>
                                    </p:anim>
                                    <p:animEffect transition="in" filter="fade">
                                      <p:cBhvr>
                                        <p:cTn id="9" dur="500"/>
                                        <p:tgtEl>
                                          <p:spTgt spid="4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z="4000"/>
              <a:t>Common Gotchas</a:t>
            </a:r>
          </a:p>
        </p:txBody>
      </p:sp>
      <p:sp>
        <p:nvSpPr>
          <p:cNvPr id="101379" name="Rectangle 3"/>
          <p:cNvSpPr>
            <a:spLocks noGrp="1" noChangeArrowheads="1"/>
          </p:cNvSpPr>
          <p:nvPr>
            <p:ph type="body" idx="1"/>
          </p:nvPr>
        </p:nvSpPr>
        <p:spPr>
          <a:xfrm>
            <a:off x="1066800" y="1676400"/>
            <a:ext cx="7772400" cy="4525963"/>
          </a:xfrm>
        </p:spPr>
        <p:txBody>
          <a:bodyPr/>
          <a:lstStyle/>
          <a:p>
            <a:pPr>
              <a:lnSpc>
                <a:spcPct val="85000"/>
              </a:lnSpc>
              <a:spcBef>
                <a:spcPct val="15000"/>
              </a:spcBef>
            </a:pPr>
            <a:r>
              <a:rPr lang="en-US"/>
              <a:t>Not designing for testability</a:t>
            </a:r>
          </a:p>
          <a:p>
            <a:pPr lvl="1">
              <a:lnSpc>
                <a:spcPct val="85000"/>
              </a:lnSpc>
              <a:spcBef>
                <a:spcPct val="15000"/>
              </a:spcBef>
            </a:pPr>
            <a:r>
              <a:rPr lang="en-US"/>
              <a:t>Retrofitting is expensive</a:t>
            </a:r>
          </a:p>
          <a:p>
            <a:pPr>
              <a:lnSpc>
                <a:spcPct val="85000"/>
              </a:lnSpc>
              <a:spcBef>
                <a:spcPct val="15000"/>
              </a:spcBef>
            </a:pPr>
            <a:r>
              <a:rPr lang="en-US"/>
              <a:t>Blowing the implementation</a:t>
            </a:r>
          </a:p>
          <a:p>
            <a:pPr lvl="1">
              <a:lnSpc>
                <a:spcPct val="85000"/>
              </a:lnSpc>
              <a:spcBef>
                <a:spcPct val="15000"/>
              </a:spcBef>
            </a:pPr>
            <a:r>
              <a:rPr lang="en-US"/>
              <a:t>Brittle code </a:t>
            </a:r>
          </a:p>
          <a:p>
            <a:pPr lvl="1">
              <a:lnSpc>
                <a:spcPct val="85000"/>
              </a:lnSpc>
              <a:spcBef>
                <a:spcPct val="15000"/>
              </a:spcBef>
            </a:pPr>
            <a:r>
              <a:rPr lang="en-US"/>
              <a:t>Addressing perceived needs, not  real needs</a:t>
            </a:r>
          </a:p>
          <a:p>
            <a:pPr>
              <a:lnSpc>
                <a:spcPct val="85000"/>
              </a:lnSpc>
              <a:spcBef>
                <a:spcPct val="15000"/>
              </a:spcBef>
            </a:pPr>
            <a:r>
              <a:rPr lang="en-US"/>
              <a:t>Use automated testing incorrectly</a:t>
            </a:r>
          </a:p>
          <a:p>
            <a:pPr lvl="1">
              <a:lnSpc>
                <a:spcPct val="85000"/>
              </a:lnSpc>
              <a:spcBef>
                <a:spcPct val="15000"/>
              </a:spcBef>
            </a:pPr>
            <a:r>
              <a:rPr lang="en-US"/>
              <a:t>Testing the wrong thing @ the wrong time</a:t>
            </a:r>
          </a:p>
          <a:p>
            <a:pPr lvl="1">
              <a:lnSpc>
                <a:spcPct val="85000"/>
              </a:lnSpc>
              <a:spcBef>
                <a:spcPct val="15000"/>
              </a:spcBef>
            </a:pPr>
            <a:r>
              <a:rPr lang="en-US"/>
              <a:t>Not integrating with your processes</a:t>
            </a:r>
          </a:p>
          <a:p>
            <a:pPr lvl="1">
              <a:lnSpc>
                <a:spcPct val="85000"/>
              </a:lnSpc>
              <a:spcBef>
                <a:spcPct val="15000"/>
              </a:spcBef>
            </a:pPr>
            <a:r>
              <a:rPr lang="en-US"/>
              <a:t>Poor testing methodology</a:t>
            </a:r>
          </a:p>
          <a:p>
            <a:pPr lvl="1">
              <a:lnSpc>
                <a:spcPct val="85000"/>
              </a:lnSpc>
              <a:spcBef>
                <a:spcPct val="15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p:cTn id="7" dur="500" fill="hold"/>
                                        <p:tgtEl>
                                          <p:spTgt spid="1013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137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1379">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 calcmode="lin" valueType="num">
                                      <p:cBhvr>
                                        <p:cTn id="12" dur="500" fill="hold"/>
                                        <p:tgtEl>
                                          <p:spTgt spid="10137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0137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0137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01379">
                                            <p:txEl>
                                              <p:pRg st="2" end="2"/>
                                            </p:txEl>
                                          </p:spTgt>
                                        </p:tgtEl>
                                        <p:attrNameLst>
                                          <p:attrName>style.visibility</p:attrName>
                                        </p:attrNameLst>
                                      </p:cBhvr>
                                      <p:to>
                                        <p:strVal val="visible"/>
                                      </p:to>
                                    </p:set>
                                    <p:anim calcmode="lin" valueType="num">
                                      <p:cBhvr>
                                        <p:cTn id="19" dur="500" fill="hold"/>
                                        <p:tgtEl>
                                          <p:spTgt spid="10137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137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01379">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01379">
                                            <p:txEl>
                                              <p:pRg st="3" end="3"/>
                                            </p:txEl>
                                          </p:spTgt>
                                        </p:tgtEl>
                                        <p:attrNameLst>
                                          <p:attrName>style.visibility</p:attrName>
                                        </p:attrNameLst>
                                      </p:cBhvr>
                                      <p:to>
                                        <p:strVal val="visible"/>
                                      </p:to>
                                    </p:set>
                                    <p:anim calcmode="lin" valueType="num">
                                      <p:cBhvr>
                                        <p:cTn id="24" dur="500" fill="hold"/>
                                        <p:tgtEl>
                                          <p:spTgt spid="101379">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101379">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101379">
                                            <p:txEl>
                                              <p:pRg st="3" end="3"/>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01379">
                                            <p:txEl>
                                              <p:pRg st="4" end="4"/>
                                            </p:txEl>
                                          </p:spTgt>
                                        </p:tgtEl>
                                        <p:attrNameLst>
                                          <p:attrName>style.visibility</p:attrName>
                                        </p:attrNameLst>
                                      </p:cBhvr>
                                      <p:to>
                                        <p:strVal val="visible"/>
                                      </p:to>
                                    </p:set>
                                    <p:anim calcmode="lin" valueType="num">
                                      <p:cBhvr>
                                        <p:cTn id="29" dur="500" fill="hold"/>
                                        <p:tgtEl>
                                          <p:spTgt spid="101379">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01379">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10137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01379">
                                            <p:txEl>
                                              <p:pRg st="5" end="5"/>
                                            </p:txEl>
                                          </p:spTgt>
                                        </p:tgtEl>
                                        <p:attrNameLst>
                                          <p:attrName>style.visibility</p:attrName>
                                        </p:attrNameLst>
                                      </p:cBhvr>
                                      <p:to>
                                        <p:strVal val="visible"/>
                                      </p:to>
                                    </p:set>
                                    <p:anim calcmode="lin" valueType="num">
                                      <p:cBhvr>
                                        <p:cTn id="36" dur="500" fill="hold"/>
                                        <p:tgtEl>
                                          <p:spTgt spid="101379">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101379">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101379">
                                            <p:txEl>
                                              <p:pRg st="5" end="5"/>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101379">
                                            <p:txEl>
                                              <p:pRg st="6" end="6"/>
                                            </p:txEl>
                                          </p:spTgt>
                                        </p:tgtEl>
                                        <p:attrNameLst>
                                          <p:attrName>style.visibility</p:attrName>
                                        </p:attrNameLst>
                                      </p:cBhvr>
                                      <p:to>
                                        <p:strVal val="visible"/>
                                      </p:to>
                                    </p:set>
                                    <p:anim calcmode="lin" valueType="num">
                                      <p:cBhvr>
                                        <p:cTn id="41" dur="500" fill="hold"/>
                                        <p:tgtEl>
                                          <p:spTgt spid="101379">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101379">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101379">
                                            <p:txEl>
                                              <p:pRg st="6" end="6"/>
                                            </p:txEl>
                                          </p:spTgt>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101379">
                                            <p:txEl>
                                              <p:pRg st="7" end="7"/>
                                            </p:txEl>
                                          </p:spTgt>
                                        </p:tgtEl>
                                        <p:attrNameLst>
                                          <p:attrName>style.visibility</p:attrName>
                                        </p:attrNameLst>
                                      </p:cBhvr>
                                      <p:to>
                                        <p:strVal val="visible"/>
                                      </p:to>
                                    </p:set>
                                    <p:anim calcmode="lin" valueType="num">
                                      <p:cBhvr>
                                        <p:cTn id="46" dur="500" fill="hold"/>
                                        <p:tgtEl>
                                          <p:spTgt spid="101379">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101379">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101379">
                                            <p:txEl>
                                              <p:pRg st="7" end="7"/>
                                            </p:txEl>
                                          </p:spTgt>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101379">
                                            <p:txEl>
                                              <p:pRg st="8" end="8"/>
                                            </p:txEl>
                                          </p:spTgt>
                                        </p:tgtEl>
                                        <p:attrNameLst>
                                          <p:attrName>style.visibility</p:attrName>
                                        </p:attrNameLst>
                                      </p:cBhvr>
                                      <p:to>
                                        <p:strVal val="visible"/>
                                      </p:to>
                                    </p:set>
                                    <p:anim calcmode="lin" valueType="num">
                                      <p:cBhvr>
                                        <p:cTn id="51" dur="500" fill="hold"/>
                                        <p:tgtEl>
                                          <p:spTgt spid="101379">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101379">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1013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219200" y="381000"/>
            <a:ext cx="7391400" cy="838200"/>
          </a:xfrm>
        </p:spPr>
        <p:txBody>
          <a:bodyPr/>
          <a:lstStyle/>
          <a:p>
            <a:r>
              <a:rPr lang="en-US" sz="2800"/>
              <a:t>Testing the wrong time at the wrong time</a:t>
            </a:r>
          </a:p>
        </p:txBody>
      </p:sp>
      <p:sp>
        <p:nvSpPr>
          <p:cNvPr id="277509" name="Rectangle 5"/>
          <p:cNvSpPr>
            <a:spLocks noChangeArrowheads="1"/>
          </p:cNvSpPr>
          <p:nvPr/>
        </p:nvSpPr>
        <p:spPr bwMode="auto">
          <a:xfrm>
            <a:off x="0" y="255746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277508" name="Object 4"/>
          <p:cNvGraphicFramePr>
            <a:graphicFrameLocks noChangeAspect="1"/>
          </p:cNvGraphicFramePr>
          <p:nvPr/>
        </p:nvGraphicFramePr>
        <p:xfrm>
          <a:off x="1676400" y="2133600"/>
          <a:ext cx="6248400" cy="2041525"/>
        </p:xfrm>
        <a:graphic>
          <a:graphicData uri="http://schemas.openxmlformats.org/presentationml/2006/ole">
            <p:oleObj spid="_x0000_s6146" name="SmartDraw" r:id="rId4" imgW="5330952" imgH="1746504" progId="">
              <p:embed/>
            </p:oleObj>
          </a:graphicData>
        </a:graphic>
      </p:graphicFrame>
      <p:sp>
        <p:nvSpPr>
          <p:cNvPr id="277510" name="Rectangle 6"/>
          <p:cNvSpPr>
            <a:spLocks noChangeArrowheads="1"/>
          </p:cNvSpPr>
          <p:nvPr/>
        </p:nvSpPr>
        <p:spPr bwMode="auto">
          <a:xfrm>
            <a:off x="2133600" y="1219200"/>
            <a:ext cx="5715000" cy="825500"/>
          </a:xfrm>
          <a:prstGeom prst="rect">
            <a:avLst/>
          </a:prstGeom>
          <a:noFill/>
          <a:ln w="9525">
            <a:noFill/>
            <a:miter lim="800000"/>
            <a:headEnd/>
            <a:tailEnd/>
          </a:ln>
          <a:effectLst/>
        </p:spPr>
        <p:txBody>
          <a:bodyPr anchor="ctr">
            <a:spAutoFit/>
          </a:bodyPr>
          <a:lstStyle/>
          <a:p>
            <a:pPr algn="ctr" eaLnBrk="0" hangingPunct="0"/>
            <a:r>
              <a:rPr lang="en-US" sz="1600" i="1">
                <a:solidFill>
                  <a:srgbClr val="000000"/>
                </a:solidFill>
              </a:rPr>
              <a:t>Applying detailed testing while the game design is still shifting and the code is still incomplete introduces noise and the need to keep re-writing tests </a:t>
            </a:r>
          </a:p>
        </p:txBody>
      </p:sp>
      <p:grpSp>
        <p:nvGrpSpPr>
          <p:cNvPr id="2" name="Group 11"/>
          <p:cNvGrpSpPr>
            <a:grpSpLocks/>
          </p:cNvGrpSpPr>
          <p:nvPr/>
        </p:nvGrpSpPr>
        <p:grpSpPr bwMode="auto">
          <a:xfrm>
            <a:off x="1066800" y="4329113"/>
            <a:ext cx="6324600" cy="977900"/>
            <a:chOff x="672" y="2727"/>
            <a:chExt cx="3984" cy="616"/>
          </a:xfrm>
        </p:grpSpPr>
        <p:sp>
          <p:nvSpPr>
            <p:cNvPr id="277511" name="Rectangle 7"/>
            <p:cNvSpPr>
              <a:spLocks noChangeArrowheads="1"/>
            </p:cNvSpPr>
            <p:nvPr/>
          </p:nvSpPr>
          <p:spPr bwMode="auto">
            <a:xfrm>
              <a:off x="720" y="2727"/>
              <a:ext cx="2448" cy="249"/>
            </a:xfrm>
            <a:prstGeom prst="rect">
              <a:avLst/>
            </a:prstGeom>
            <a:solidFill>
              <a:srgbClr val="C6D9EC"/>
            </a:solidFill>
            <a:ln w="28575">
              <a:solidFill>
                <a:schemeClr val="hlink"/>
              </a:solidFill>
              <a:miter lim="800000"/>
              <a:headEnd/>
              <a:tailEnd/>
            </a:ln>
            <a:effectLst/>
          </p:spPr>
          <p:txBody>
            <a:bodyPr anchor="ctr">
              <a:spAutoFit/>
            </a:bodyPr>
            <a:lstStyle/>
            <a:p>
              <a:pPr algn="ctr">
                <a:lnSpc>
                  <a:spcPct val="90000"/>
                </a:lnSpc>
                <a:spcBef>
                  <a:spcPct val="20000"/>
                </a:spcBef>
                <a:buClr>
                  <a:schemeClr val="accent2"/>
                </a:buClr>
                <a:buSzPct val="75000"/>
                <a:buFont typeface="Wingdings" pitchFamily="2" charset="2"/>
                <a:buNone/>
              </a:pPr>
              <a:r>
                <a:rPr kumimoji="0" lang="en-US" sz="2000">
                  <a:solidFill>
                    <a:srgbClr val="000000"/>
                  </a:solidFill>
                </a:rPr>
                <a:t>Build Acceptance Tests (BAT)</a:t>
              </a:r>
            </a:p>
          </p:txBody>
        </p:sp>
        <p:sp>
          <p:nvSpPr>
            <p:cNvPr id="277512" name="Rectangle 8"/>
            <p:cNvSpPr>
              <a:spLocks noChangeArrowheads="1"/>
            </p:cNvSpPr>
            <p:nvPr/>
          </p:nvSpPr>
          <p:spPr bwMode="auto">
            <a:xfrm>
              <a:off x="672" y="2976"/>
              <a:ext cx="3984" cy="367"/>
            </a:xfrm>
            <a:prstGeom prst="rect">
              <a:avLst/>
            </a:prstGeom>
            <a:noFill/>
            <a:ln w="9525">
              <a:noFill/>
              <a:miter lim="800000"/>
              <a:headEnd/>
              <a:tailEnd/>
            </a:ln>
            <a:effectLst/>
          </p:spPr>
          <p:txBody>
            <a:bodyPr anchor="ctr">
              <a:spAutoFit/>
            </a:bodyPr>
            <a:lstStyle/>
            <a:p>
              <a:pPr>
                <a:lnSpc>
                  <a:spcPct val="90000"/>
                </a:lnSpc>
                <a:spcBef>
                  <a:spcPct val="20000"/>
                </a:spcBef>
                <a:buClr>
                  <a:schemeClr val="accent2"/>
                </a:buClr>
                <a:buSzPct val="75000"/>
                <a:buFont typeface="Wingdings" pitchFamily="2" charset="2"/>
                <a:buChar char="&gt;"/>
              </a:pPr>
              <a:r>
                <a:rPr kumimoji="0" lang="en-US" sz="1600">
                  <a:solidFill>
                    <a:srgbClr val="000000"/>
                  </a:solidFill>
                </a:rPr>
                <a:t> Stabilize the critical path for your team</a:t>
              </a:r>
            </a:p>
            <a:p>
              <a:pPr>
                <a:lnSpc>
                  <a:spcPct val="90000"/>
                </a:lnSpc>
                <a:spcBef>
                  <a:spcPct val="20000"/>
                </a:spcBef>
                <a:buClr>
                  <a:schemeClr val="accent2"/>
                </a:buClr>
                <a:buSzPct val="75000"/>
                <a:buFont typeface="Wingdings" pitchFamily="2" charset="2"/>
                <a:buChar char="&gt;"/>
              </a:pPr>
              <a:r>
                <a:rPr kumimoji="0" lang="en-US" sz="1600">
                  <a:solidFill>
                    <a:srgbClr val="000000"/>
                  </a:solidFill>
                </a:rPr>
                <a:t> Keep people working by keeping critical things from breaking</a:t>
              </a:r>
            </a:p>
          </p:txBody>
        </p:sp>
      </p:grpSp>
      <p:grpSp>
        <p:nvGrpSpPr>
          <p:cNvPr id="3" name="Group 12"/>
          <p:cNvGrpSpPr>
            <a:grpSpLocks/>
          </p:cNvGrpSpPr>
          <p:nvPr/>
        </p:nvGrpSpPr>
        <p:grpSpPr bwMode="auto">
          <a:xfrm>
            <a:off x="1066800" y="5486400"/>
            <a:ext cx="5791200" cy="1073150"/>
            <a:chOff x="672" y="3456"/>
            <a:chExt cx="3648" cy="676"/>
          </a:xfrm>
        </p:grpSpPr>
        <p:sp>
          <p:nvSpPr>
            <p:cNvPr id="277513" name="Rectangle 9"/>
            <p:cNvSpPr>
              <a:spLocks noChangeArrowheads="1"/>
            </p:cNvSpPr>
            <p:nvPr/>
          </p:nvSpPr>
          <p:spPr bwMode="auto">
            <a:xfrm>
              <a:off x="720" y="3456"/>
              <a:ext cx="2448" cy="249"/>
            </a:xfrm>
            <a:prstGeom prst="rect">
              <a:avLst/>
            </a:prstGeom>
            <a:solidFill>
              <a:srgbClr val="C6D9EC"/>
            </a:solidFill>
            <a:ln w="28575">
              <a:solidFill>
                <a:schemeClr val="hlink"/>
              </a:solidFill>
              <a:miter lim="800000"/>
              <a:headEnd/>
              <a:tailEnd/>
            </a:ln>
            <a:effectLst/>
          </p:spPr>
          <p:txBody>
            <a:bodyPr anchor="ctr">
              <a:spAutoFit/>
            </a:bodyPr>
            <a:lstStyle/>
            <a:p>
              <a:pPr algn="ctr">
                <a:lnSpc>
                  <a:spcPct val="90000"/>
                </a:lnSpc>
                <a:spcBef>
                  <a:spcPct val="20000"/>
                </a:spcBef>
                <a:buClr>
                  <a:schemeClr val="accent2"/>
                </a:buClr>
                <a:buSzPct val="75000"/>
                <a:buFont typeface="Wingdings" pitchFamily="2" charset="2"/>
                <a:buNone/>
              </a:pPr>
              <a:r>
                <a:rPr kumimoji="0" lang="en-US" sz="2000">
                  <a:solidFill>
                    <a:srgbClr val="000000"/>
                  </a:solidFill>
                </a:rPr>
                <a:t>Final Acceptance Tests (FAT)</a:t>
              </a:r>
            </a:p>
          </p:txBody>
        </p:sp>
        <p:sp>
          <p:nvSpPr>
            <p:cNvPr id="277514" name="Rectangle 10"/>
            <p:cNvSpPr>
              <a:spLocks noChangeArrowheads="1"/>
            </p:cNvSpPr>
            <p:nvPr/>
          </p:nvSpPr>
          <p:spPr bwMode="auto">
            <a:xfrm>
              <a:off x="672" y="3765"/>
              <a:ext cx="3648" cy="367"/>
            </a:xfrm>
            <a:prstGeom prst="rect">
              <a:avLst/>
            </a:prstGeom>
            <a:noFill/>
            <a:ln w="9525">
              <a:noFill/>
              <a:miter lim="800000"/>
              <a:headEnd/>
              <a:tailEnd/>
            </a:ln>
            <a:effectLst/>
          </p:spPr>
          <p:txBody>
            <a:bodyPr anchor="ctr">
              <a:spAutoFit/>
            </a:bodyPr>
            <a:lstStyle/>
            <a:p>
              <a:pPr>
                <a:lnSpc>
                  <a:spcPct val="90000"/>
                </a:lnSpc>
                <a:spcBef>
                  <a:spcPct val="20000"/>
                </a:spcBef>
                <a:buClr>
                  <a:schemeClr val="accent2"/>
                </a:buClr>
                <a:buSzPct val="75000"/>
                <a:buFont typeface="Wingdings" pitchFamily="2" charset="2"/>
                <a:buChar char="&gt;"/>
              </a:pPr>
              <a:r>
                <a:rPr kumimoji="0" lang="en-US" sz="1600">
                  <a:solidFill>
                    <a:srgbClr val="000000"/>
                  </a:solidFill>
                </a:rPr>
                <a:t> Detailed tests to measure progress against milestones</a:t>
              </a:r>
            </a:p>
            <a:p>
              <a:pPr>
                <a:lnSpc>
                  <a:spcPct val="90000"/>
                </a:lnSpc>
                <a:spcBef>
                  <a:spcPct val="20000"/>
                </a:spcBef>
                <a:buClr>
                  <a:schemeClr val="accent2"/>
                </a:buClr>
                <a:buSzPct val="75000"/>
                <a:buFont typeface="Wingdings" pitchFamily="2" charset="2"/>
                <a:buChar char="&gt;"/>
              </a:pPr>
              <a:r>
                <a:rPr kumimoji="0" lang="en-US" sz="1600">
                  <a:solidFill>
                    <a:srgbClr val="000000"/>
                  </a:solidFill>
                </a:rPr>
                <a:t> “Is the game done yet?” tests need to be phased in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pPr>
              <a:lnSpc>
                <a:spcPct val="85000"/>
              </a:lnSpc>
              <a:spcBef>
                <a:spcPct val="15000"/>
              </a:spcBef>
            </a:pPr>
            <a:r>
              <a:rPr lang="en-US" sz="2800"/>
              <a:t>Handout notes: BAT vs FAT</a:t>
            </a:r>
          </a:p>
        </p:txBody>
      </p:sp>
      <p:sp>
        <p:nvSpPr>
          <p:cNvPr id="324611" name="Rectangle 3"/>
          <p:cNvSpPr>
            <a:spLocks noGrp="1" noChangeArrowheads="1"/>
          </p:cNvSpPr>
          <p:nvPr>
            <p:ph type="body" idx="1"/>
          </p:nvPr>
        </p:nvSpPr>
        <p:spPr/>
        <p:txBody>
          <a:bodyPr/>
          <a:lstStyle/>
          <a:p>
            <a:pPr>
              <a:lnSpc>
                <a:spcPct val="85000"/>
              </a:lnSpc>
              <a:spcBef>
                <a:spcPct val="15000"/>
              </a:spcBef>
            </a:pPr>
            <a:r>
              <a:rPr lang="en-US"/>
              <a:t>Feature drift == expensive test maintenance </a:t>
            </a:r>
          </a:p>
          <a:p>
            <a:pPr>
              <a:lnSpc>
                <a:spcPct val="85000"/>
              </a:lnSpc>
              <a:spcBef>
                <a:spcPct val="15000"/>
              </a:spcBef>
            </a:pPr>
            <a:endParaRPr lang="en-US"/>
          </a:p>
          <a:p>
            <a:pPr>
              <a:lnSpc>
                <a:spcPct val="85000"/>
              </a:lnSpc>
              <a:spcBef>
                <a:spcPct val="15000"/>
              </a:spcBef>
            </a:pPr>
            <a:r>
              <a:rPr lang="en-US"/>
              <a:t>Code is built incrementally: reporting failures nobody is prepared to deal with yet wastes everybody’s time</a:t>
            </a:r>
          </a:p>
          <a:p>
            <a:pPr>
              <a:lnSpc>
                <a:spcPct val="85000"/>
              </a:lnSpc>
              <a:spcBef>
                <a:spcPct val="15000"/>
              </a:spcBef>
            </a:pPr>
            <a:endParaRPr lang="en-US"/>
          </a:p>
          <a:p>
            <a:pPr>
              <a:lnSpc>
                <a:spcPct val="85000"/>
              </a:lnSpc>
              <a:spcBef>
                <a:spcPct val="15000"/>
              </a:spcBef>
            </a:pPr>
            <a:r>
              <a:rPr lang="en-US"/>
              <a:t>Automated testing is a new tool, new concept: focus on a few areas first, then measure, improve, iterate</a:t>
            </a:r>
          </a:p>
          <a:p>
            <a:pPr>
              <a:lnSpc>
                <a:spcPct val="85000"/>
              </a:lnSpc>
              <a:spcBef>
                <a:spcPct val="15000"/>
              </a:spcBef>
            </a:pPr>
            <a:endParaRPr lang="en-US" sz="320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277938" y="381000"/>
            <a:ext cx="7256462" cy="838200"/>
          </a:xfrm>
        </p:spPr>
        <p:txBody>
          <a:bodyPr>
            <a:normAutofit fontScale="90000"/>
          </a:bodyPr>
          <a:lstStyle/>
          <a:p>
            <a:pPr>
              <a:lnSpc>
                <a:spcPct val="85000"/>
              </a:lnSpc>
              <a:spcBef>
                <a:spcPct val="15000"/>
              </a:spcBef>
            </a:pPr>
            <a:r>
              <a:rPr lang="en-US"/>
              <a:t>More gotchas: poor testing methodology &amp; tools</a:t>
            </a:r>
          </a:p>
        </p:txBody>
      </p:sp>
      <p:sp>
        <p:nvSpPr>
          <p:cNvPr id="157699" name="Rectangle 3"/>
          <p:cNvSpPr>
            <a:spLocks noGrp="1" noChangeArrowheads="1"/>
          </p:cNvSpPr>
          <p:nvPr>
            <p:ph type="body" idx="1"/>
          </p:nvPr>
        </p:nvSpPr>
        <p:spPr>
          <a:xfrm>
            <a:off x="1277938" y="1447800"/>
            <a:ext cx="7485062" cy="4572000"/>
          </a:xfrm>
        </p:spPr>
        <p:txBody>
          <a:bodyPr>
            <a:normAutofit fontScale="92500"/>
          </a:bodyPr>
          <a:lstStyle/>
          <a:p>
            <a:pPr>
              <a:lnSpc>
                <a:spcPct val="85000"/>
              </a:lnSpc>
              <a:spcBef>
                <a:spcPct val="15000"/>
              </a:spcBef>
            </a:pPr>
            <a:r>
              <a:rPr lang="en-US"/>
              <a:t>Case 1: recorders</a:t>
            </a:r>
          </a:p>
          <a:p>
            <a:pPr lvl="1">
              <a:lnSpc>
                <a:spcPct val="85000"/>
              </a:lnSpc>
              <a:spcBef>
                <a:spcPct val="15000"/>
              </a:spcBef>
            </a:pPr>
            <a:r>
              <a:rPr lang="en-US"/>
              <a:t>Load &amp; regression were needed; not understanding maintenance cost </a:t>
            </a:r>
          </a:p>
          <a:p>
            <a:pPr>
              <a:lnSpc>
                <a:spcPct val="85000"/>
              </a:lnSpc>
              <a:spcBef>
                <a:spcPct val="15000"/>
              </a:spcBef>
            </a:pPr>
            <a:r>
              <a:rPr lang="en-US"/>
              <a:t>Case 2: completely invalid test procedures</a:t>
            </a:r>
          </a:p>
          <a:p>
            <a:pPr lvl="1">
              <a:lnSpc>
                <a:spcPct val="85000"/>
              </a:lnSpc>
              <a:spcBef>
                <a:spcPct val="15000"/>
              </a:spcBef>
            </a:pPr>
            <a:r>
              <a:rPr lang="en-US"/>
              <a:t>Distorted view of what really worked (GIGO)</a:t>
            </a:r>
          </a:p>
          <a:p>
            <a:pPr>
              <a:lnSpc>
                <a:spcPct val="85000"/>
              </a:lnSpc>
              <a:spcBef>
                <a:spcPct val="15000"/>
              </a:spcBef>
            </a:pPr>
            <a:r>
              <a:rPr lang="en-US"/>
              <a:t>Case 3: poor implementation planning </a:t>
            </a:r>
          </a:p>
          <a:p>
            <a:pPr lvl="1">
              <a:lnSpc>
                <a:spcPct val="85000"/>
              </a:lnSpc>
              <a:spcBef>
                <a:spcPct val="15000"/>
              </a:spcBef>
            </a:pPr>
            <a:r>
              <a:rPr lang="en-US"/>
              <a:t>Limited usage (nature of tests led to high test cost &amp; programming skill required)</a:t>
            </a:r>
          </a:p>
          <a:p>
            <a:pPr>
              <a:lnSpc>
                <a:spcPct val="85000"/>
              </a:lnSpc>
              <a:spcBef>
                <a:spcPct val="15000"/>
              </a:spcBef>
            </a:pPr>
            <a:r>
              <a:rPr lang="en-US"/>
              <a:t>Case 4: not adapting development processes</a:t>
            </a:r>
            <a:endParaRPr lang="en-US" u="sng"/>
          </a:p>
          <a:p>
            <a:pPr>
              <a:lnSpc>
                <a:spcPct val="85000"/>
              </a:lnSpc>
              <a:spcBef>
                <a:spcPct val="15000"/>
              </a:spcBef>
            </a:pPr>
            <a:r>
              <a:rPr lang="en-US" u="sng"/>
              <a:t>Common theme: no senior engineering analysis committed to the testing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 calcmode="lin" valueType="num">
                                      <p:cBhvr>
                                        <p:cTn id="7" dur="500" fill="hold"/>
                                        <p:tgtEl>
                                          <p:spTgt spid="1576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76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7699">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7699">
                                            <p:txEl>
                                              <p:pRg st="1" end="1"/>
                                            </p:txEl>
                                          </p:spTgt>
                                        </p:tgtEl>
                                        <p:attrNameLst>
                                          <p:attrName>style.visibility</p:attrName>
                                        </p:attrNameLst>
                                      </p:cBhvr>
                                      <p:to>
                                        <p:strVal val="visible"/>
                                      </p:to>
                                    </p:set>
                                    <p:anim calcmode="lin" valueType="num">
                                      <p:cBhvr>
                                        <p:cTn id="12" dur="500" fill="hold"/>
                                        <p:tgtEl>
                                          <p:spTgt spid="15769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5769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5769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57699">
                                            <p:txEl>
                                              <p:pRg st="2" end="2"/>
                                            </p:txEl>
                                          </p:spTgt>
                                        </p:tgtEl>
                                        <p:attrNameLst>
                                          <p:attrName>style.visibility</p:attrName>
                                        </p:attrNameLst>
                                      </p:cBhvr>
                                      <p:to>
                                        <p:strVal val="visible"/>
                                      </p:to>
                                    </p:set>
                                    <p:anim calcmode="lin" valueType="num">
                                      <p:cBhvr>
                                        <p:cTn id="19" dur="500" fill="hold"/>
                                        <p:tgtEl>
                                          <p:spTgt spid="15769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5769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57699">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57699">
                                            <p:txEl>
                                              <p:pRg st="3" end="3"/>
                                            </p:txEl>
                                          </p:spTgt>
                                        </p:tgtEl>
                                        <p:attrNameLst>
                                          <p:attrName>style.visibility</p:attrName>
                                        </p:attrNameLst>
                                      </p:cBhvr>
                                      <p:to>
                                        <p:strVal val="visible"/>
                                      </p:to>
                                    </p:set>
                                    <p:anim calcmode="lin" valueType="num">
                                      <p:cBhvr>
                                        <p:cTn id="24" dur="500" fill="hold"/>
                                        <p:tgtEl>
                                          <p:spTgt spid="157699">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157699">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15769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57699">
                                            <p:txEl>
                                              <p:pRg st="4" end="4"/>
                                            </p:txEl>
                                          </p:spTgt>
                                        </p:tgtEl>
                                        <p:attrNameLst>
                                          <p:attrName>style.visibility</p:attrName>
                                        </p:attrNameLst>
                                      </p:cBhvr>
                                      <p:to>
                                        <p:strVal val="visible"/>
                                      </p:to>
                                    </p:set>
                                    <p:anim calcmode="lin" valueType="num">
                                      <p:cBhvr>
                                        <p:cTn id="31" dur="500" fill="hold"/>
                                        <p:tgtEl>
                                          <p:spTgt spid="15769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57699">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157699">
                                            <p:txEl>
                                              <p:pRg st="4" end="4"/>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57699">
                                            <p:txEl>
                                              <p:pRg st="5" end="5"/>
                                            </p:txEl>
                                          </p:spTgt>
                                        </p:tgtEl>
                                        <p:attrNameLst>
                                          <p:attrName>style.visibility</p:attrName>
                                        </p:attrNameLst>
                                      </p:cBhvr>
                                      <p:to>
                                        <p:strVal val="visible"/>
                                      </p:to>
                                    </p:set>
                                    <p:anim calcmode="lin" valueType="num">
                                      <p:cBhvr>
                                        <p:cTn id="36" dur="500" fill="hold"/>
                                        <p:tgtEl>
                                          <p:spTgt spid="157699">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157699">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15769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57699">
                                            <p:txEl>
                                              <p:pRg st="6" end="6"/>
                                            </p:txEl>
                                          </p:spTgt>
                                        </p:tgtEl>
                                        <p:attrNameLst>
                                          <p:attrName>style.visibility</p:attrName>
                                        </p:attrNameLst>
                                      </p:cBhvr>
                                      <p:to>
                                        <p:strVal val="visible"/>
                                      </p:to>
                                    </p:set>
                                    <p:anim calcmode="lin" valueType="num">
                                      <p:cBhvr>
                                        <p:cTn id="43" dur="500" fill="hold"/>
                                        <p:tgtEl>
                                          <p:spTgt spid="157699">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57699">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157699">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57699">
                                            <p:txEl>
                                              <p:pRg st="7" end="7"/>
                                            </p:txEl>
                                          </p:spTgt>
                                        </p:tgtEl>
                                        <p:attrNameLst>
                                          <p:attrName>style.visibility</p:attrName>
                                        </p:attrNameLst>
                                      </p:cBhvr>
                                      <p:to>
                                        <p:strVal val="visible"/>
                                      </p:to>
                                    </p:set>
                                    <p:anim calcmode="lin" valueType="num">
                                      <p:cBhvr>
                                        <p:cTn id="50" dur="500" fill="hold"/>
                                        <p:tgtEl>
                                          <p:spTgt spid="157699">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157699">
                                            <p:txEl>
                                              <p:pRg st="7" end="7"/>
                                            </p:txEl>
                                          </p:spTgt>
                                        </p:tgtEl>
                                        <p:attrNameLst>
                                          <p:attrName>ppt_h</p:attrName>
                                        </p:attrNameLst>
                                      </p:cBhvr>
                                      <p:tavLst>
                                        <p:tav tm="0">
                                          <p:val>
                                            <p:fltVal val="0"/>
                                          </p:val>
                                        </p:tav>
                                        <p:tav tm="100000">
                                          <p:val>
                                            <p:strVal val="#ppt_h"/>
                                          </p:val>
                                        </p:tav>
                                      </p:tavLst>
                                    </p:anim>
                                    <p:animEffect transition="in" filter="fade">
                                      <p:cBhvr>
                                        <p:cTn id="52" dur="500"/>
                                        <p:tgtEl>
                                          <p:spTgt spid="157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a:off x="1905000" y="4038600"/>
            <a:ext cx="1481138" cy="5334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flipH="1">
            <a:off x="5715000" y="4038600"/>
            <a:ext cx="1295400" cy="5334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0" name="Title 1"/>
          <p:cNvSpPr>
            <a:spLocks noGrp="1"/>
          </p:cNvSpPr>
          <p:nvPr>
            <p:ph type="title"/>
          </p:nvPr>
        </p:nvSpPr>
        <p:spPr>
          <a:xfrm>
            <a:off x="228600" y="76200"/>
            <a:ext cx="8382000" cy="1600200"/>
          </a:xfrm>
        </p:spPr>
        <p:txBody>
          <a:bodyPr>
            <a:normAutofit/>
          </a:bodyPr>
          <a:lstStyle/>
          <a:p>
            <a:pPr eaLnBrk="1" hangingPunct="1"/>
            <a:r>
              <a:rPr lang="en-US" sz="3200" dirty="0" smtClean="0"/>
              <a:t>MMOs add </a:t>
            </a:r>
            <a:r>
              <a:rPr lang="en-US" sz="3200" u="sng" dirty="0" smtClean="0"/>
              <a:t>new</a:t>
            </a:r>
            <a:r>
              <a:rPr lang="en-US" sz="3200" dirty="0" smtClean="0"/>
              <a:t> QA requirements </a:t>
            </a:r>
          </a:p>
        </p:txBody>
      </p:sp>
      <p:sp>
        <p:nvSpPr>
          <p:cNvPr id="7" name="Rounded Rectangle 6"/>
          <p:cNvSpPr/>
          <p:nvPr/>
        </p:nvSpPr>
        <p:spPr>
          <a:xfrm>
            <a:off x="304800" y="1733550"/>
            <a:ext cx="2743200" cy="116205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chemeClr val="tx1"/>
                </a:solidFill>
              </a:rPr>
              <a:t>Boxed goods mentality</a:t>
            </a:r>
          </a:p>
        </p:txBody>
      </p:sp>
      <p:sp>
        <p:nvSpPr>
          <p:cNvPr id="8" name="Rounded Rectangle 7"/>
          <p:cNvSpPr/>
          <p:nvPr/>
        </p:nvSpPr>
        <p:spPr>
          <a:xfrm>
            <a:off x="5943600" y="1752600"/>
            <a:ext cx="2895600" cy="1219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chemeClr val="tx1"/>
                </a:solidFill>
              </a:rPr>
              <a:t>Online service reality</a:t>
            </a:r>
          </a:p>
        </p:txBody>
      </p:sp>
      <p:pic>
        <p:nvPicPr>
          <p:cNvPr id="4103" name="Picture 6" descr="C:\WINDOWS\Temp\Temporary Internet Files\Content.IE5\SFGZX4NF\MCj04058460000[1].wmf"/>
          <p:cNvPicPr>
            <a:picLocks noChangeAspect="1" noChangeArrowheads="1"/>
          </p:cNvPicPr>
          <p:nvPr/>
        </p:nvPicPr>
        <p:blipFill>
          <a:blip r:embed="rId3" cstate="print"/>
          <a:srcRect/>
          <a:stretch>
            <a:fillRect/>
          </a:stretch>
        </p:blipFill>
        <p:spPr bwMode="auto">
          <a:xfrm flipH="1">
            <a:off x="457200" y="3276600"/>
            <a:ext cx="1987550" cy="2057400"/>
          </a:xfrm>
          <a:prstGeom prst="rect">
            <a:avLst/>
          </a:prstGeom>
          <a:noFill/>
          <a:ln w="9525">
            <a:noFill/>
            <a:miter lim="800000"/>
            <a:headEnd/>
            <a:tailEnd/>
          </a:ln>
        </p:spPr>
      </p:pic>
      <p:pic>
        <p:nvPicPr>
          <p:cNvPr id="4104" name="Picture 7" descr="C:\WINDOWS\Temp\Temporary Internet Files\Content.IE5\CVB8NAEQ\MCj03194080000[1].wmf"/>
          <p:cNvPicPr>
            <a:picLocks noChangeAspect="1" noChangeArrowheads="1"/>
          </p:cNvPicPr>
          <p:nvPr/>
        </p:nvPicPr>
        <p:blipFill>
          <a:blip r:embed="rId4" cstate="print"/>
          <a:srcRect/>
          <a:stretch>
            <a:fillRect/>
          </a:stretch>
        </p:blipFill>
        <p:spPr bwMode="auto">
          <a:xfrm>
            <a:off x="6172200" y="3132138"/>
            <a:ext cx="2573338" cy="1897062"/>
          </a:xfrm>
          <a:prstGeom prst="rect">
            <a:avLst/>
          </a:prstGeom>
          <a:noFill/>
          <a:ln w="9525">
            <a:noFill/>
            <a:miter lim="800000"/>
            <a:headEnd/>
            <a:tailEnd/>
          </a:ln>
        </p:spPr>
      </p:pic>
      <p:sp>
        <p:nvSpPr>
          <p:cNvPr id="17" name="Rectangle 16"/>
          <p:cNvSpPr/>
          <p:nvPr/>
        </p:nvSpPr>
        <p:spPr>
          <a:xfrm>
            <a:off x="3429000" y="3124200"/>
            <a:ext cx="2286000" cy="2209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Wrong assumptions lead to painful decisions!</a:t>
            </a:r>
          </a:p>
        </p:txBody>
      </p:sp>
      <p:sp>
        <p:nvSpPr>
          <p:cNvPr id="10" name="TextBox 9"/>
          <p:cNvSpPr txBox="1"/>
          <p:nvPr/>
        </p:nvSpPr>
        <p:spPr>
          <a:xfrm>
            <a:off x="4114800" y="5562600"/>
            <a:ext cx="4724401" cy="1200329"/>
          </a:xfrm>
          <a:prstGeom prst="rect">
            <a:avLst/>
          </a:prstGeom>
          <a:solidFill>
            <a:srgbClr val="FAF7F0"/>
          </a:solidFill>
          <a:ln w="3175">
            <a:solidFill>
              <a:srgbClr val="FFC000"/>
            </a:solidFill>
          </a:ln>
        </p:spPr>
        <p:txBody>
          <a:bodyPr wrap="square" rtlCol="0">
            <a:spAutoFit/>
          </a:bodyPr>
          <a:lstStyle/>
          <a:p>
            <a:pPr algn="ctr"/>
            <a:r>
              <a:rPr lang="en-US" sz="2400" i="1" dirty="0" smtClean="0"/>
              <a:t>Long-term Customer Satisfaction:</a:t>
            </a:r>
          </a:p>
          <a:p>
            <a:pPr algn="ctr"/>
            <a:r>
              <a:rPr lang="en-US" sz="2400" i="1" dirty="0" smtClean="0"/>
              <a:t>Everything works, all the time, </a:t>
            </a:r>
          </a:p>
          <a:p>
            <a:pPr algn="ctr"/>
            <a:r>
              <a:rPr lang="en-US" sz="2400" i="1" dirty="0" smtClean="0"/>
              <a:t>Even as game &amp; players evolve!</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0" fill="hold" nodeType="withEffect">
                                  <p:stCondLst>
                                    <p:cond delay="0"/>
                                  </p:stCondLst>
                                  <p:childTnLst>
                                    <p:set>
                                      <p:cBhvr>
                                        <p:cTn id="21" dur="1" fill="hold">
                                          <p:stCondLst>
                                            <p:cond delay="0"/>
                                          </p:stCondLst>
                                        </p:cTn>
                                        <p:tgtEl>
                                          <p:spTgt spid="4103"/>
                                        </p:tgtEl>
                                        <p:attrNameLst>
                                          <p:attrName>style.visibility</p:attrName>
                                        </p:attrNameLst>
                                      </p:cBhvr>
                                      <p:to>
                                        <p:strVal val="visible"/>
                                      </p:to>
                                    </p:set>
                                    <p:anim calcmode="lin" valueType="num">
                                      <p:cBhvr>
                                        <p:cTn id="22" dur="500" fill="hold"/>
                                        <p:tgtEl>
                                          <p:spTgt spid="4103"/>
                                        </p:tgtEl>
                                        <p:attrNameLst>
                                          <p:attrName>ppt_w</p:attrName>
                                        </p:attrNameLst>
                                      </p:cBhvr>
                                      <p:tavLst>
                                        <p:tav tm="0">
                                          <p:val>
                                            <p:fltVal val="0"/>
                                          </p:val>
                                        </p:tav>
                                        <p:tav tm="100000">
                                          <p:val>
                                            <p:strVal val="#ppt_w"/>
                                          </p:val>
                                        </p:tav>
                                      </p:tavLst>
                                    </p:anim>
                                    <p:anim calcmode="lin" valueType="num">
                                      <p:cBhvr>
                                        <p:cTn id="23" dur="500" fill="hold"/>
                                        <p:tgtEl>
                                          <p:spTgt spid="4103"/>
                                        </p:tgtEl>
                                        <p:attrNameLst>
                                          <p:attrName>ppt_h</p:attrName>
                                        </p:attrNameLst>
                                      </p:cBhvr>
                                      <p:tavLst>
                                        <p:tav tm="0">
                                          <p:val>
                                            <p:fltVal val="0"/>
                                          </p:val>
                                        </p:tav>
                                        <p:tav tm="100000">
                                          <p:val>
                                            <p:strVal val="#ppt_h"/>
                                          </p:val>
                                        </p:tav>
                                      </p:tavLst>
                                    </p:anim>
                                    <p:animEffect transition="in" filter="fade">
                                      <p:cBhvr>
                                        <p:cTn id="24" dur="500"/>
                                        <p:tgtEl>
                                          <p:spTgt spid="4103"/>
                                        </p:tgtEl>
                                      </p:cBhvr>
                                    </p:animEffect>
                                  </p:childTnLst>
                                </p:cTn>
                              </p:par>
                              <p:par>
                                <p:cTn id="25" presetID="53" presetClass="entr" presetSubtype="0" fill="hold" nodeType="withEffect">
                                  <p:stCondLst>
                                    <p:cond delay="0"/>
                                  </p:stCondLst>
                                  <p:childTnLst>
                                    <p:set>
                                      <p:cBhvr>
                                        <p:cTn id="26" dur="1" fill="hold">
                                          <p:stCondLst>
                                            <p:cond delay="0"/>
                                          </p:stCondLst>
                                        </p:cTn>
                                        <p:tgtEl>
                                          <p:spTgt spid="4104"/>
                                        </p:tgtEl>
                                        <p:attrNameLst>
                                          <p:attrName>style.visibility</p:attrName>
                                        </p:attrNameLst>
                                      </p:cBhvr>
                                      <p:to>
                                        <p:strVal val="visible"/>
                                      </p:to>
                                    </p:set>
                                    <p:anim calcmode="lin" valueType="num">
                                      <p:cBhvr>
                                        <p:cTn id="27" dur="500" fill="hold"/>
                                        <p:tgtEl>
                                          <p:spTgt spid="4104"/>
                                        </p:tgtEl>
                                        <p:attrNameLst>
                                          <p:attrName>ppt_w</p:attrName>
                                        </p:attrNameLst>
                                      </p:cBhvr>
                                      <p:tavLst>
                                        <p:tav tm="0">
                                          <p:val>
                                            <p:fltVal val="0"/>
                                          </p:val>
                                        </p:tav>
                                        <p:tav tm="100000">
                                          <p:val>
                                            <p:strVal val="#ppt_w"/>
                                          </p:val>
                                        </p:tav>
                                      </p:tavLst>
                                    </p:anim>
                                    <p:anim calcmode="lin" valueType="num">
                                      <p:cBhvr>
                                        <p:cTn id="28" dur="500" fill="hold"/>
                                        <p:tgtEl>
                                          <p:spTgt spid="4104"/>
                                        </p:tgtEl>
                                        <p:attrNameLst>
                                          <p:attrName>ppt_h</p:attrName>
                                        </p:attrNameLst>
                                      </p:cBhvr>
                                      <p:tavLst>
                                        <p:tav tm="0">
                                          <p:val>
                                            <p:fltVal val="0"/>
                                          </p:val>
                                        </p:tav>
                                        <p:tav tm="100000">
                                          <p:val>
                                            <p:strVal val="#ppt_h"/>
                                          </p:val>
                                        </p:tav>
                                      </p:tavLst>
                                    </p:anim>
                                    <p:animEffect transition="in" filter="fade">
                                      <p:cBhvr>
                                        <p:cTn id="29" dur="500"/>
                                        <p:tgtEl>
                                          <p:spTgt spid="410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1277938" y="381000"/>
            <a:ext cx="7086600" cy="1143000"/>
          </a:xfrm>
        </p:spPr>
        <p:txBody>
          <a:bodyPr/>
          <a:lstStyle/>
          <a:p>
            <a:pPr>
              <a:lnSpc>
                <a:spcPct val="80000"/>
              </a:lnSpc>
            </a:pPr>
            <a:r>
              <a:rPr lang="en-US" sz="3200"/>
              <a:t>Handout notes: more gotchas</a:t>
            </a:r>
          </a:p>
        </p:txBody>
      </p:sp>
      <p:sp>
        <p:nvSpPr>
          <p:cNvPr id="343043" name="Rectangle 3"/>
          <p:cNvSpPr>
            <a:spLocks noGrp="1" noChangeArrowheads="1"/>
          </p:cNvSpPr>
          <p:nvPr>
            <p:ph type="body" idx="1"/>
          </p:nvPr>
        </p:nvSpPr>
        <p:spPr>
          <a:xfrm>
            <a:off x="1277938" y="1828800"/>
            <a:ext cx="7086600" cy="3962400"/>
          </a:xfrm>
        </p:spPr>
        <p:txBody>
          <a:bodyPr>
            <a:normAutofit fontScale="92500" lnSpcReduction="20000"/>
          </a:bodyPr>
          <a:lstStyle/>
          <a:p>
            <a:pPr>
              <a:lnSpc>
                <a:spcPct val="80000"/>
              </a:lnSpc>
            </a:pPr>
            <a:r>
              <a:rPr lang="en-US"/>
              <a:t>Automating too late, or too much detail too early</a:t>
            </a:r>
          </a:p>
          <a:p>
            <a:pPr>
              <a:lnSpc>
                <a:spcPct val="80000"/>
              </a:lnSpc>
            </a:pPr>
            <a:r>
              <a:rPr lang="en-US"/>
              <a:t>No ability to change the development process of the game</a:t>
            </a:r>
          </a:p>
          <a:p>
            <a:pPr>
              <a:lnSpc>
                <a:spcPct val="80000"/>
              </a:lnSpc>
            </a:pPr>
            <a:r>
              <a:rPr lang="en-US"/>
              <a:t>Not having ways to measure the effects compared to no automation</a:t>
            </a:r>
          </a:p>
          <a:p>
            <a:pPr>
              <a:lnSpc>
                <a:spcPct val="80000"/>
              </a:lnSpc>
            </a:pPr>
            <a:r>
              <a:rPr lang="en-US"/>
              <a:t>People and processes are funny things</a:t>
            </a:r>
          </a:p>
          <a:p>
            <a:pPr lvl="1">
              <a:lnSpc>
                <a:spcPct val="80000"/>
              </a:lnSpc>
            </a:pPr>
            <a:r>
              <a:rPr lang="en-US"/>
              <a:t>Sometimes the process is changed, and sometimes your testing goals have to shift</a:t>
            </a:r>
          </a:p>
          <a:p>
            <a:pPr>
              <a:lnSpc>
                <a:spcPct val="80000"/>
              </a:lnSpc>
            </a:pPr>
            <a:r>
              <a:rPr lang="en-US"/>
              <a:t>Games differ: a lot </a:t>
            </a:r>
          </a:p>
          <a:p>
            <a:pPr lvl="1">
              <a:lnSpc>
                <a:spcPct val="80000"/>
              </a:lnSpc>
            </a:pPr>
            <a:r>
              <a:rPr lang="en-US"/>
              <a:t>autoTest approaches will vary across games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rrowheads="1"/>
          </p:cNvSpPr>
          <p:nvPr>
            <p:ph type="title"/>
          </p:nvPr>
        </p:nvSpPr>
        <p:spPr/>
        <p:txBody>
          <a:bodyPr>
            <a:noAutofit/>
          </a:bodyPr>
          <a:lstStyle/>
          <a:p>
            <a:r>
              <a:rPr lang="en-US" sz="2800" dirty="0" smtClean="0"/>
              <a:t>Test coverage requirements drive automation choices:</a:t>
            </a:r>
            <a:br>
              <a:rPr lang="en-US" sz="2800" dirty="0" smtClean="0"/>
            </a:br>
            <a:r>
              <a:rPr lang="en-US" sz="2800" dirty="0" smtClean="0"/>
              <a:t>Regression, load, build stability, acceptance, …</a:t>
            </a:r>
            <a:endParaRPr lang="en-US" sz="2800" dirty="0">
              <a:solidFill>
                <a:schemeClr val="accent2"/>
              </a:solidFill>
            </a:endParaRPr>
          </a:p>
        </p:txBody>
      </p:sp>
      <p:sp>
        <p:nvSpPr>
          <p:cNvPr id="531459" name="Text Box 3"/>
          <p:cNvSpPr txBox="1">
            <a:spLocks noChangeArrowheads="1"/>
          </p:cNvSpPr>
          <p:nvPr/>
        </p:nvSpPr>
        <p:spPr bwMode="auto">
          <a:xfrm>
            <a:off x="2819400" y="4057876"/>
            <a:ext cx="5791200" cy="2031325"/>
          </a:xfrm>
          <a:prstGeom prst="rect">
            <a:avLst/>
          </a:prstGeom>
          <a:solidFill>
            <a:srgbClr val="DDDDDD"/>
          </a:solidFill>
          <a:ln w="12700" algn="ctr">
            <a:noFill/>
            <a:miter lim="800000"/>
            <a:headEnd/>
            <a:tailEnd/>
          </a:ln>
          <a:effectLst>
            <a:outerShdw dist="107763" dir="2700000" algn="ctr" rotWithShape="0">
              <a:schemeClr val="bg2">
                <a:alpha val="50000"/>
              </a:schemeClr>
            </a:outerShdw>
          </a:effectLst>
        </p:spPr>
        <p:txBody>
          <a:bodyPr wrap="square" lIns="0" rIns="0">
            <a:spAutoFit/>
          </a:bodyPr>
          <a:lstStyle/>
          <a:p>
            <a:pPr lvl="1" eaLnBrk="1" hangingPunct="1">
              <a:lnSpc>
                <a:spcPct val="90000"/>
              </a:lnSpc>
            </a:pPr>
            <a:r>
              <a:rPr lang="en-US" sz="2800" i="1" dirty="0" smtClean="0">
                <a:solidFill>
                  <a:schemeClr val="tx2">
                    <a:lumMod val="75000"/>
                  </a:schemeClr>
                </a:solidFill>
                <a:latin typeface="Times New Roman" pitchFamily="18" charset="0"/>
              </a:rPr>
              <a:t>Example: Protect your critical path!</a:t>
            </a:r>
          </a:p>
          <a:p>
            <a:pPr lvl="1" eaLnBrk="1" hangingPunct="1">
              <a:lnSpc>
                <a:spcPct val="90000"/>
              </a:lnSpc>
            </a:pPr>
            <a:r>
              <a:rPr lang="en-US" sz="2800" i="1" dirty="0" smtClean="0">
                <a:solidFill>
                  <a:schemeClr val="tx2">
                    <a:lumMod val="75000"/>
                  </a:schemeClr>
                </a:solidFill>
                <a:latin typeface="Times New Roman" pitchFamily="18" charset="0"/>
              </a:rPr>
              <a:t>Failures </a:t>
            </a:r>
            <a:r>
              <a:rPr lang="en-US" sz="2800" i="1" dirty="0">
                <a:solidFill>
                  <a:schemeClr val="tx2">
                    <a:lumMod val="75000"/>
                  </a:schemeClr>
                </a:solidFill>
                <a:latin typeface="Times New Roman" pitchFamily="18" charset="0"/>
              </a:rPr>
              <a:t>on the Critical Path </a:t>
            </a:r>
            <a:r>
              <a:rPr lang="en-US" sz="2800" i="1" dirty="0" smtClean="0">
                <a:solidFill>
                  <a:schemeClr val="tx2">
                    <a:lumMod val="75000"/>
                  </a:schemeClr>
                </a:solidFill>
                <a:latin typeface="Times New Roman" pitchFamily="18" charset="0"/>
              </a:rPr>
              <a:t>slow development.</a:t>
            </a:r>
            <a:endParaRPr lang="en-US" sz="2800" i="1" dirty="0">
              <a:solidFill>
                <a:schemeClr val="tx2">
                  <a:lumMod val="75000"/>
                </a:schemeClr>
              </a:solidFill>
              <a:latin typeface="Times New Roman" pitchFamily="18" charset="0"/>
            </a:endParaRPr>
          </a:p>
          <a:p>
            <a:pPr lvl="1" eaLnBrk="1" hangingPunct="1">
              <a:lnSpc>
                <a:spcPct val="90000"/>
              </a:lnSpc>
            </a:pPr>
            <a:r>
              <a:rPr lang="en-US" sz="2800" i="1" dirty="0">
                <a:solidFill>
                  <a:schemeClr val="tx2">
                    <a:lumMod val="75000"/>
                  </a:schemeClr>
                </a:solidFill>
                <a:latin typeface="Times New Roman" pitchFamily="18" charset="0"/>
              </a:rPr>
              <a:t>Worse, </a:t>
            </a:r>
            <a:r>
              <a:rPr lang="en-US" sz="2800" i="1" u="sng" dirty="0">
                <a:solidFill>
                  <a:schemeClr val="tx2">
                    <a:lumMod val="75000"/>
                  </a:schemeClr>
                </a:solidFill>
                <a:latin typeface="Times New Roman" pitchFamily="18" charset="0"/>
              </a:rPr>
              <a:t>unreliable </a:t>
            </a:r>
            <a:r>
              <a:rPr lang="en-US" sz="2800" i="1" u="sng" dirty="0" smtClean="0">
                <a:solidFill>
                  <a:schemeClr val="tx2">
                    <a:lumMod val="75000"/>
                  </a:schemeClr>
                </a:solidFill>
                <a:latin typeface="Times New Roman" pitchFamily="18" charset="0"/>
              </a:rPr>
              <a:t>failures</a:t>
            </a:r>
            <a:r>
              <a:rPr lang="en-US" sz="2800" i="1" dirty="0">
                <a:solidFill>
                  <a:schemeClr val="tx2">
                    <a:lumMod val="75000"/>
                  </a:schemeClr>
                </a:solidFill>
                <a:latin typeface="Times New Roman" pitchFamily="18" charset="0"/>
              </a:rPr>
              <a:t> </a:t>
            </a:r>
            <a:r>
              <a:rPr lang="en-US" sz="2800" i="1" dirty="0" smtClean="0">
                <a:solidFill>
                  <a:schemeClr val="tx2">
                    <a:lumMod val="75000"/>
                  </a:schemeClr>
                </a:solidFill>
                <a:latin typeface="Times New Roman" pitchFamily="18" charset="0"/>
              </a:rPr>
              <a:t>do rude things to your underwear…</a:t>
            </a:r>
            <a:endParaRPr lang="en-US" sz="2800" i="1" u="sng" dirty="0">
              <a:solidFill>
                <a:schemeClr val="tx2">
                  <a:lumMod val="75000"/>
                </a:schemeClr>
              </a:solidFill>
              <a:latin typeface="Times New Roman" pitchFamily="18" charset="0"/>
            </a:endParaRPr>
          </a:p>
        </p:txBody>
      </p:sp>
      <p:sp>
        <p:nvSpPr>
          <p:cNvPr id="12" name="Text Box 3"/>
          <p:cNvSpPr txBox="1">
            <a:spLocks noChangeArrowheads="1"/>
          </p:cNvSpPr>
          <p:nvPr/>
        </p:nvSpPr>
        <p:spPr bwMode="auto">
          <a:xfrm>
            <a:off x="457200" y="1524001"/>
            <a:ext cx="4724400" cy="1815882"/>
          </a:xfrm>
          <a:prstGeom prst="rect">
            <a:avLst/>
          </a:prstGeom>
          <a:solidFill>
            <a:srgbClr val="DDDDDD"/>
          </a:solidFill>
          <a:ln w="12700" algn="ctr">
            <a:noFill/>
            <a:miter lim="800000"/>
            <a:headEnd/>
            <a:tailEnd/>
          </a:ln>
          <a:effectLst>
            <a:outerShdw dist="107763" dir="2700000" algn="ctr" rotWithShape="0">
              <a:schemeClr val="bg2">
                <a:alpha val="50000"/>
              </a:schemeClr>
            </a:outerShdw>
          </a:effectLst>
        </p:spPr>
        <p:txBody>
          <a:bodyPr wrap="square" lIns="0" rIns="0">
            <a:spAutoFit/>
          </a:bodyPr>
          <a:lstStyle/>
          <a:p>
            <a:pPr algn="ctr"/>
            <a:r>
              <a:rPr lang="en-US" sz="2800" dirty="0" smtClean="0"/>
              <a:t>Upfront analysis</a:t>
            </a:r>
          </a:p>
          <a:p>
            <a:pPr algn="ctr"/>
            <a:endParaRPr lang="en-US" sz="2800" dirty="0" smtClean="0"/>
          </a:p>
          <a:p>
            <a:r>
              <a:rPr lang="en-US" sz="2800" dirty="0" smtClean="0"/>
              <a:t>What are your risk areas &amp; cost of tasks versus automation cost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31459"/>
                                        </p:tgtEl>
                                        <p:attrNameLst>
                                          <p:attrName>style.visibility</p:attrName>
                                        </p:attrNameLst>
                                      </p:cBhvr>
                                      <p:to>
                                        <p:strVal val="visible"/>
                                      </p:to>
                                    </p:set>
                                    <p:anim calcmode="lin" valueType="num">
                                      <p:cBhvr>
                                        <p:cTn id="7" dur="500" fill="hold"/>
                                        <p:tgtEl>
                                          <p:spTgt spid="531459"/>
                                        </p:tgtEl>
                                        <p:attrNameLst>
                                          <p:attrName>ppt_w</p:attrName>
                                        </p:attrNameLst>
                                      </p:cBhvr>
                                      <p:tavLst>
                                        <p:tav tm="0">
                                          <p:val>
                                            <p:fltVal val="0"/>
                                          </p:val>
                                        </p:tav>
                                        <p:tav tm="100000">
                                          <p:val>
                                            <p:strVal val="#ppt_w"/>
                                          </p:val>
                                        </p:tav>
                                      </p:tavLst>
                                    </p:anim>
                                    <p:anim calcmode="lin" valueType="num">
                                      <p:cBhvr>
                                        <p:cTn id="8" dur="500" fill="hold"/>
                                        <p:tgtEl>
                                          <p:spTgt spid="531459"/>
                                        </p:tgtEl>
                                        <p:attrNameLst>
                                          <p:attrName>ppt_h</p:attrName>
                                        </p:attrNameLst>
                                      </p:cBhvr>
                                      <p:tavLst>
                                        <p:tav tm="0">
                                          <p:val>
                                            <p:fltVal val="0"/>
                                          </p:val>
                                        </p:tav>
                                        <p:tav tm="100000">
                                          <p:val>
                                            <p:strVal val="#ppt_h"/>
                                          </p:val>
                                        </p:tav>
                                      </p:tavLst>
                                    </p:anim>
                                    <p:animEffect transition="in" filter="fade">
                                      <p:cBhvr>
                                        <p:cTn id="9" dur="500"/>
                                        <p:tgtEl>
                                          <p:spTgt spid="53145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9"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086600" y="274638"/>
            <a:ext cx="1828800" cy="5668962"/>
          </a:xfrm>
        </p:spPr>
        <p:txBody>
          <a:bodyPr/>
          <a:lstStyle/>
          <a:p>
            <a:r>
              <a:rPr lang="en-US" sz="2800" dirty="0" smtClean="0"/>
              <a:t>Metrics Rule!!</a:t>
            </a:r>
            <a:br>
              <a:rPr lang="en-US" sz="2800" dirty="0" smtClean="0"/>
            </a:br>
            <a:r>
              <a:rPr lang="en-US" sz="2800" dirty="0" smtClean="0"/>
              <a:t/>
            </a:r>
            <a:br>
              <a:rPr lang="en-US" sz="2800" dirty="0" smtClean="0"/>
            </a:br>
            <a:r>
              <a:rPr lang="en-US" sz="2800" dirty="0" smtClean="0"/>
              <a:t>Actual data is more powerful than any number of guesses, and can be worth its weight in gold…</a:t>
            </a:r>
          </a:p>
        </p:txBody>
      </p:sp>
      <p:pic>
        <p:nvPicPr>
          <p:cNvPr id="3075" name="Picture 3" descr="Smaug 1.jpg"/>
          <p:cNvPicPr>
            <a:picLocks noChangeAspect="1"/>
          </p:cNvPicPr>
          <p:nvPr/>
        </p:nvPicPr>
        <p:blipFill>
          <a:blip r:embed="rId3" cstate="print"/>
          <a:srcRect/>
          <a:stretch>
            <a:fillRect/>
          </a:stretch>
        </p:blipFill>
        <p:spPr bwMode="auto">
          <a:xfrm>
            <a:off x="381000" y="196850"/>
            <a:ext cx="6581775" cy="643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Collecting ALL metrics is counter-productive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Masses of data clog analysis speed </a:t>
            </a:r>
          </a:p>
          <a:p>
            <a:r>
              <a:rPr lang="en-US" dirty="0" smtClean="0"/>
              <a:t>Can’t see forest: too many trees in the way!</a:t>
            </a:r>
          </a:p>
          <a:p>
            <a:r>
              <a:rPr lang="en-US" dirty="0" smtClean="0"/>
              <a:t>Useful metrics also vary by game type &amp; whims of the metrics implementer </a:t>
            </a:r>
            <a:r>
              <a:rPr lang="en-US" dirty="0" smtClean="0">
                <a:sym typeface="Wingdings" pitchFamily="2" charset="2"/>
              </a:rPr>
              <a:t></a:t>
            </a:r>
            <a:endParaRPr lang="en-US" dirty="0" smtClean="0"/>
          </a:p>
          <a:p>
            <a:endParaRPr lang="en-US" dirty="0"/>
          </a:p>
          <a:p>
            <a:r>
              <a:rPr lang="en-US" dirty="0" smtClean="0"/>
              <a:t>Having a single metrics system is key</a:t>
            </a:r>
          </a:p>
          <a:p>
            <a:pPr lvl="1"/>
            <a:r>
              <a:rPr lang="en-US" dirty="0" smtClean="0"/>
              <a:t>Correlations between server performance and user behavior</a:t>
            </a:r>
          </a:p>
          <a:p>
            <a:pPr lvl="1"/>
            <a:r>
              <a:rPr lang="en-US" dirty="0" smtClean="0"/>
              <a:t>Lower maintenance cost</a:t>
            </a:r>
          </a:p>
          <a:p>
            <a:pPr lvl="1"/>
            <a:r>
              <a:rPr lang="en-US" dirty="0" smtClean="0"/>
              <a:t>Multiple users keep system running as staff and projects turn over (TSO: several ‘one offs’ rotted away)</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600"/>
            <a:ext cx="3886200" cy="1143000"/>
          </a:xfrm>
        </p:spPr>
        <p:txBody>
          <a:bodyPr>
            <a:noAutofit/>
          </a:bodyPr>
          <a:lstStyle/>
          <a:p>
            <a:pPr>
              <a:defRPr/>
            </a:pPr>
            <a:r>
              <a:rPr lang="en-US" sz="4000" dirty="0" smtClean="0">
                <a:latin typeface="+mn-lt"/>
                <a:ea typeface="+mn-ea"/>
                <a:cs typeface="+mn-cs"/>
              </a:rPr>
              <a:t>The “3P's” model </a:t>
            </a:r>
            <a:br>
              <a:rPr lang="en-US" sz="4000" dirty="0" smtClean="0">
                <a:latin typeface="+mn-lt"/>
                <a:ea typeface="+mn-ea"/>
                <a:cs typeface="+mn-cs"/>
              </a:rPr>
            </a:br>
            <a:r>
              <a:rPr lang="en-US" sz="4000" dirty="0" smtClean="0">
                <a:latin typeface="+mn-lt"/>
                <a:ea typeface="+mn-ea"/>
                <a:cs typeface="+mn-cs"/>
              </a:rPr>
              <a:t>of game metrics</a:t>
            </a:r>
            <a:endParaRPr lang="en-US" sz="9600" dirty="0"/>
          </a:p>
        </p:txBody>
      </p:sp>
      <p:sp>
        <p:nvSpPr>
          <p:cNvPr id="3" name="Content Placeholder 2"/>
          <p:cNvSpPr>
            <a:spLocks noGrp="1"/>
          </p:cNvSpPr>
          <p:nvPr>
            <p:ph idx="1"/>
          </p:nvPr>
        </p:nvSpPr>
        <p:spPr>
          <a:xfrm>
            <a:off x="4876800" y="2027238"/>
            <a:ext cx="3810000" cy="2849562"/>
          </a:xfrm>
          <a:solidFill>
            <a:schemeClr val="bg1">
              <a:lumMod val="95000"/>
            </a:schemeClr>
          </a:solidFill>
          <a:ln>
            <a:solidFill>
              <a:schemeClr val="tx1">
                <a:lumMod val="50000"/>
                <a:lumOff val="50000"/>
              </a:schemeClr>
            </a:solidFill>
          </a:ln>
        </p:spPr>
        <p:txBody>
          <a:bodyPr>
            <a:normAutofit/>
          </a:bodyPr>
          <a:lstStyle/>
          <a:p>
            <a:pPr>
              <a:buFont typeface="Arial" charset="0"/>
              <a:buNone/>
              <a:defRPr/>
            </a:pPr>
            <a:r>
              <a:rPr lang="en-US" sz="4800" u="sng" dirty="0" smtClean="0">
                <a:solidFill>
                  <a:schemeClr val="accent2"/>
                </a:solidFill>
              </a:rPr>
              <a:t>P</a:t>
            </a:r>
            <a:r>
              <a:rPr lang="en-US" sz="4800" dirty="0" smtClean="0"/>
              <a:t>layer</a:t>
            </a:r>
          </a:p>
          <a:p>
            <a:pPr>
              <a:buFont typeface="Arial" charset="0"/>
              <a:buNone/>
              <a:defRPr/>
            </a:pPr>
            <a:r>
              <a:rPr lang="en-US" sz="4800" u="sng" dirty="0" smtClean="0">
                <a:solidFill>
                  <a:schemeClr val="accent2"/>
                </a:solidFill>
              </a:rPr>
              <a:t>P</a:t>
            </a:r>
            <a:r>
              <a:rPr lang="en-US" sz="4800" dirty="0" smtClean="0"/>
              <a:t>erformance</a:t>
            </a:r>
          </a:p>
          <a:p>
            <a:pPr>
              <a:buFont typeface="Arial" charset="0"/>
              <a:buNone/>
              <a:defRPr/>
            </a:pPr>
            <a:r>
              <a:rPr lang="en-US" sz="4800" u="sng" dirty="0" smtClean="0">
                <a:solidFill>
                  <a:schemeClr val="accent2"/>
                </a:solidFill>
              </a:rPr>
              <a:t>P</a:t>
            </a:r>
            <a:r>
              <a:rPr lang="en-US" sz="4800" dirty="0" smtClean="0"/>
              <a:t>rocess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usability leaking pipe"/>
          <p:cNvPicPr>
            <a:picLocks noChangeAspect="1" noChangeArrowheads="1"/>
          </p:cNvPicPr>
          <p:nvPr/>
        </p:nvPicPr>
        <p:blipFill>
          <a:blip r:embed="rId3" cstate="print"/>
          <a:srcRect/>
          <a:stretch>
            <a:fillRect/>
          </a:stretch>
        </p:blipFill>
        <p:spPr bwMode="auto">
          <a:xfrm>
            <a:off x="0" y="1112838"/>
            <a:ext cx="7696200" cy="5745162"/>
          </a:xfrm>
          <a:prstGeom prst="rect">
            <a:avLst/>
          </a:prstGeom>
          <a:noFill/>
          <a:ln w="9525">
            <a:noFill/>
            <a:miter lim="800000"/>
            <a:headEnd/>
            <a:tailEnd/>
          </a:ln>
        </p:spPr>
      </p:pic>
      <p:sp>
        <p:nvSpPr>
          <p:cNvPr id="6" name="Title 1"/>
          <p:cNvSpPr txBox="1">
            <a:spLocks/>
          </p:cNvSpPr>
          <p:nvPr/>
        </p:nvSpPr>
        <p:spPr bwMode="auto">
          <a:xfrm>
            <a:off x="6858000" y="1570038"/>
            <a:ext cx="3810000" cy="944562"/>
          </a:xfrm>
          <a:prstGeom prst="rect">
            <a:avLst/>
          </a:prstGeom>
          <a:noFill/>
          <a:ln w="9525">
            <a:noFill/>
            <a:miter lim="800000"/>
            <a:headEnd/>
            <a:tailEnd/>
          </a:ln>
        </p:spPr>
        <p:txBody>
          <a:bodyPr anchor="ctr"/>
          <a:lstStyle/>
          <a:p>
            <a:pPr algn="ctr">
              <a:defRPr/>
            </a:pPr>
            <a:endParaRPr lang="en-US" sz="3600" dirty="0">
              <a:latin typeface="+mj-lt"/>
              <a:ea typeface="+mj-ea"/>
              <a:cs typeface="+mj-cs"/>
            </a:endParaRPr>
          </a:p>
        </p:txBody>
      </p:sp>
      <p:sp>
        <p:nvSpPr>
          <p:cNvPr id="8" name="Freeform 7"/>
          <p:cNvSpPr/>
          <p:nvPr/>
        </p:nvSpPr>
        <p:spPr>
          <a:xfrm>
            <a:off x="1855788" y="1985963"/>
            <a:ext cx="4576762" cy="1608137"/>
          </a:xfrm>
          <a:custGeom>
            <a:avLst/>
            <a:gdLst>
              <a:gd name="connsiteX0" fmla="*/ 83442 w 4576614"/>
              <a:gd name="connsiteY0" fmla="*/ 1450428 h 1608083"/>
              <a:gd name="connsiteX1" fmla="*/ 1959538 w 4576614"/>
              <a:gd name="connsiteY1" fmla="*/ 31531 h 1608083"/>
              <a:gd name="connsiteX2" fmla="*/ 4576614 w 4576614"/>
              <a:gd name="connsiteY2" fmla="*/ 0 h 1608083"/>
              <a:gd name="connsiteX3" fmla="*/ 4497786 w 4576614"/>
              <a:gd name="connsiteY3" fmla="*/ 1024759 h 1608083"/>
              <a:gd name="connsiteX4" fmla="*/ 3756807 w 4576614"/>
              <a:gd name="connsiteY4" fmla="*/ 1182414 h 1608083"/>
              <a:gd name="connsiteX5" fmla="*/ 3141952 w 4576614"/>
              <a:gd name="connsiteY5" fmla="*/ 1608083 h 1608083"/>
              <a:gd name="connsiteX6" fmla="*/ 178035 w 4576614"/>
              <a:gd name="connsiteY6" fmla="*/ 1608083 h 1608083"/>
              <a:gd name="connsiteX7" fmla="*/ 4614 w 4576614"/>
              <a:gd name="connsiteY7" fmla="*/ 1497724 h 1608083"/>
              <a:gd name="connsiteX8" fmla="*/ 83442 w 4576614"/>
              <a:gd name="connsiteY8" fmla="*/ 1450428 h 16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6614" h="1608083">
                <a:moveTo>
                  <a:pt x="83442" y="1450428"/>
                </a:moveTo>
                <a:lnTo>
                  <a:pt x="1959538" y="31531"/>
                </a:lnTo>
                <a:lnTo>
                  <a:pt x="4576614" y="0"/>
                </a:lnTo>
                <a:lnTo>
                  <a:pt x="4497786" y="1024759"/>
                </a:lnTo>
                <a:lnTo>
                  <a:pt x="3756807" y="1182414"/>
                </a:lnTo>
                <a:lnTo>
                  <a:pt x="3141952" y="1608083"/>
                </a:lnTo>
                <a:lnTo>
                  <a:pt x="178035" y="1608083"/>
                </a:lnTo>
                <a:cubicBezTo>
                  <a:pt x="0" y="1510973"/>
                  <a:pt x="4614" y="1579337"/>
                  <a:pt x="4614" y="1497724"/>
                </a:cubicBezTo>
                <a:lnTo>
                  <a:pt x="83442" y="14504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1" name="Title 6"/>
          <p:cNvSpPr>
            <a:spLocks noGrp="1"/>
          </p:cNvSpPr>
          <p:nvPr>
            <p:ph type="title"/>
          </p:nvPr>
        </p:nvSpPr>
        <p:spPr>
          <a:xfrm>
            <a:off x="4114800" y="274638"/>
            <a:ext cx="4572000" cy="2544762"/>
          </a:xfrm>
        </p:spPr>
        <p:txBody>
          <a:bodyPr/>
          <a:lstStyle/>
          <a:p>
            <a:r>
              <a:rPr lang="en-US" sz="3600" u="sng" dirty="0" smtClean="0"/>
              <a:t>Player metrics</a:t>
            </a:r>
            <a:r>
              <a:rPr lang="en-US" sz="3600" dirty="0" smtClean="0"/>
              <a:t>:</a:t>
            </a:r>
            <a:br>
              <a:rPr lang="en-US" sz="3600" dirty="0" smtClean="0"/>
            </a:br>
            <a:r>
              <a:rPr lang="en-US" sz="3600" dirty="0" smtClean="0"/>
              <a:t>Comparing groups of players is very valuable!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Process metrics</a:t>
            </a:r>
          </a:p>
        </p:txBody>
      </p:sp>
      <p:sp>
        <p:nvSpPr>
          <p:cNvPr id="25603" name="Content Placeholder 2"/>
          <p:cNvSpPr>
            <a:spLocks noGrp="1"/>
          </p:cNvSpPr>
          <p:nvPr>
            <p:ph idx="1"/>
          </p:nvPr>
        </p:nvSpPr>
        <p:spPr/>
        <p:txBody>
          <a:bodyPr/>
          <a:lstStyle/>
          <a:p>
            <a:r>
              <a:rPr lang="en-US" dirty="0" smtClean="0"/>
              <a:t>Find the leaks that are slowing you down or costing you money!</a:t>
            </a:r>
          </a:p>
          <a:p>
            <a:r>
              <a:rPr lang="en-US" dirty="0" smtClean="0"/>
              <a:t>Another cultural problem</a:t>
            </a:r>
          </a:p>
          <a:p>
            <a:pPr lvl="1"/>
            <a:r>
              <a:rPr lang="en-US" dirty="0" smtClean="0"/>
              <a:t>Process = evil</a:t>
            </a:r>
          </a:p>
          <a:p>
            <a:pPr lvl="1"/>
            <a:r>
              <a:rPr lang="en-US" dirty="0" smtClean="0"/>
              <a:t>Tools != game feature</a:t>
            </a:r>
          </a:p>
          <a:p>
            <a:pPr lvl="2"/>
            <a:r>
              <a:rPr lang="en-US" dirty="0" smtClean="0"/>
              <a:t>Not ‘fun’ to build</a:t>
            </a:r>
          </a:p>
          <a:p>
            <a:pPr lvl="2"/>
            <a:r>
              <a:rPr lang="en-US" dirty="0" smtClean="0"/>
              <a:t>No ‘status’</a:t>
            </a:r>
          </a:p>
          <a:p>
            <a:pPr lvl="1"/>
            <a:r>
              <a:rPr lang="en-US" dirty="0" smtClean="0"/>
              <a:t>Thus, junior programmers inherit team critical (and NP-hard) problems…</a:t>
            </a:r>
          </a:p>
          <a:p>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pPr eaLnBrk="1" hangingPunct="1"/>
            <a:r>
              <a:rPr lang="en-US" smtClean="0"/>
              <a:t>Fixing development leaks is like adding free staff!</a:t>
            </a:r>
          </a:p>
        </p:txBody>
      </p:sp>
      <p:sp>
        <p:nvSpPr>
          <p:cNvPr id="26628" name="Content Placeholder 4"/>
          <p:cNvSpPr>
            <a:spLocks noGrp="1"/>
          </p:cNvSpPr>
          <p:nvPr>
            <p:ph idx="1"/>
          </p:nvPr>
        </p:nvSpPr>
        <p:spPr/>
        <p:txBody>
          <a:bodyPr/>
          <a:lstStyle/>
          <a:p>
            <a:r>
              <a:rPr lang="en-US" dirty="0" smtClean="0"/>
              <a:t>Mythical man month…</a:t>
            </a:r>
          </a:p>
          <a:p>
            <a:r>
              <a:rPr lang="en-US" dirty="0" smtClean="0"/>
              <a:t>Developer and team efficiency improvements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8382000" cy="1143000"/>
          </a:xfrm>
        </p:spPr>
        <p:txBody>
          <a:bodyPr/>
          <a:lstStyle/>
          <a:p>
            <a:r>
              <a:rPr lang="en-US" sz="3200" smtClean="0"/>
              <a:t>Culture Shift option:</a:t>
            </a:r>
            <a:br>
              <a:rPr lang="en-US" sz="3200" smtClean="0"/>
            </a:br>
            <a:r>
              <a:rPr lang="en-US" sz="3200" smtClean="0"/>
              <a:t>Treat metrics as a critical feature from day one!</a:t>
            </a:r>
          </a:p>
        </p:txBody>
      </p:sp>
      <p:pic>
        <p:nvPicPr>
          <p:cNvPr id="39939" name="Picture 3" descr="C:\Users\larry\AppData\Local\Microsoft\Windows\Temporary Internet Files\Content.IE5\TXMBG08D\MPj03058830000[1].jpg"/>
          <p:cNvPicPr>
            <a:picLocks noChangeAspect="1" noChangeArrowheads="1"/>
          </p:cNvPicPr>
          <p:nvPr/>
        </p:nvPicPr>
        <p:blipFill>
          <a:blip r:embed="rId3" cstate="print"/>
          <a:srcRect/>
          <a:stretch>
            <a:fillRect/>
          </a:stretch>
        </p:blipFill>
        <p:spPr bwMode="auto">
          <a:xfrm>
            <a:off x="914400" y="4133850"/>
            <a:ext cx="1776413" cy="1885950"/>
          </a:xfrm>
          <a:prstGeom prst="rect">
            <a:avLst/>
          </a:prstGeom>
          <a:noFill/>
          <a:ln w="9525">
            <a:noFill/>
            <a:miter lim="800000"/>
            <a:headEnd/>
            <a:tailEnd/>
          </a:ln>
        </p:spPr>
      </p:pic>
      <p:sp>
        <p:nvSpPr>
          <p:cNvPr id="39940" name="TextBox 7"/>
          <p:cNvSpPr txBox="1">
            <a:spLocks noChangeArrowheads="1"/>
          </p:cNvSpPr>
          <p:nvPr/>
        </p:nvSpPr>
        <p:spPr bwMode="auto">
          <a:xfrm>
            <a:off x="685800" y="1560513"/>
            <a:ext cx="7391400" cy="954087"/>
          </a:xfrm>
          <a:prstGeom prst="rect">
            <a:avLst/>
          </a:prstGeom>
          <a:solidFill>
            <a:schemeClr val="accent3">
              <a:lumMod val="20000"/>
              <a:lumOff val="80000"/>
            </a:schemeClr>
          </a:solidFill>
          <a:ln w="9525">
            <a:solidFill>
              <a:schemeClr val="accent3"/>
            </a:solidFill>
            <a:miter lim="800000"/>
            <a:headEnd/>
            <a:tailEnd/>
          </a:ln>
        </p:spPr>
        <p:txBody>
          <a:bodyPr>
            <a:spAutoFit/>
          </a:bodyPr>
          <a:lstStyle/>
          <a:p>
            <a:pPr>
              <a:defRPr/>
            </a:pPr>
            <a:r>
              <a:rPr lang="en-US" sz="2800" dirty="0"/>
              <a:t>Fund everything that helps both team and customers, not just game play!</a:t>
            </a:r>
          </a:p>
        </p:txBody>
      </p:sp>
      <p:pic>
        <p:nvPicPr>
          <p:cNvPr id="39941" name="Picture 3" descr="C:\Users\larry\AppData\Local\Microsoft\Windows\Temporary Internet Files\Content.IE5\TXMBG08D\MPj03058830000[1].jpg"/>
          <p:cNvPicPr>
            <a:picLocks noChangeAspect="1" noChangeArrowheads="1"/>
          </p:cNvPicPr>
          <p:nvPr/>
        </p:nvPicPr>
        <p:blipFill>
          <a:blip r:embed="rId3" cstate="print"/>
          <a:srcRect/>
          <a:stretch>
            <a:fillRect/>
          </a:stretch>
        </p:blipFill>
        <p:spPr bwMode="auto">
          <a:xfrm>
            <a:off x="3405188" y="4114800"/>
            <a:ext cx="1776412" cy="1885950"/>
          </a:xfrm>
          <a:prstGeom prst="rect">
            <a:avLst/>
          </a:prstGeom>
          <a:noFill/>
          <a:ln w="9525">
            <a:noFill/>
            <a:miter lim="800000"/>
            <a:headEnd/>
            <a:tailEnd/>
          </a:ln>
        </p:spPr>
      </p:pic>
      <p:pic>
        <p:nvPicPr>
          <p:cNvPr id="11" name="Picture 3" descr="C:\Users\larry\AppData\Local\Microsoft\Windows\Temporary Internet Files\Content.IE5\TXMBG08D\MPj03058830000[1].jpg"/>
          <p:cNvPicPr>
            <a:picLocks noChangeAspect="1" noChangeArrowheads="1"/>
          </p:cNvPicPr>
          <p:nvPr/>
        </p:nvPicPr>
        <p:blipFill>
          <a:blip r:embed="rId3" cstate="print"/>
          <a:srcRect/>
          <a:stretch>
            <a:fillRect/>
          </a:stretch>
        </p:blipFill>
        <p:spPr bwMode="auto">
          <a:xfrm>
            <a:off x="5919721" y="4095978"/>
            <a:ext cx="1776479" cy="1886178"/>
          </a:xfrm>
          <a:prstGeom prst="rect">
            <a:avLst/>
          </a:prstGeom>
          <a:noFill/>
          <a:ln>
            <a:solidFill>
              <a:schemeClr val="tx2">
                <a:lumMod val="40000"/>
                <a:lumOff val="60000"/>
              </a:schemeClr>
            </a:solidFill>
          </a:ln>
          <a:effectLst>
            <a:innerShdw blurRad="114300">
              <a:prstClr val="black"/>
            </a:innerShdw>
          </a:effectLst>
        </p:spPr>
      </p:pic>
      <p:sp>
        <p:nvSpPr>
          <p:cNvPr id="39943" name="TextBox 11"/>
          <p:cNvSpPr txBox="1">
            <a:spLocks noChangeArrowheads="1"/>
          </p:cNvSpPr>
          <p:nvPr/>
        </p:nvSpPr>
        <p:spPr bwMode="auto">
          <a:xfrm>
            <a:off x="1295400" y="6107113"/>
            <a:ext cx="1095375" cy="369887"/>
          </a:xfrm>
          <a:prstGeom prst="rect">
            <a:avLst/>
          </a:prstGeom>
          <a:noFill/>
          <a:ln w="9525">
            <a:noFill/>
            <a:miter lim="800000"/>
            <a:headEnd/>
            <a:tailEnd/>
          </a:ln>
        </p:spPr>
        <p:txBody>
          <a:bodyPr wrap="none">
            <a:spAutoFit/>
          </a:bodyPr>
          <a:lstStyle/>
          <a:p>
            <a:r>
              <a:rPr lang="en-US"/>
              <a:t>Features</a:t>
            </a:r>
          </a:p>
        </p:txBody>
      </p:sp>
      <p:sp>
        <p:nvSpPr>
          <p:cNvPr id="39944" name="TextBox 12"/>
          <p:cNvSpPr txBox="1">
            <a:spLocks noChangeArrowheads="1"/>
          </p:cNvSpPr>
          <p:nvPr/>
        </p:nvSpPr>
        <p:spPr bwMode="auto">
          <a:xfrm>
            <a:off x="3933825" y="6107113"/>
            <a:ext cx="517525" cy="369887"/>
          </a:xfrm>
          <a:prstGeom prst="rect">
            <a:avLst/>
          </a:prstGeom>
          <a:noFill/>
          <a:ln w="9525">
            <a:noFill/>
            <a:miter lim="800000"/>
            <a:headEnd/>
            <a:tailEnd/>
          </a:ln>
        </p:spPr>
        <p:txBody>
          <a:bodyPr wrap="none">
            <a:spAutoFit/>
          </a:bodyPr>
          <a:lstStyle/>
          <a:p>
            <a:r>
              <a:rPr lang="en-US"/>
              <a:t>QA</a:t>
            </a:r>
          </a:p>
        </p:txBody>
      </p:sp>
      <p:sp>
        <p:nvSpPr>
          <p:cNvPr id="39945" name="TextBox 13"/>
          <p:cNvSpPr txBox="1">
            <a:spLocks noChangeArrowheads="1"/>
          </p:cNvSpPr>
          <p:nvPr/>
        </p:nvSpPr>
        <p:spPr bwMode="auto">
          <a:xfrm>
            <a:off x="6572250" y="6107113"/>
            <a:ext cx="928688" cy="369887"/>
          </a:xfrm>
          <a:prstGeom prst="rect">
            <a:avLst/>
          </a:prstGeom>
          <a:noFill/>
          <a:ln w="9525">
            <a:noFill/>
            <a:miter lim="800000"/>
            <a:headEnd/>
            <a:tailEnd/>
          </a:ln>
        </p:spPr>
        <p:txBody>
          <a:bodyPr wrap="none">
            <a:spAutoFit/>
          </a:bodyPr>
          <a:lstStyle/>
          <a:p>
            <a:r>
              <a:rPr lang="en-US"/>
              <a:t>Metrics</a:t>
            </a:r>
          </a:p>
        </p:txBody>
      </p:sp>
      <p:cxnSp>
        <p:nvCxnSpPr>
          <p:cNvPr id="16" name="Straight Arrow Connector 15"/>
          <p:cNvCxnSpPr/>
          <p:nvPr/>
        </p:nvCxnSpPr>
        <p:spPr>
          <a:xfrm rot="5400000">
            <a:off x="1372394" y="2896394"/>
            <a:ext cx="7620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7238" y="3276600"/>
            <a:ext cx="1900237" cy="461963"/>
          </a:xfrm>
          <a:prstGeom prst="rect">
            <a:avLst/>
          </a:prstGeom>
          <a:noFill/>
        </p:spPr>
        <p:txBody>
          <a:bodyPr wrap="none">
            <a:spAutoFit/>
          </a:bodyPr>
          <a:lstStyle/>
          <a:p>
            <a:pPr>
              <a:defRPr/>
            </a:pPr>
            <a:r>
              <a:rPr lang="en-US" sz="2400" dirty="0">
                <a:solidFill>
                  <a:schemeClr val="accent3">
                    <a:lumMod val="50000"/>
                  </a:schemeClr>
                </a:solidFill>
                <a:latin typeface="Arial" charset="0"/>
              </a:rPr>
              <a:t>$$$$$$$$$$</a:t>
            </a:r>
          </a:p>
        </p:txBody>
      </p:sp>
      <p:cxnSp>
        <p:nvCxnSpPr>
          <p:cNvPr id="18" name="Straight Arrow Connector 17"/>
          <p:cNvCxnSpPr/>
          <p:nvPr/>
        </p:nvCxnSpPr>
        <p:spPr>
          <a:xfrm rot="5400000">
            <a:off x="3944144" y="2894806"/>
            <a:ext cx="7620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86200" y="3275013"/>
            <a:ext cx="871538" cy="461962"/>
          </a:xfrm>
          <a:prstGeom prst="rect">
            <a:avLst/>
          </a:prstGeom>
          <a:noFill/>
        </p:spPr>
        <p:txBody>
          <a:bodyPr wrap="none">
            <a:spAutoFit/>
          </a:bodyPr>
          <a:lstStyle/>
          <a:p>
            <a:pPr>
              <a:defRPr/>
            </a:pPr>
            <a:r>
              <a:rPr lang="en-US" sz="2400" dirty="0">
                <a:solidFill>
                  <a:schemeClr val="accent3">
                    <a:lumMod val="50000"/>
                  </a:schemeClr>
                </a:solidFill>
                <a:latin typeface="Arial" charset="0"/>
              </a:rPr>
              <a:t>$$$$</a:t>
            </a:r>
          </a:p>
        </p:txBody>
      </p:sp>
      <p:cxnSp>
        <p:nvCxnSpPr>
          <p:cNvPr id="20" name="Straight Arrow Connector 19"/>
          <p:cNvCxnSpPr/>
          <p:nvPr/>
        </p:nvCxnSpPr>
        <p:spPr>
          <a:xfrm rot="5400000">
            <a:off x="6477794" y="2894806"/>
            <a:ext cx="7620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48400" y="3275013"/>
            <a:ext cx="1531938" cy="923925"/>
          </a:xfrm>
          <a:prstGeom prst="rect">
            <a:avLst/>
          </a:prstGeom>
          <a:noFill/>
        </p:spPr>
        <p:txBody>
          <a:bodyPr wrap="none">
            <a:spAutoFit/>
          </a:bodyPr>
          <a:lstStyle/>
          <a:p>
            <a:pPr>
              <a:defRPr/>
            </a:pPr>
            <a:r>
              <a:rPr lang="en-US" sz="5400" dirty="0">
                <a:solidFill>
                  <a:schemeClr val="accent3">
                    <a:lumMod val="50000"/>
                  </a:schemeClr>
                </a:solidFill>
                <a:latin typeface="Arial" charset="0"/>
              </a:rPr>
              <a:t>$$!!!</a:t>
            </a:r>
            <a:endParaRPr lang="en-US" sz="5400" dirty="0">
              <a:solidFill>
                <a:schemeClr val="accent2">
                  <a:lumMod val="75000"/>
                </a:schemeClr>
              </a:solidFill>
              <a:latin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152400"/>
            <a:ext cx="8229600" cy="1143000"/>
          </a:xfrm>
        </p:spPr>
        <p:txBody>
          <a:bodyPr>
            <a:normAutofit fontScale="90000"/>
          </a:bodyPr>
          <a:lstStyle/>
          <a:p>
            <a:r>
              <a:rPr lang="en-US" sz="2800" dirty="0" smtClean="0"/>
              <a:t>Metrics accelerate the triage process by providing a starting point that would  take hours/days to find via log trolling</a:t>
            </a:r>
          </a:p>
        </p:txBody>
      </p:sp>
      <p:pic>
        <p:nvPicPr>
          <p:cNvPr id="40963" name="Picture 2"/>
          <p:cNvPicPr>
            <a:picLocks noChangeAspect="1" noChangeArrowheads="1"/>
          </p:cNvPicPr>
          <p:nvPr/>
        </p:nvPicPr>
        <p:blipFill>
          <a:blip r:embed="rId3" cstate="print"/>
          <a:srcRect/>
          <a:stretch>
            <a:fillRect/>
          </a:stretch>
        </p:blipFill>
        <p:spPr bwMode="auto">
          <a:xfrm>
            <a:off x="1219200" y="1447800"/>
            <a:ext cx="7010400" cy="489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marR="0" rtl="0"/>
            <a:r>
              <a:rPr lang="en-US" sz="2800" baseline="0" dirty="0" smtClean="0">
                <a:latin typeface="Calibri"/>
              </a:rPr>
              <a:t>QA requirements vary </a:t>
            </a:r>
            <a:br>
              <a:rPr lang="en-US" sz="2800" baseline="0" dirty="0" smtClean="0">
                <a:latin typeface="Calibri"/>
              </a:rPr>
            </a:br>
            <a:r>
              <a:rPr lang="en-US" sz="2800" baseline="0" dirty="0" smtClean="0">
                <a:latin typeface="Calibri"/>
              </a:rPr>
              <a:t>over phases of production and operations</a:t>
            </a:r>
          </a:p>
        </p:txBody>
      </p:sp>
      <p:sp>
        <p:nvSpPr>
          <p:cNvPr id="3" name="Text Placeholder 2"/>
          <p:cNvSpPr>
            <a:spLocks noGrp="1"/>
          </p:cNvSpPr>
          <p:nvPr>
            <p:ph type="body" idx="1"/>
          </p:nvPr>
        </p:nvSpPr>
        <p:spPr>
          <a:xfrm>
            <a:off x="381000" y="1371600"/>
            <a:ext cx="8610600" cy="5257800"/>
          </a:xfrm>
        </p:spPr>
        <p:txBody>
          <a:bodyPr>
            <a:noAutofit/>
          </a:bodyPr>
          <a:lstStyle/>
          <a:p>
            <a:r>
              <a:rPr lang="en-US" sz="2400" dirty="0" smtClean="0"/>
              <a:t>First, </a:t>
            </a:r>
            <a:r>
              <a:rPr lang="en-US" sz="2400" i="1" dirty="0" smtClean="0"/>
              <a:t>stabilize</a:t>
            </a:r>
            <a:r>
              <a:rPr lang="en-US" sz="2400" dirty="0" smtClean="0"/>
              <a:t> &amp; </a:t>
            </a:r>
            <a:r>
              <a:rPr lang="en-US" sz="2400" i="1" dirty="0" smtClean="0"/>
              <a:t>accelerate</a:t>
            </a:r>
            <a:r>
              <a:rPr lang="en-US" sz="2400" dirty="0" smtClean="0"/>
              <a:t> the game </a:t>
            </a:r>
            <a:r>
              <a:rPr lang="en-US" sz="2400" baseline="0" dirty="0" smtClean="0"/>
              <a:t>iteration process</a:t>
            </a:r>
          </a:p>
          <a:p>
            <a:pPr lvl="1"/>
            <a:r>
              <a:rPr lang="en-US" sz="2000" i="1" baseline="0" dirty="0" smtClean="0"/>
              <a:t>The game is a tool used in building the game</a:t>
            </a:r>
          </a:p>
          <a:p>
            <a:pPr lvl="1"/>
            <a:r>
              <a:rPr lang="en-US" sz="2000" i="1" baseline="0" dirty="0" smtClean="0"/>
              <a:t>Prod</a:t>
            </a:r>
            <a:r>
              <a:rPr lang="en-US" sz="2000" i="1" dirty="0" smtClean="0"/>
              <a:t> &amp; </a:t>
            </a:r>
            <a:r>
              <a:rPr lang="en-US" sz="2000" i="1" baseline="0" dirty="0" smtClean="0"/>
              <a:t>QA and need fresh &amp; frequent builds, with fast load times!</a:t>
            </a:r>
          </a:p>
          <a:p>
            <a:pPr lvl="1"/>
            <a:r>
              <a:rPr lang="en-US" sz="2000" dirty="0" smtClean="0"/>
              <a:t>Debugs test/deploy steps early: create 0% failure cycle before scale hits</a:t>
            </a:r>
            <a:endParaRPr lang="en-US" sz="2000" baseline="0" dirty="0" smtClean="0"/>
          </a:p>
          <a:p>
            <a:r>
              <a:rPr lang="en-US" sz="2400" dirty="0" smtClean="0"/>
              <a:t>Loose validation checks to start,</a:t>
            </a:r>
            <a:r>
              <a:rPr lang="en-US" sz="2400" baseline="0" dirty="0" smtClean="0"/>
              <a:t> while game design &amp; code are still shifting, tighter Validation post-Alpha</a:t>
            </a:r>
          </a:p>
          <a:p>
            <a:r>
              <a:rPr lang="en-US" sz="2400" baseline="0" dirty="0" smtClean="0"/>
              <a:t>Setup for load testing</a:t>
            </a:r>
            <a:r>
              <a:rPr lang="en-US" sz="2400" dirty="0" smtClean="0"/>
              <a:t> early, start running small loads ASAP</a:t>
            </a:r>
            <a:endParaRPr lang="en-US" sz="2400" baseline="0" dirty="0" smtClean="0"/>
          </a:p>
          <a:p>
            <a:pPr lvl="1"/>
            <a:r>
              <a:rPr lang="en-US" sz="2400" baseline="0" dirty="0" smtClean="0"/>
              <a:t>Scale</a:t>
            </a:r>
            <a:r>
              <a:rPr lang="en-US" sz="2400" dirty="0" smtClean="0"/>
              <a:t> test </a:t>
            </a:r>
            <a:r>
              <a:rPr lang="en-US" sz="2400" baseline="0" dirty="0" smtClean="0"/>
              <a:t>clients </a:t>
            </a:r>
            <a:r>
              <a:rPr lang="en-US" sz="2400" dirty="0" smtClean="0"/>
              <a:t>&amp; pipeline w/mock data</a:t>
            </a:r>
            <a:endParaRPr lang="en-US" sz="2400" baseline="0" dirty="0" smtClean="0"/>
          </a:p>
          <a:p>
            <a:r>
              <a:rPr lang="en-US" sz="2400" baseline="0" dirty="0" smtClean="0"/>
              <a:t>Set up for Live Ops early!!!</a:t>
            </a:r>
          </a:p>
          <a:p>
            <a:pPr lvl="1"/>
            <a:r>
              <a:rPr lang="en-US" sz="2400" baseline="0" dirty="0" smtClean="0"/>
              <a:t>Test</a:t>
            </a:r>
            <a:r>
              <a:rPr lang="en-US" sz="2400" dirty="0" smtClean="0"/>
              <a:t> r</a:t>
            </a:r>
            <a:r>
              <a:rPr lang="en-US" sz="2400" baseline="0" dirty="0" smtClean="0"/>
              <a:t>esponse times @ mock scale, project</a:t>
            </a:r>
            <a:r>
              <a:rPr lang="en-US" sz="2400" dirty="0" smtClean="0"/>
              <a:t> recurring costs</a:t>
            </a:r>
            <a:r>
              <a:rPr lang="en-US" sz="2400" baseline="0" dirty="0" smtClean="0"/>
              <a:t> &amp; new guys (CM lead, …)</a:t>
            </a:r>
          </a:p>
          <a:p>
            <a:pPr lvl="1"/>
            <a:r>
              <a:rPr lang="en-US" sz="2400" dirty="0" smtClean="0"/>
              <a:t>C</a:t>
            </a:r>
            <a:r>
              <a:rPr lang="en-US" sz="2400" baseline="0" dirty="0" smtClean="0"/>
              <a:t>heap,</a:t>
            </a:r>
            <a:r>
              <a:rPr lang="en-US" sz="2400" dirty="0" smtClean="0"/>
              <a:t> </a:t>
            </a:r>
            <a:r>
              <a:rPr lang="en-US" sz="2400" baseline="0" dirty="0" smtClean="0"/>
              <a:t>fast &amp; fault-free cycle</a:t>
            </a:r>
            <a:r>
              <a:rPr lang="en-US" sz="2400" dirty="0" smtClean="0"/>
              <a:t>: triage/fix/verify/deploy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p:cTn id="4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3">
                                            <p:txEl>
                                              <p:pRg st="7" end="7"/>
                                            </p:txEl>
                                          </p:spTgt>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p:cTn id="5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3">
                                            <p:txEl>
                                              <p:pRg st="8" end="8"/>
                                            </p:txEl>
                                          </p:spTgt>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p:cTn id="58"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28600" y="655638"/>
            <a:ext cx="2667000" cy="3763962"/>
          </a:xfrm>
        </p:spPr>
        <p:txBody>
          <a:bodyPr/>
          <a:lstStyle/>
          <a:p>
            <a:r>
              <a:rPr lang="en-US" sz="3200" dirty="0" smtClean="0"/>
              <a:t>‘bots flag patterns of data that show common design errors</a:t>
            </a:r>
          </a:p>
        </p:txBody>
      </p:sp>
      <p:pic>
        <p:nvPicPr>
          <p:cNvPr id="44035" name="Picture 7" descr="http://tbn0.google.com/images?q=tbn:KivWfItPqazftM:http://z.about.com/d/chemistry/1/0/V/W/magnet.jpg">
            <a:hlinkClick r:id="rId3"/>
          </p:cNvPr>
          <p:cNvPicPr>
            <a:picLocks noChangeAspect="1" noChangeArrowheads="1"/>
          </p:cNvPicPr>
          <p:nvPr/>
        </p:nvPicPr>
        <p:blipFill>
          <a:blip r:embed="rId4" cstate="print"/>
          <a:srcRect/>
          <a:stretch>
            <a:fillRect/>
          </a:stretch>
        </p:blipFill>
        <p:spPr bwMode="auto">
          <a:xfrm>
            <a:off x="3124200" y="685800"/>
            <a:ext cx="5614988" cy="3757613"/>
          </a:xfrm>
          <a:prstGeom prst="rect">
            <a:avLst/>
          </a:prstGeom>
          <a:noFill/>
          <a:ln w="9525">
            <a:noFill/>
            <a:miter lim="800000"/>
            <a:headEnd/>
            <a:tailEnd/>
          </a:ln>
        </p:spPr>
      </p:pic>
      <p:pic>
        <p:nvPicPr>
          <p:cNvPr id="44036" name="Picture 2" descr="C:\Users\larry\AppData\Local\Microsoft\Windows\Temporary Internet Files\Content.IE5\9XNY1PLZ\MCj03038150000[1].wmf"/>
          <p:cNvPicPr>
            <a:picLocks noChangeAspect="1" noChangeArrowheads="1"/>
          </p:cNvPicPr>
          <p:nvPr/>
        </p:nvPicPr>
        <p:blipFill>
          <a:blip r:embed="rId5" cstate="print"/>
          <a:srcRect/>
          <a:stretch>
            <a:fillRect/>
          </a:stretch>
        </p:blipFill>
        <p:spPr bwMode="auto">
          <a:xfrm rot="-1588399">
            <a:off x="5003800" y="4621213"/>
            <a:ext cx="1568450" cy="1990725"/>
          </a:xfrm>
          <a:prstGeom prst="rect">
            <a:avLst/>
          </a:prstGeom>
          <a:noFill/>
          <a:ln w="9525">
            <a:noFill/>
            <a:miter lim="800000"/>
            <a:headEnd/>
            <a:tailEnd/>
          </a:ln>
        </p:spPr>
      </p:pic>
      <p:pic>
        <p:nvPicPr>
          <p:cNvPr id="44037" name="Picture 2" descr="C:\Users\larry\AppData\Local\Microsoft\Windows\Temporary Internet Files\Content.IE5\5B0AEBF8\MCj04061240000[1].wmf"/>
          <p:cNvPicPr>
            <a:picLocks noChangeAspect="1" noChangeArrowheads="1"/>
          </p:cNvPicPr>
          <p:nvPr/>
        </p:nvPicPr>
        <p:blipFill>
          <a:blip r:embed="rId6" cstate="print"/>
          <a:srcRect/>
          <a:stretch>
            <a:fillRect/>
          </a:stretch>
        </p:blipFill>
        <p:spPr bwMode="auto">
          <a:xfrm>
            <a:off x="990600" y="4876800"/>
            <a:ext cx="1587500" cy="1841500"/>
          </a:xfrm>
          <a:prstGeom prst="rect">
            <a:avLst/>
          </a:prstGeom>
          <a:noFill/>
          <a:ln w="9525">
            <a:noFill/>
            <a:miter lim="800000"/>
            <a:headEnd/>
            <a:tailEnd/>
          </a:ln>
        </p:spPr>
      </p:pic>
      <p:cxnSp>
        <p:nvCxnSpPr>
          <p:cNvPr id="14" name="Straight Arrow Connector 13"/>
          <p:cNvCxnSpPr/>
          <p:nvPr/>
        </p:nvCxnSpPr>
        <p:spPr>
          <a:xfrm rot="10800000">
            <a:off x="3200400" y="6032500"/>
            <a:ext cx="16764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52400" y="76200"/>
            <a:ext cx="8686800" cy="914400"/>
          </a:xfrm>
        </p:spPr>
        <p:txBody>
          <a:bodyPr/>
          <a:lstStyle/>
          <a:p>
            <a:pPr eaLnBrk="1" hangingPunct="1"/>
            <a:r>
              <a:rPr lang="en-US" sz="3200" dirty="0" smtClean="0"/>
              <a:t>Scaling the metrics system as data scales</a:t>
            </a:r>
          </a:p>
        </p:txBody>
      </p:sp>
      <p:pic>
        <p:nvPicPr>
          <p:cNvPr id="43011" name="Picture 9"/>
          <p:cNvPicPr>
            <a:picLocks noChangeAspect="1" noChangeArrowheads="1"/>
          </p:cNvPicPr>
          <p:nvPr/>
        </p:nvPicPr>
        <p:blipFill>
          <a:blip r:embed="rId3" cstate="print"/>
          <a:srcRect/>
          <a:stretch>
            <a:fillRect/>
          </a:stretch>
        </p:blipFill>
        <p:spPr bwMode="auto">
          <a:xfrm>
            <a:off x="152400" y="1322388"/>
            <a:ext cx="6096000" cy="4240212"/>
          </a:xfrm>
          <a:prstGeom prst="rect">
            <a:avLst/>
          </a:prstGeom>
          <a:noFill/>
          <a:ln w="9525">
            <a:noFill/>
            <a:miter lim="800000"/>
            <a:headEnd/>
            <a:tailEnd/>
          </a:ln>
        </p:spPr>
      </p:pic>
      <p:sp>
        <p:nvSpPr>
          <p:cNvPr id="4" name="TextBox 3"/>
          <p:cNvSpPr txBox="1">
            <a:spLocks noChangeArrowheads="1"/>
          </p:cNvSpPr>
          <p:nvPr/>
        </p:nvSpPr>
        <p:spPr bwMode="auto">
          <a:xfrm>
            <a:off x="6324600" y="838200"/>
            <a:ext cx="2819400" cy="3970318"/>
          </a:xfrm>
          <a:prstGeom prst="rect">
            <a:avLst/>
          </a:prstGeom>
          <a:noFill/>
          <a:ln w="9525">
            <a:noFill/>
            <a:miter lim="800000"/>
            <a:headEnd/>
            <a:tailEnd/>
          </a:ln>
        </p:spPr>
        <p:txBody>
          <a:bodyPr>
            <a:spAutoFit/>
          </a:bodyPr>
          <a:lstStyle/>
          <a:p>
            <a:pPr algn="ctr"/>
            <a:r>
              <a:rPr lang="en-US" sz="2800" dirty="0" smtClean="0"/>
              <a:t>Automated aggregation avoids drowning in masses of data</a:t>
            </a:r>
          </a:p>
          <a:p>
            <a:pPr algn="ctr"/>
            <a:endParaRPr lang="en-US" sz="2800" dirty="0" smtClean="0"/>
          </a:p>
          <a:p>
            <a:pPr algn="ctr"/>
            <a:r>
              <a:rPr lang="en-US" sz="2800" dirty="0" smtClean="0"/>
              <a:t>Fast response is key to adoption</a:t>
            </a:r>
          </a:p>
          <a:p>
            <a:pPr algn="ctr"/>
            <a:endParaRPr lang="en-US" sz="2800" dirty="0" smtClean="0"/>
          </a:p>
          <a:p>
            <a:pPr algn="ct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rrowheads="1"/>
          </p:cNvSpPr>
          <p:nvPr>
            <p:ph type="title"/>
          </p:nvPr>
        </p:nvSpPr>
        <p:spPr>
          <a:xfrm>
            <a:off x="457200" y="304800"/>
            <a:ext cx="8229600" cy="1143000"/>
          </a:xfrm>
        </p:spPr>
        <p:txBody>
          <a:bodyPr/>
          <a:lstStyle/>
          <a:p>
            <a:r>
              <a:rPr lang="en-US" sz="3200" dirty="0" smtClean="0"/>
              <a:t>Iterative improvement via metrics + automated testing: Lower dev &amp; ops costs</a:t>
            </a:r>
            <a:endParaRPr lang="en-US" sz="1800" dirty="0"/>
          </a:p>
        </p:txBody>
      </p:sp>
      <p:grpSp>
        <p:nvGrpSpPr>
          <p:cNvPr id="2" name="Group 59"/>
          <p:cNvGrpSpPr>
            <a:grpSpLocks/>
          </p:cNvGrpSpPr>
          <p:nvPr/>
        </p:nvGrpSpPr>
        <p:grpSpPr bwMode="auto">
          <a:xfrm>
            <a:off x="2590800" y="2133600"/>
            <a:ext cx="76200" cy="685800"/>
            <a:chOff x="1596" y="1008"/>
            <a:chExt cx="144" cy="680"/>
          </a:xfrm>
        </p:grpSpPr>
        <p:sp>
          <p:nvSpPr>
            <p:cNvPr id="249882" name="Line 26"/>
            <p:cNvSpPr>
              <a:spLocks noChangeShapeType="1"/>
            </p:cNvSpPr>
            <p:nvPr/>
          </p:nvSpPr>
          <p:spPr bwMode="auto">
            <a:xfrm>
              <a:off x="1644" y="1008"/>
              <a:ext cx="0" cy="680"/>
            </a:xfrm>
            <a:prstGeom prst="line">
              <a:avLst/>
            </a:prstGeom>
            <a:noFill/>
            <a:ln w="9525">
              <a:solidFill>
                <a:schemeClr val="tx1"/>
              </a:solidFill>
              <a:round/>
              <a:headEnd/>
              <a:tailEnd/>
            </a:ln>
            <a:effectLst/>
          </p:spPr>
          <p:txBody>
            <a:bodyPr/>
            <a:lstStyle/>
            <a:p>
              <a:endParaRPr lang="en-US"/>
            </a:p>
          </p:txBody>
        </p:sp>
        <p:sp>
          <p:nvSpPr>
            <p:cNvPr id="249883" name="Line 27"/>
            <p:cNvSpPr>
              <a:spLocks noChangeShapeType="1"/>
            </p:cNvSpPr>
            <p:nvPr/>
          </p:nvSpPr>
          <p:spPr bwMode="auto">
            <a:xfrm>
              <a:off x="1596" y="1688"/>
              <a:ext cx="144" cy="0"/>
            </a:xfrm>
            <a:prstGeom prst="line">
              <a:avLst/>
            </a:prstGeom>
            <a:noFill/>
            <a:ln w="9525">
              <a:solidFill>
                <a:schemeClr val="tx1"/>
              </a:solidFill>
              <a:round/>
              <a:headEnd/>
              <a:tailEnd/>
            </a:ln>
            <a:effectLst/>
          </p:spPr>
          <p:txBody>
            <a:bodyPr/>
            <a:lstStyle/>
            <a:p>
              <a:endParaRPr lang="en-US"/>
            </a:p>
          </p:txBody>
        </p:sp>
        <p:sp>
          <p:nvSpPr>
            <p:cNvPr id="249884" name="Line 28"/>
            <p:cNvSpPr>
              <a:spLocks noChangeShapeType="1"/>
            </p:cNvSpPr>
            <p:nvPr/>
          </p:nvSpPr>
          <p:spPr bwMode="auto">
            <a:xfrm>
              <a:off x="1596" y="1008"/>
              <a:ext cx="144" cy="0"/>
            </a:xfrm>
            <a:prstGeom prst="line">
              <a:avLst/>
            </a:prstGeom>
            <a:noFill/>
            <a:ln w="9525">
              <a:solidFill>
                <a:schemeClr val="tx1"/>
              </a:solidFill>
              <a:round/>
              <a:headEnd/>
              <a:tailEnd/>
            </a:ln>
            <a:effectLst/>
          </p:spPr>
          <p:txBody>
            <a:bodyPr/>
            <a:lstStyle/>
            <a:p>
              <a:endParaRPr lang="en-US"/>
            </a:p>
          </p:txBody>
        </p:sp>
      </p:grpSp>
      <p:sp>
        <p:nvSpPr>
          <p:cNvPr id="249885" name="Text Box 29"/>
          <p:cNvSpPr txBox="1">
            <a:spLocks noChangeArrowheads="1"/>
          </p:cNvSpPr>
          <p:nvPr/>
        </p:nvSpPr>
        <p:spPr bwMode="auto">
          <a:xfrm>
            <a:off x="3008313" y="2286000"/>
            <a:ext cx="1030287" cy="396875"/>
          </a:xfrm>
          <a:prstGeom prst="rect">
            <a:avLst/>
          </a:prstGeom>
          <a:noFill/>
          <a:ln w="9525">
            <a:noFill/>
            <a:miter lim="800000"/>
            <a:headEnd/>
            <a:tailEnd/>
          </a:ln>
          <a:effectLst/>
        </p:spPr>
        <p:txBody>
          <a:bodyPr wrap="none">
            <a:spAutoFit/>
          </a:bodyPr>
          <a:lstStyle/>
          <a:p>
            <a:pPr algn="ctr" eaLnBrk="1" hangingPunct="1"/>
            <a:r>
              <a:rPr lang="en-US" sz="2000" i="1">
                <a:latin typeface="Arial" charset="0"/>
              </a:rPr>
              <a:t>Profit…</a:t>
            </a:r>
          </a:p>
        </p:txBody>
      </p:sp>
      <p:sp>
        <p:nvSpPr>
          <p:cNvPr id="249875" name="Text Box 19"/>
          <p:cNvSpPr txBox="1">
            <a:spLocks noChangeArrowheads="1"/>
          </p:cNvSpPr>
          <p:nvPr/>
        </p:nvSpPr>
        <p:spPr bwMode="auto">
          <a:xfrm>
            <a:off x="2965450" y="2895600"/>
            <a:ext cx="1073150" cy="701675"/>
          </a:xfrm>
          <a:prstGeom prst="rect">
            <a:avLst/>
          </a:prstGeom>
          <a:solidFill>
            <a:schemeClr val="bg1"/>
          </a:solidFill>
          <a:ln w="9525">
            <a:noFill/>
            <a:miter lim="800000"/>
            <a:headEnd/>
            <a:tailEnd/>
          </a:ln>
          <a:effectLst/>
        </p:spPr>
        <p:txBody>
          <a:bodyPr wrap="none">
            <a:spAutoFit/>
          </a:bodyPr>
          <a:lstStyle/>
          <a:p>
            <a:pPr algn="ctr" eaLnBrk="1" hangingPunct="1"/>
            <a:r>
              <a:rPr lang="en-US" sz="2000" i="1">
                <a:latin typeface="Arial" charset="0"/>
              </a:rPr>
              <a:t>New</a:t>
            </a:r>
          </a:p>
          <a:p>
            <a:pPr algn="ctr" eaLnBrk="1" hangingPunct="1"/>
            <a:r>
              <a:rPr lang="en-US" sz="2000" i="1">
                <a:latin typeface="Arial" charset="0"/>
              </a:rPr>
              <a:t>Content</a:t>
            </a:r>
          </a:p>
        </p:txBody>
      </p:sp>
      <p:sp>
        <p:nvSpPr>
          <p:cNvPr id="249870" name="Text Box 14"/>
          <p:cNvSpPr txBox="1">
            <a:spLocks noChangeArrowheads="1"/>
          </p:cNvSpPr>
          <p:nvPr/>
        </p:nvSpPr>
        <p:spPr bwMode="auto">
          <a:xfrm>
            <a:off x="2873375" y="3886200"/>
            <a:ext cx="1470025" cy="396875"/>
          </a:xfrm>
          <a:prstGeom prst="rect">
            <a:avLst/>
          </a:prstGeom>
          <a:noFill/>
          <a:ln w="9525">
            <a:noFill/>
            <a:miter lim="800000"/>
            <a:headEnd/>
            <a:tailEnd/>
          </a:ln>
          <a:effectLst/>
        </p:spPr>
        <p:txBody>
          <a:bodyPr wrap="none">
            <a:spAutoFit/>
          </a:bodyPr>
          <a:lstStyle/>
          <a:p>
            <a:pPr algn="ctr" eaLnBrk="1" hangingPunct="1"/>
            <a:r>
              <a:rPr lang="en-US" sz="2000" i="1">
                <a:latin typeface="Arial" charset="0"/>
              </a:rPr>
              <a:t>Regression</a:t>
            </a:r>
          </a:p>
        </p:txBody>
      </p:sp>
      <p:sp>
        <p:nvSpPr>
          <p:cNvPr id="249897" name="Text Box 41"/>
          <p:cNvSpPr txBox="1">
            <a:spLocks noChangeArrowheads="1"/>
          </p:cNvSpPr>
          <p:nvPr/>
        </p:nvSpPr>
        <p:spPr bwMode="auto">
          <a:xfrm>
            <a:off x="2895600" y="4572000"/>
            <a:ext cx="1284288" cy="701675"/>
          </a:xfrm>
          <a:prstGeom prst="rect">
            <a:avLst/>
          </a:prstGeom>
          <a:noFill/>
          <a:ln w="9525">
            <a:noFill/>
            <a:miter lim="800000"/>
            <a:headEnd/>
            <a:tailEnd/>
          </a:ln>
          <a:effectLst/>
        </p:spPr>
        <p:txBody>
          <a:bodyPr wrap="none">
            <a:spAutoFit/>
          </a:bodyPr>
          <a:lstStyle/>
          <a:p>
            <a:pPr algn="ctr" eaLnBrk="1" hangingPunct="1"/>
            <a:r>
              <a:rPr lang="en-US" sz="2000" i="1">
                <a:latin typeface="Arial" charset="0"/>
              </a:rPr>
              <a:t>Customer</a:t>
            </a:r>
          </a:p>
          <a:p>
            <a:pPr algn="ctr" eaLnBrk="1" hangingPunct="1"/>
            <a:r>
              <a:rPr lang="en-US" sz="2000" i="1">
                <a:latin typeface="Arial" charset="0"/>
              </a:rPr>
              <a:t>Support</a:t>
            </a:r>
          </a:p>
        </p:txBody>
      </p:sp>
      <p:sp>
        <p:nvSpPr>
          <p:cNvPr id="249906" name="Text Box 50"/>
          <p:cNvSpPr txBox="1">
            <a:spLocks noChangeArrowheads="1"/>
          </p:cNvSpPr>
          <p:nvPr/>
        </p:nvSpPr>
        <p:spPr bwMode="auto">
          <a:xfrm>
            <a:off x="2895600" y="5562600"/>
            <a:ext cx="1425575" cy="396875"/>
          </a:xfrm>
          <a:prstGeom prst="rect">
            <a:avLst/>
          </a:prstGeom>
          <a:noFill/>
          <a:ln w="9525">
            <a:noFill/>
            <a:miter lim="800000"/>
            <a:headEnd/>
            <a:tailEnd/>
          </a:ln>
          <a:effectLst/>
        </p:spPr>
        <p:txBody>
          <a:bodyPr wrap="none">
            <a:spAutoFit/>
          </a:bodyPr>
          <a:lstStyle/>
          <a:p>
            <a:pPr algn="ctr" eaLnBrk="1" hangingPunct="1"/>
            <a:r>
              <a:rPr lang="en-US" sz="2000" i="1">
                <a:latin typeface="Arial" charset="0"/>
              </a:rPr>
              <a:t>Operations</a:t>
            </a:r>
          </a:p>
        </p:txBody>
      </p:sp>
      <p:grpSp>
        <p:nvGrpSpPr>
          <p:cNvPr id="3" name="Group 84"/>
          <p:cNvGrpSpPr>
            <a:grpSpLocks/>
          </p:cNvGrpSpPr>
          <p:nvPr/>
        </p:nvGrpSpPr>
        <p:grpSpPr bwMode="auto">
          <a:xfrm>
            <a:off x="228600" y="2057400"/>
            <a:ext cx="1227138" cy="4191000"/>
            <a:chOff x="156" y="1296"/>
            <a:chExt cx="773" cy="2640"/>
          </a:xfrm>
        </p:grpSpPr>
        <p:sp>
          <p:nvSpPr>
            <p:cNvPr id="249911" name="Line 55"/>
            <p:cNvSpPr>
              <a:spLocks noChangeShapeType="1"/>
            </p:cNvSpPr>
            <p:nvPr/>
          </p:nvSpPr>
          <p:spPr bwMode="auto">
            <a:xfrm flipH="1">
              <a:off x="576" y="1296"/>
              <a:ext cx="14" cy="2640"/>
            </a:xfrm>
            <a:prstGeom prst="line">
              <a:avLst/>
            </a:prstGeom>
            <a:noFill/>
            <a:ln w="9525">
              <a:solidFill>
                <a:schemeClr val="tx1"/>
              </a:solidFill>
              <a:round/>
              <a:headEnd/>
              <a:tailEnd/>
            </a:ln>
            <a:effectLst/>
          </p:spPr>
          <p:txBody>
            <a:bodyPr/>
            <a:lstStyle/>
            <a:p>
              <a:endParaRPr lang="en-US"/>
            </a:p>
          </p:txBody>
        </p:sp>
        <p:sp>
          <p:nvSpPr>
            <p:cNvPr id="249912" name="Line 56"/>
            <p:cNvSpPr>
              <a:spLocks noChangeShapeType="1"/>
            </p:cNvSpPr>
            <p:nvPr/>
          </p:nvSpPr>
          <p:spPr bwMode="auto">
            <a:xfrm>
              <a:off x="480" y="3936"/>
              <a:ext cx="192" cy="0"/>
            </a:xfrm>
            <a:prstGeom prst="line">
              <a:avLst/>
            </a:prstGeom>
            <a:noFill/>
            <a:ln w="9525">
              <a:solidFill>
                <a:schemeClr val="tx1"/>
              </a:solidFill>
              <a:round/>
              <a:headEnd/>
              <a:tailEnd/>
            </a:ln>
            <a:effectLst/>
          </p:spPr>
          <p:txBody>
            <a:bodyPr/>
            <a:lstStyle/>
            <a:p>
              <a:endParaRPr lang="en-US"/>
            </a:p>
          </p:txBody>
        </p:sp>
        <p:sp>
          <p:nvSpPr>
            <p:cNvPr id="249913" name="Line 57"/>
            <p:cNvSpPr>
              <a:spLocks noChangeShapeType="1"/>
            </p:cNvSpPr>
            <p:nvPr/>
          </p:nvSpPr>
          <p:spPr bwMode="auto">
            <a:xfrm>
              <a:off x="480" y="1296"/>
              <a:ext cx="240" cy="0"/>
            </a:xfrm>
            <a:prstGeom prst="line">
              <a:avLst/>
            </a:prstGeom>
            <a:noFill/>
            <a:ln w="9525">
              <a:solidFill>
                <a:schemeClr val="tx1"/>
              </a:solidFill>
              <a:round/>
              <a:headEnd/>
              <a:tailEnd/>
            </a:ln>
            <a:effectLst/>
          </p:spPr>
          <p:txBody>
            <a:bodyPr/>
            <a:lstStyle/>
            <a:p>
              <a:endParaRPr lang="en-US"/>
            </a:p>
          </p:txBody>
        </p:sp>
        <p:sp>
          <p:nvSpPr>
            <p:cNvPr id="249914" name="Text Box 58"/>
            <p:cNvSpPr txBox="1">
              <a:spLocks noChangeArrowheads="1"/>
            </p:cNvSpPr>
            <p:nvPr/>
          </p:nvSpPr>
          <p:spPr bwMode="auto">
            <a:xfrm>
              <a:off x="156" y="2256"/>
              <a:ext cx="773" cy="634"/>
            </a:xfrm>
            <a:prstGeom prst="rect">
              <a:avLst/>
            </a:prstGeom>
            <a:solidFill>
              <a:schemeClr val="bg1"/>
            </a:solidFill>
            <a:ln w="9525">
              <a:noFill/>
              <a:miter lim="800000"/>
              <a:headEnd/>
              <a:tailEnd/>
            </a:ln>
            <a:effectLst/>
          </p:spPr>
          <p:txBody>
            <a:bodyPr wrap="none">
              <a:spAutoFit/>
            </a:bodyPr>
            <a:lstStyle/>
            <a:p>
              <a:pPr algn="ctr" eaLnBrk="1" hangingPunct="1"/>
              <a:r>
                <a:rPr lang="en-US" sz="2000" i="1">
                  <a:latin typeface="Arial" charset="0"/>
                </a:rPr>
                <a:t>~ $10</a:t>
              </a:r>
            </a:p>
            <a:p>
              <a:pPr algn="ctr" eaLnBrk="1" hangingPunct="1"/>
              <a:r>
                <a:rPr lang="en-US" sz="2000" i="1">
                  <a:latin typeface="Arial" charset="0"/>
                </a:rPr>
                <a:t>per</a:t>
              </a:r>
            </a:p>
            <a:p>
              <a:pPr algn="ctr" eaLnBrk="1" hangingPunct="1"/>
              <a:r>
                <a:rPr lang="en-US" sz="2000" i="1">
                  <a:latin typeface="Arial" charset="0"/>
                </a:rPr>
                <a:t>customer</a:t>
              </a:r>
            </a:p>
          </p:txBody>
        </p:sp>
      </p:grpSp>
      <p:sp>
        <p:nvSpPr>
          <p:cNvPr id="249918" name="Rectangle 62"/>
          <p:cNvSpPr>
            <a:spLocks noChangeArrowheads="1"/>
          </p:cNvSpPr>
          <p:nvPr/>
        </p:nvSpPr>
        <p:spPr bwMode="auto">
          <a:xfrm>
            <a:off x="1600200" y="2057400"/>
            <a:ext cx="838200" cy="838200"/>
          </a:xfrm>
          <a:prstGeom prst="rect">
            <a:avLst/>
          </a:prstGeom>
          <a:solidFill>
            <a:srgbClr val="08903C"/>
          </a:solidFill>
          <a:ln w="12700" cap="sq">
            <a:solidFill>
              <a:schemeClr val="tx1"/>
            </a:solidFill>
            <a:miter lim="800000"/>
            <a:headEnd/>
            <a:tailEnd/>
          </a:ln>
          <a:effectLst/>
        </p:spPr>
        <p:txBody>
          <a:bodyPr wrap="none" anchor="ctr"/>
          <a:lstStyle/>
          <a:p>
            <a:endParaRPr lang="en-US"/>
          </a:p>
        </p:txBody>
      </p:sp>
      <p:sp>
        <p:nvSpPr>
          <p:cNvPr id="249919" name="Rectangle 63"/>
          <p:cNvSpPr>
            <a:spLocks noChangeArrowheads="1"/>
          </p:cNvSpPr>
          <p:nvPr/>
        </p:nvSpPr>
        <p:spPr bwMode="auto">
          <a:xfrm>
            <a:off x="1600200" y="2895600"/>
            <a:ext cx="685800" cy="838200"/>
          </a:xfrm>
          <a:prstGeom prst="rect">
            <a:avLst/>
          </a:prstGeom>
          <a:solidFill>
            <a:schemeClr val="accent2"/>
          </a:solidFill>
          <a:ln w="12700" cap="sq">
            <a:solidFill>
              <a:schemeClr val="tx1"/>
            </a:solidFill>
            <a:miter lim="800000"/>
            <a:headEnd/>
            <a:tailEnd/>
          </a:ln>
          <a:effectLst/>
        </p:spPr>
        <p:txBody>
          <a:bodyPr wrap="none" anchor="ctr"/>
          <a:lstStyle/>
          <a:p>
            <a:endParaRPr lang="en-US"/>
          </a:p>
        </p:txBody>
      </p:sp>
      <p:grpSp>
        <p:nvGrpSpPr>
          <p:cNvPr id="4" name="Group 64"/>
          <p:cNvGrpSpPr>
            <a:grpSpLocks/>
          </p:cNvGrpSpPr>
          <p:nvPr/>
        </p:nvGrpSpPr>
        <p:grpSpPr bwMode="auto">
          <a:xfrm>
            <a:off x="2590800" y="2895600"/>
            <a:ext cx="95250" cy="762000"/>
            <a:chOff x="1596" y="1008"/>
            <a:chExt cx="144" cy="680"/>
          </a:xfrm>
        </p:grpSpPr>
        <p:sp>
          <p:nvSpPr>
            <p:cNvPr id="249921" name="Line 65"/>
            <p:cNvSpPr>
              <a:spLocks noChangeShapeType="1"/>
            </p:cNvSpPr>
            <p:nvPr/>
          </p:nvSpPr>
          <p:spPr bwMode="auto">
            <a:xfrm>
              <a:off x="1644" y="1008"/>
              <a:ext cx="0" cy="680"/>
            </a:xfrm>
            <a:prstGeom prst="line">
              <a:avLst/>
            </a:prstGeom>
            <a:noFill/>
            <a:ln w="9525">
              <a:solidFill>
                <a:schemeClr val="tx1"/>
              </a:solidFill>
              <a:round/>
              <a:headEnd/>
              <a:tailEnd/>
            </a:ln>
            <a:effectLst/>
          </p:spPr>
          <p:txBody>
            <a:bodyPr/>
            <a:lstStyle/>
            <a:p>
              <a:endParaRPr lang="en-US"/>
            </a:p>
          </p:txBody>
        </p:sp>
        <p:sp>
          <p:nvSpPr>
            <p:cNvPr id="249922" name="Line 66"/>
            <p:cNvSpPr>
              <a:spLocks noChangeShapeType="1"/>
            </p:cNvSpPr>
            <p:nvPr/>
          </p:nvSpPr>
          <p:spPr bwMode="auto">
            <a:xfrm>
              <a:off x="1596" y="1688"/>
              <a:ext cx="144" cy="0"/>
            </a:xfrm>
            <a:prstGeom prst="line">
              <a:avLst/>
            </a:prstGeom>
            <a:noFill/>
            <a:ln w="9525">
              <a:solidFill>
                <a:schemeClr val="tx1"/>
              </a:solidFill>
              <a:round/>
              <a:headEnd/>
              <a:tailEnd/>
            </a:ln>
            <a:effectLst/>
          </p:spPr>
          <p:txBody>
            <a:bodyPr/>
            <a:lstStyle/>
            <a:p>
              <a:endParaRPr lang="en-US"/>
            </a:p>
          </p:txBody>
        </p:sp>
        <p:sp>
          <p:nvSpPr>
            <p:cNvPr id="249923" name="Line 67"/>
            <p:cNvSpPr>
              <a:spLocks noChangeShapeType="1"/>
            </p:cNvSpPr>
            <p:nvPr/>
          </p:nvSpPr>
          <p:spPr bwMode="auto">
            <a:xfrm>
              <a:off x="1596" y="1008"/>
              <a:ext cx="144" cy="0"/>
            </a:xfrm>
            <a:prstGeom prst="line">
              <a:avLst/>
            </a:prstGeom>
            <a:noFill/>
            <a:ln w="9525">
              <a:solidFill>
                <a:schemeClr val="tx1"/>
              </a:solidFill>
              <a:round/>
              <a:headEnd/>
              <a:tailEnd/>
            </a:ln>
            <a:effectLst/>
          </p:spPr>
          <p:txBody>
            <a:bodyPr/>
            <a:lstStyle/>
            <a:p>
              <a:endParaRPr lang="en-US"/>
            </a:p>
          </p:txBody>
        </p:sp>
      </p:grpSp>
      <p:sp>
        <p:nvSpPr>
          <p:cNvPr id="249924" name="Rectangle 68"/>
          <p:cNvSpPr>
            <a:spLocks noChangeArrowheads="1"/>
          </p:cNvSpPr>
          <p:nvPr/>
        </p:nvSpPr>
        <p:spPr bwMode="auto">
          <a:xfrm>
            <a:off x="1600200" y="3733800"/>
            <a:ext cx="685800" cy="838200"/>
          </a:xfrm>
          <a:prstGeom prst="rect">
            <a:avLst/>
          </a:prstGeom>
          <a:solidFill>
            <a:schemeClr val="hlink"/>
          </a:solidFill>
          <a:ln w="12700" cap="sq">
            <a:solidFill>
              <a:schemeClr val="tx1"/>
            </a:solidFill>
            <a:miter lim="800000"/>
            <a:headEnd/>
            <a:tailEnd/>
          </a:ln>
          <a:effectLst/>
        </p:spPr>
        <p:txBody>
          <a:bodyPr wrap="none" anchor="ctr"/>
          <a:lstStyle/>
          <a:p>
            <a:endParaRPr lang="en-US"/>
          </a:p>
        </p:txBody>
      </p:sp>
      <p:sp>
        <p:nvSpPr>
          <p:cNvPr id="249925" name="Rectangle 69"/>
          <p:cNvSpPr>
            <a:spLocks noChangeArrowheads="1"/>
          </p:cNvSpPr>
          <p:nvPr/>
        </p:nvSpPr>
        <p:spPr bwMode="auto">
          <a:xfrm>
            <a:off x="1600200" y="4572000"/>
            <a:ext cx="685800" cy="838200"/>
          </a:xfrm>
          <a:prstGeom prst="rect">
            <a:avLst/>
          </a:prstGeom>
          <a:solidFill>
            <a:srgbClr val="6A1614"/>
          </a:solidFill>
          <a:ln w="12700" cap="sq">
            <a:solidFill>
              <a:schemeClr val="tx1"/>
            </a:solidFill>
            <a:miter lim="800000"/>
            <a:headEnd/>
            <a:tailEnd/>
          </a:ln>
          <a:effectLst/>
        </p:spPr>
        <p:txBody>
          <a:bodyPr wrap="none" anchor="ctr"/>
          <a:lstStyle/>
          <a:p>
            <a:endParaRPr lang="en-US"/>
          </a:p>
        </p:txBody>
      </p:sp>
      <p:sp>
        <p:nvSpPr>
          <p:cNvPr id="249926" name="Rectangle 70"/>
          <p:cNvSpPr>
            <a:spLocks noChangeArrowheads="1"/>
          </p:cNvSpPr>
          <p:nvPr/>
        </p:nvSpPr>
        <p:spPr bwMode="auto">
          <a:xfrm>
            <a:off x="1600200" y="5410200"/>
            <a:ext cx="685800" cy="838200"/>
          </a:xfrm>
          <a:prstGeom prst="rect">
            <a:avLst/>
          </a:prstGeom>
          <a:solidFill>
            <a:srgbClr val="207876"/>
          </a:solidFill>
          <a:ln w="12700" cap="sq">
            <a:solidFill>
              <a:schemeClr val="tx1"/>
            </a:solidFill>
            <a:miter lim="800000"/>
            <a:headEnd/>
            <a:tailEnd/>
          </a:ln>
          <a:effectLst/>
        </p:spPr>
        <p:txBody>
          <a:bodyPr wrap="none" anchor="ctr"/>
          <a:lstStyle/>
          <a:p>
            <a:endParaRPr lang="en-US"/>
          </a:p>
        </p:txBody>
      </p:sp>
      <p:grpSp>
        <p:nvGrpSpPr>
          <p:cNvPr id="5" name="Group 71"/>
          <p:cNvGrpSpPr>
            <a:grpSpLocks/>
          </p:cNvGrpSpPr>
          <p:nvPr/>
        </p:nvGrpSpPr>
        <p:grpSpPr bwMode="auto">
          <a:xfrm>
            <a:off x="2590800" y="3733800"/>
            <a:ext cx="171450" cy="762000"/>
            <a:chOff x="1596" y="1008"/>
            <a:chExt cx="144" cy="680"/>
          </a:xfrm>
        </p:grpSpPr>
        <p:sp>
          <p:nvSpPr>
            <p:cNvPr id="249928" name="Line 72"/>
            <p:cNvSpPr>
              <a:spLocks noChangeShapeType="1"/>
            </p:cNvSpPr>
            <p:nvPr/>
          </p:nvSpPr>
          <p:spPr bwMode="auto">
            <a:xfrm>
              <a:off x="1644" y="1008"/>
              <a:ext cx="0" cy="680"/>
            </a:xfrm>
            <a:prstGeom prst="line">
              <a:avLst/>
            </a:prstGeom>
            <a:noFill/>
            <a:ln w="9525">
              <a:solidFill>
                <a:schemeClr val="tx1"/>
              </a:solidFill>
              <a:round/>
              <a:headEnd/>
              <a:tailEnd/>
            </a:ln>
            <a:effectLst/>
          </p:spPr>
          <p:txBody>
            <a:bodyPr/>
            <a:lstStyle/>
            <a:p>
              <a:endParaRPr lang="en-US"/>
            </a:p>
          </p:txBody>
        </p:sp>
        <p:sp>
          <p:nvSpPr>
            <p:cNvPr id="249929" name="Line 73"/>
            <p:cNvSpPr>
              <a:spLocks noChangeShapeType="1"/>
            </p:cNvSpPr>
            <p:nvPr/>
          </p:nvSpPr>
          <p:spPr bwMode="auto">
            <a:xfrm>
              <a:off x="1596" y="1688"/>
              <a:ext cx="144" cy="0"/>
            </a:xfrm>
            <a:prstGeom prst="line">
              <a:avLst/>
            </a:prstGeom>
            <a:noFill/>
            <a:ln w="9525">
              <a:solidFill>
                <a:schemeClr val="tx1"/>
              </a:solidFill>
              <a:round/>
              <a:headEnd/>
              <a:tailEnd/>
            </a:ln>
            <a:effectLst/>
          </p:spPr>
          <p:txBody>
            <a:bodyPr/>
            <a:lstStyle/>
            <a:p>
              <a:endParaRPr lang="en-US"/>
            </a:p>
          </p:txBody>
        </p:sp>
        <p:sp>
          <p:nvSpPr>
            <p:cNvPr id="249930" name="Line 74"/>
            <p:cNvSpPr>
              <a:spLocks noChangeShapeType="1"/>
            </p:cNvSpPr>
            <p:nvPr/>
          </p:nvSpPr>
          <p:spPr bwMode="auto">
            <a:xfrm>
              <a:off x="1596" y="1008"/>
              <a:ext cx="144" cy="0"/>
            </a:xfrm>
            <a:prstGeom prst="line">
              <a:avLst/>
            </a:prstGeom>
            <a:noFill/>
            <a:ln w="9525">
              <a:solidFill>
                <a:schemeClr val="tx1"/>
              </a:solidFill>
              <a:round/>
              <a:headEnd/>
              <a:tailEnd/>
            </a:ln>
            <a:effectLst/>
          </p:spPr>
          <p:txBody>
            <a:bodyPr/>
            <a:lstStyle/>
            <a:p>
              <a:endParaRPr lang="en-US"/>
            </a:p>
          </p:txBody>
        </p:sp>
      </p:grpSp>
      <p:grpSp>
        <p:nvGrpSpPr>
          <p:cNvPr id="6" name="Group 75"/>
          <p:cNvGrpSpPr>
            <a:grpSpLocks/>
          </p:cNvGrpSpPr>
          <p:nvPr/>
        </p:nvGrpSpPr>
        <p:grpSpPr bwMode="auto">
          <a:xfrm>
            <a:off x="2590800" y="4572000"/>
            <a:ext cx="171450" cy="762000"/>
            <a:chOff x="1596" y="1008"/>
            <a:chExt cx="144" cy="680"/>
          </a:xfrm>
        </p:grpSpPr>
        <p:sp>
          <p:nvSpPr>
            <p:cNvPr id="249932" name="Line 76"/>
            <p:cNvSpPr>
              <a:spLocks noChangeShapeType="1"/>
            </p:cNvSpPr>
            <p:nvPr/>
          </p:nvSpPr>
          <p:spPr bwMode="auto">
            <a:xfrm>
              <a:off x="1644" y="1008"/>
              <a:ext cx="0" cy="680"/>
            </a:xfrm>
            <a:prstGeom prst="line">
              <a:avLst/>
            </a:prstGeom>
            <a:noFill/>
            <a:ln w="9525">
              <a:solidFill>
                <a:schemeClr val="tx1"/>
              </a:solidFill>
              <a:round/>
              <a:headEnd/>
              <a:tailEnd/>
            </a:ln>
            <a:effectLst/>
          </p:spPr>
          <p:txBody>
            <a:bodyPr/>
            <a:lstStyle/>
            <a:p>
              <a:endParaRPr lang="en-US"/>
            </a:p>
          </p:txBody>
        </p:sp>
        <p:sp>
          <p:nvSpPr>
            <p:cNvPr id="249933" name="Line 77"/>
            <p:cNvSpPr>
              <a:spLocks noChangeShapeType="1"/>
            </p:cNvSpPr>
            <p:nvPr/>
          </p:nvSpPr>
          <p:spPr bwMode="auto">
            <a:xfrm>
              <a:off x="1596" y="1688"/>
              <a:ext cx="144" cy="0"/>
            </a:xfrm>
            <a:prstGeom prst="line">
              <a:avLst/>
            </a:prstGeom>
            <a:noFill/>
            <a:ln w="9525">
              <a:solidFill>
                <a:schemeClr val="tx1"/>
              </a:solidFill>
              <a:round/>
              <a:headEnd/>
              <a:tailEnd/>
            </a:ln>
            <a:effectLst/>
          </p:spPr>
          <p:txBody>
            <a:bodyPr/>
            <a:lstStyle/>
            <a:p>
              <a:endParaRPr lang="en-US"/>
            </a:p>
          </p:txBody>
        </p:sp>
        <p:sp>
          <p:nvSpPr>
            <p:cNvPr id="249934" name="Line 78"/>
            <p:cNvSpPr>
              <a:spLocks noChangeShapeType="1"/>
            </p:cNvSpPr>
            <p:nvPr/>
          </p:nvSpPr>
          <p:spPr bwMode="auto">
            <a:xfrm>
              <a:off x="1596" y="1008"/>
              <a:ext cx="144" cy="0"/>
            </a:xfrm>
            <a:prstGeom prst="line">
              <a:avLst/>
            </a:prstGeom>
            <a:noFill/>
            <a:ln w="9525">
              <a:solidFill>
                <a:schemeClr val="tx1"/>
              </a:solidFill>
              <a:round/>
              <a:headEnd/>
              <a:tailEnd/>
            </a:ln>
            <a:effectLst/>
          </p:spPr>
          <p:txBody>
            <a:bodyPr/>
            <a:lstStyle/>
            <a:p>
              <a:endParaRPr lang="en-US"/>
            </a:p>
          </p:txBody>
        </p:sp>
      </p:grpSp>
      <p:grpSp>
        <p:nvGrpSpPr>
          <p:cNvPr id="7" name="Group 79"/>
          <p:cNvGrpSpPr>
            <a:grpSpLocks/>
          </p:cNvGrpSpPr>
          <p:nvPr/>
        </p:nvGrpSpPr>
        <p:grpSpPr bwMode="auto">
          <a:xfrm>
            <a:off x="2590800" y="5410200"/>
            <a:ext cx="171450" cy="762000"/>
            <a:chOff x="1596" y="1008"/>
            <a:chExt cx="144" cy="680"/>
          </a:xfrm>
        </p:grpSpPr>
        <p:sp>
          <p:nvSpPr>
            <p:cNvPr id="249936" name="Line 80"/>
            <p:cNvSpPr>
              <a:spLocks noChangeShapeType="1"/>
            </p:cNvSpPr>
            <p:nvPr/>
          </p:nvSpPr>
          <p:spPr bwMode="auto">
            <a:xfrm>
              <a:off x="1644" y="1008"/>
              <a:ext cx="0" cy="680"/>
            </a:xfrm>
            <a:prstGeom prst="line">
              <a:avLst/>
            </a:prstGeom>
            <a:noFill/>
            <a:ln w="9525">
              <a:solidFill>
                <a:schemeClr val="tx1"/>
              </a:solidFill>
              <a:round/>
              <a:headEnd/>
              <a:tailEnd/>
            </a:ln>
            <a:effectLst/>
          </p:spPr>
          <p:txBody>
            <a:bodyPr/>
            <a:lstStyle/>
            <a:p>
              <a:endParaRPr lang="en-US"/>
            </a:p>
          </p:txBody>
        </p:sp>
        <p:sp>
          <p:nvSpPr>
            <p:cNvPr id="249937" name="Line 81"/>
            <p:cNvSpPr>
              <a:spLocks noChangeShapeType="1"/>
            </p:cNvSpPr>
            <p:nvPr/>
          </p:nvSpPr>
          <p:spPr bwMode="auto">
            <a:xfrm>
              <a:off x="1596" y="1688"/>
              <a:ext cx="144" cy="0"/>
            </a:xfrm>
            <a:prstGeom prst="line">
              <a:avLst/>
            </a:prstGeom>
            <a:noFill/>
            <a:ln w="9525">
              <a:solidFill>
                <a:schemeClr val="tx1"/>
              </a:solidFill>
              <a:round/>
              <a:headEnd/>
              <a:tailEnd/>
            </a:ln>
            <a:effectLst/>
          </p:spPr>
          <p:txBody>
            <a:bodyPr/>
            <a:lstStyle/>
            <a:p>
              <a:endParaRPr lang="en-US"/>
            </a:p>
          </p:txBody>
        </p:sp>
        <p:sp>
          <p:nvSpPr>
            <p:cNvPr id="249938" name="Line 82"/>
            <p:cNvSpPr>
              <a:spLocks noChangeShapeType="1"/>
            </p:cNvSpPr>
            <p:nvPr/>
          </p:nvSpPr>
          <p:spPr bwMode="auto">
            <a:xfrm>
              <a:off x="1596" y="1008"/>
              <a:ext cx="144" cy="0"/>
            </a:xfrm>
            <a:prstGeom prst="line">
              <a:avLst/>
            </a:prstGeom>
            <a:noFill/>
            <a:ln w="9525">
              <a:solidFill>
                <a:schemeClr val="tx1"/>
              </a:solidFill>
              <a:round/>
              <a:headEnd/>
              <a:tailEn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49906"/>
                                        </p:tgtEl>
                                        <p:attrNameLst>
                                          <p:attrName>style.visibility</p:attrName>
                                        </p:attrNameLst>
                                      </p:cBhvr>
                                      <p:to>
                                        <p:strVal val="visible"/>
                                      </p:to>
                                    </p:set>
                                    <p:anim calcmode="lin" valueType="num">
                                      <p:cBhvr>
                                        <p:cTn id="14" dur="500" fill="hold"/>
                                        <p:tgtEl>
                                          <p:spTgt spid="249906"/>
                                        </p:tgtEl>
                                        <p:attrNameLst>
                                          <p:attrName>ppt_w</p:attrName>
                                        </p:attrNameLst>
                                      </p:cBhvr>
                                      <p:tavLst>
                                        <p:tav tm="0">
                                          <p:val>
                                            <p:fltVal val="0"/>
                                          </p:val>
                                        </p:tav>
                                        <p:tav tm="100000">
                                          <p:val>
                                            <p:strVal val="#ppt_w"/>
                                          </p:val>
                                        </p:tav>
                                      </p:tavLst>
                                    </p:anim>
                                    <p:anim calcmode="lin" valueType="num">
                                      <p:cBhvr>
                                        <p:cTn id="15" dur="500" fill="hold"/>
                                        <p:tgtEl>
                                          <p:spTgt spid="249906"/>
                                        </p:tgtEl>
                                        <p:attrNameLst>
                                          <p:attrName>ppt_h</p:attrName>
                                        </p:attrNameLst>
                                      </p:cBhvr>
                                      <p:tavLst>
                                        <p:tav tm="0">
                                          <p:val>
                                            <p:fltVal val="0"/>
                                          </p:val>
                                        </p:tav>
                                        <p:tav tm="100000">
                                          <p:val>
                                            <p:strVal val="#ppt_h"/>
                                          </p:val>
                                        </p:tav>
                                      </p:tavLst>
                                    </p:anim>
                                    <p:animEffect transition="in" filter="fade">
                                      <p:cBhvr>
                                        <p:cTn id="16" dur="500"/>
                                        <p:tgtEl>
                                          <p:spTgt spid="249906"/>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249926"/>
                                        </p:tgtEl>
                                        <p:attrNameLst>
                                          <p:attrName>style.visibility</p:attrName>
                                        </p:attrNameLst>
                                      </p:cBhvr>
                                      <p:to>
                                        <p:strVal val="visible"/>
                                      </p:to>
                                    </p:set>
                                    <p:anim calcmode="lin" valueType="num">
                                      <p:cBhvr>
                                        <p:cTn id="19" dur="500" fill="hold"/>
                                        <p:tgtEl>
                                          <p:spTgt spid="249926"/>
                                        </p:tgtEl>
                                        <p:attrNameLst>
                                          <p:attrName>ppt_w</p:attrName>
                                        </p:attrNameLst>
                                      </p:cBhvr>
                                      <p:tavLst>
                                        <p:tav tm="0">
                                          <p:val>
                                            <p:fltVal val="0"/>
                                          </p:val>
                                        </p:tav>
                                        <p:tav tm="100000">
                                          <p:val>
                                            <p:strVal val="#ppt_w"/>
                                          </p:val>
                                        </p:tav>
                                      </p:tavLst>
                                    </p:anim>
                                    <p:anim calcmode="lin" valueType="num">
                                      <p:cBhvr>
                                        <p:cTn id="20" dur="500" fill="hold"/>
                                        <p:tgtEl>
                                          <p:spTgt spid="249926"/>
                                        </p:tgtEl>
                                        <p:attrNameLst>
                                          <p:attrName>ppt_h</p:attrName>
                                        </p:attrNameLst>
                                      </p:cBhvr>
                                      <p:tavLst>
                                        <p:tav tm="0">
                                          <p:val>
                                            <p:fltVal val="0"/>
                                          </p:val>
                                        </p:tav>
                                        <p:tav tm="100000">
                                          <p:val>
                                            <p:strVal val="#ppt_h"/>
                                          </p:val>
                                        </p:tav>
                                      </p:tavLst>
                                    </p:anim>
                                    <p:animEffect transition="in" filter="fade">
                                      <p:cBhvr>
                                        <p:cTn id="21" dur="500"/>
                                        <p:tgtEl>
                                          <p:spTgt spid="249926"/>
                                        </p:tgtEl>
                                      </p:cBhvr>
                                    </p:animEffect>
                                  </p:childTnLst>
                                </p:cTn>
                              </p:par>
                              <p:par>
                                <p:cTn id="22" presetID="53"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249897"/>
                                        </p:tgtEl>
                                        <p:attrNameLst>
                                          <p:attrName>style.visibility</p:attrName>
                                        </p:attrNameLst>
                                      </p:cBhvr>
                                      <p:to>
                                        <p:strVal val="visible"/>
                                      </p:to>
                                    </p:set>
                                    <p:anim calcmode="lin" valueType="num">
                                      <p:cBhvr>
                                        <p:cTn id="30" dur="500" fill="hold"/>
                                        <p:tgtEl>
                                          <p:spTgt spid="249897"/>
                                        </p:tgtEl>
                                        <p:attrNameLst>
                                          <p:attrName>ppt_w</p:attrName>
                                        </p:attrNameLst>
                                      </p:cBhvr>
                                      <p:tavLst>
                                        <p:tav tm="0">
                                          <p:val>
                                            <p:fltVal val="0"/>
                                          </p:val>
                                        </p:tav>
                                        <p:tav tm="100000">
                                          <p:val>
                                            <p:strVal val="#ppt_w"/>
                                          </p:val>
                                        </p:tav>
                                      </p:tavLst>
                                    </p:anim>
                                    <p:anim calcmode="lin" valueType="num">
                                      <p:cBhvr>
                                        <p:cTn id="31" dur="500" fill="hold"/>
                                        <p:tgtEl>
                                          <p:spTgt spid="249897"/>
                                        </p:tgtEl>
                                        <p:attrNameLst>
                                          <p:attrName>ppt_h</p:attrName>
                                        </p:attrNameLst>
                                      </p:cBhvr>
                                      <p:tavLst>
                                        <p:tav tm="0">
                                          <p:val>
                                            <p:fltVal val="0"/>
                                          </p:val>
                                        </p:tav>
                                        <p:tav tm="100000">
                                          <p:val>
                                            <p:strVal val="#ppt_h"/>
                                          </p:val>
                                        </p:tav>
                                      </p:tavLst>
                                    </p:anim>
                                    <p:animEffect transition="in" filter="fade">
                                      <p:cBhvr>
                                        <p:cTn id="32" dur="500"/>
                                        <p:tgtEl>
                                          <p:spTgt spid="249897"/>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249925"/>
                                        </p:tgtEl>
                                        <p:attrNameLst>
                                          <p:attrName>style.visibility</p:attrName>
                                        </p:attrNameLst>
                                      </p:cBhvr>
                                      <p:to>
                                        <p:strVal val="visible"/>
                                      </p:to>
                                    </p:set>
                                    <p:anim calcmode="lin" valueType="num">
                                      <p:cBhvr>
                                        <p:cTn id="35" dur="500" fill="hold"/>
                                        <p:tgtEl>
                                          <p:spTgt spid="249925"/>
                                        </p:tgtEl>
                                        <p:attrNameLst>
                                          <p:attrName>ppt_w</p:attrName>
                                        </p:attrNameLst>
                                      </p:cBhvr>
                                      <p:tavLst>
                                        <p:tav tm="0">
                                          <p:val>
                                            <p:fltVal val="0"/>
                                          </p:val>
                                        </p:tav>
                                        <p:tav tm="100000">
                                          <p:val>
                                            <p:strVal val="#ppt_w"/>
                                          </p:val>
                                        </p:tav>
                                      </p:tavLst>
                                    </p:anim>
                                    <p:anim calcmode="lin" valueType="num">
                                      <p:cBhvr>
                                        <p:cTn id="36" dur="500" fill="hold"/>
                                        <p:tgtEl>
                                          <p:spTgt spid="249925"/>
                                        </p:tgtEl>
                                        <p:attrNameLst>
                                          <p:attrName>ppt_h</p:attrName>
                                        </p:attrNameLst>
                                      </p:cBhvr>
                                      <p:tavLst>
                                        <p:tav tm="0">
                                          <p:val>
                                            <p:fltVal val="0"/>
                                          </p:val>
                                        </p:tav>
                                        <p:tav tm="100000">
                                          <p:val>
                                            <p:strVal val="#ppt_h"/>
                                          </p:val>
                                        </p:tav>
                                      </p:tavLst>
                                    </p:anim>
                                    <p:animEffect transition="in" filter="fade">
                                      <p:cBhvr>
                                        <p:cTn id="37" dur="500"/>
                                        <p:tgtEl>
                                          <p:spTgt spid="249925"/>
                                        </p:tgtEl>
                                      </p:cBhvr>
                                    </p:animEffect>
                                  </p:childTnLst>
                                </p:cTn>
                              </p:par>
                              <p:par>
                                <p:cTn id="38" presetID="53"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1000"/>
                            </p:stCondLst>
                            <p:childTnLst>
                              <p:par>
                                <p:cTn id="44" presetID="53" presetClass="entr" presetSubtype="0" fill="hold" grpId="0" nodeType="afterEffect">
                                  <p:stCondLst>
                                    <p:cond delay="0"/>
                                  </p:stCondLst>
                                  <p:childTnLst>
                                    <p:set>
                                      <p:cBhvr>
                                        <p:cTn id="45" dur="1" fill="hold">
                                          <p:stCondLst>
                                            <p:cond delay="0"/>
                                          </p:stCondLst>
                                        </p:cTn>
                                        <p:tgtEl>
                                          <p:spTgt spid="249870"/>
                                        </p:tgtEl>
                                        <p:attrNameLst>
                                          <p:attrName>style.visibility</p:attrName>
                                        </p:attrNameLst>
                                      </p:cBhvr>
                                      <p:to>
                                        <p:strVal val="visible"/>
                                      </p:to>
                                    </p:set>
                                    <p:anim calcmode="lin" valueType="num">
                                      <p:cBhvr>
                                        <p:cTn id="46" dur="500" fill="hold"/>
                                        <p:tgtEl>
                                          <p:spTgt spid="249870"/>
                                        </p:tgtEl>
                                        <p:attrNameLst>
                                          <p:attrName>ppt_w</p:attrName>
                                        </p:attrNameLst>
                                      </p:cBhvr>
                                      <p:tavLst>
                                        <p:tav tm="0">
                                          <p:val>
                                            <p:fltVal val="0"/>
                                          </p:val>
                                        </p:tav>
                                        <p:tav tm="100000">
                                          <p:val>
                                            <p:strVal val="#ppt_w"/>
                                          </p:val>
                                        </p:tav>
                                      </p:tavLst>
                                    </p:anim>
                                    <p:anim calcmode="lin" valueType="num">
                                      <p:cBhvr>
                                        <p:cTn id="47" dur="500" fill="hold"/>
                                        <p:tgtEl>
                                          <p:spTgt spid="249870"/>
                                        </p:tgtEl>
                                        <p:attrNameLst>
                                          <p:attrName>ppt_h</p:attrName>
                                        </p:attrNameLst>
                                      </p:cBhvr>
                                      <p:tavLst>
                                        <p:tav tm="0">
                                          <p:val>
                                            <p:fltVal val="0"/>
                                          </p:val>
                                        </p:tav>
                                        <p:tav tm="100000">
                                          <p:val>
                                            <p:strVal val="#ppt_h"/>
                                          </p:val>
                                        </p:tav>
                                      </p:tavLst>
                                    </p:anim>
                                    <p:animEffect transition="in" filter="fade">
                                      <p:cBhvr>
                                        <p:cTn id="48" dur="500"/>
                                        <p:tgtEl>
                                          <p:spTgt spid="249870"/>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249924"/>
                                        </p:tgtEl>
                                        <p:attrNameLst>
                                          <p:attrName>style.visibility</p:attrName>
                                        </p:attrNameLst>
                                      </p:cBhvr>
                                      <p:to>
                                        <p:strVal val="visible"/>
                                      </p:to>
                                    </p:set>
                                    <p:anim calcmode="lin" valueType="num">
                                      <p:cBhvr>
                                        <p:cTn id="51" dur="500" fill="hold"/>
                                        <p:tgtEl>
                                          <p:spTgt spid="249924"/>
                                        </p:tgtEl>
                                        <p:attrNameLst>
                                          <p:attrName>ppt_w</p:attrName>
                                        </p:attrNameLst>
                                      </p:cBhvr>
                                      <p:tavLst>
                                        <p:tav tm="0">
                                          <p:val>
                                            <p:fltVal val="0"/>
                                          </p:val>
                                        </p:tav>
                                        <p:tav tm="100000">
                                          <p:val>
                                            <p:strVal val="#ppt_w"/>
                                          </p:val>
                                        </p:tav>
                                      </p:tavLst>
                                    </p:anim>
                                    <p:anim calcmode="lin" valueType="num">
                                      <p:cBhvr>
                                        <p:cTn id="52" dur="500" fill="hold"/>
                                        <p:tgtEl>
                                          <p:spTgt spid="249924"/>
                                        </p:tgtEl>
                                        <p:attrNameLst>
                                          <p:attrName>ppt_h</p:attrName>
                                        </p:attrNameLst>
                                      </p:cBhvr>
                                      <p:tavLst>
                                        <p:tav tm="0">
                                          <p:val>
                                            <p:fltVal val="0"/>
                                          </p:val>
                                        </p:tav>
                                        <p:tav tm="100000">
                                          <p:val>
                                            <p:strVal val="#ppt_h"/>
                                          </p:val>
                                        </p:tav>
                                      </p:tavLst>
                                    </p:anim>
                                    <p:animEffect transition="in" filter="fade">
                                      <p:cBhvr>
                                        <p:cTn id="53" dur="500"/>
                                        <p:tgtEl>
                                          <p:spTgt spid="249924"/>
                                        </p:tgtEl>
                                      </p:cBhvr>
                                    </p:animEffect>
                                  </p:childTnLst>
                                </p:cTn>
                              </p:par>
                              <p:par>
                                <p:cTn id="54" presetID="53" presetClass="entr" presetSubtype="0"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par>
                          <p:cTn id="59" fill="hold">
                            <p:stCondLst>
                              <p:cond delay="1500"/>
                            </p:stCondLst>
                            <p:childTnLst>
                              <p:par>
                                <p:cTn id="60" presetID="53" presetClass="entr" presetSubtype="0" fill="hold" grpId="0" nodeType="afterEffect">
                                  <p:stCondLst>
                                    <p:cond delay="0"/>
                                  </p:stCondLst>
                                  <p:childTnLst>
                                    <p:set>
                                      <p:cBhvr>
                                        <p:cTn id="61" dur="1" fill="hold">
                                          <p:stCondLst>
                                            <p:cond delay="0"/>
                                          </p:stCondLst>
                                        </p:cTn>
                                        <p:tgtEl>
                                          <p:spTgt spid="249875"/>
                                        </p:tgtEl>
                                        <p:attrNameLst>
                                          <p:attrName>style.visibility</p:attrName>
                                        </p:attrNameLst>
                                      </p:cBhvr>
                                      <p:to>
                                        <p:strVal val="visible"/>
                                      </p:to>
                                    </p:set>
                                    <p:anim calcmode="lin" valueType="num">
                                      <p:cBhvr>
                                        <p:cTn id="62" dur="500" fill="hold"/>
                                        <p:tgtEl>
                                          <p:spTgt spid="249875"/>
                                        </p:tgtEl>
                                        <p:attrNameLst>
                                          <p:attrName>ppt_w</p:attrName>
                                        </p:attrNameLst>
                                      </p:cBhvr>
                                      <p:tavLst>
                                        <p:tav tm="0">
                                          <p:val>
                                            <p:fltVal val="0"/>
                                          </p:val>
                                        </p:tav>
                                        <p:tav tm="100000">
                                          <p:val>
                                            <p:strVal val="#ppt_w"/>
                                          </p:val>
                                        </p:tav>
                                      </p:tavLst>
                                    </p:anim>
                                    <p:anim calcmode="lin" valueType="num">
                                      <p:cBhvr>
                                        <p:cTn id="63" dur="500" fill="hold"/>
                                        <p:tgtEl>
                                          <p:spTgt spid="249875"/>
                                        </p:tgtEl>
                                        <p:attrNameLst>
                                          <p:attrName>ppt_h</p:attrName>
                                        </p:attrNameLst>
                                      </p:cBhvr>
                                      <p:tavLst>
                                        <p:tav tm="0">
                                          <p:val>
                                            <p:fltVal val="0"/>
                                          </p:val>
                                        </p:tav>
                                        <p:tav tm="100000">
                                          <p:val>
                                            <p:strVal val="#ppt_h"/>
                                          </p:val>
                                        </p:tav>
                                      </p:tavLst>
                                    </p:anim>
                                    <p:animEffect transition="in" filter="fade">
                                      <p:cBhvr>
                                        <p:cTn id="64" dur="500"/>
                                        <p:tgtEl>
                                          <p:spTgt spid="249875"/>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249919"/>
                                        </p:tgtEl>
                                        <p:attrNameLst>
                                          <p:attrName>style.visibility</p:attrName>
                                        </p:attrNameLst>
                                      </p:cBhvr>
                                      <p:to>
                                        <p:strVal val="visible"/>
                                      </p:to>
                                    </p:set>
                                    <p:anim calcmode="lin" valueType="num">
                                      <p:cBhvr>
                                        <p:cTn id="67" dur="500" fill="hold"/>
                                        <p:tgtEl>
                                          <p:spTgt spid="249919"/>
                                        </p:tgtEl>
                                        <p:attrNameLst>
                                          <p:attrName>ppt_w</p:attrName>
                                        </p:attrNameLst>
                                      </p:cBhvr>
                                      <p:tavLst>
                                        <p:tav tm="0">
                                          <p:val>
                                            <p:fltVal val="0"/>
                                          </p:val>
                                        </p:tav>
                                        <p:tav tm="100000">
                                          <p:val>
                                            <p:strVal val="#ppt_w"/>
                                          </p:val>
                                        </p:tav>
                                      </p:tavLst>
                                    </p:anim>
                                    <p:anim calcmode="lin" valueType="num">
                                      <p:cBhvr>
                                        <p:cTn id="68" dur="500" fill="hold"/>
                                        <p:tgtEl>
                                          <p:spTgt spid="249919"/>
                                        </p:tgtEl>
                                        <p:attrNameLst>
                                          <p:attrName>ppt_h</p:attrName>
                                        </p:attrNameLst>
                                      </p:cBhvr>
                                      <p:tavLst>
                                        <p:tav tm="0">
                                          <p:val>
                                            <p:fltVal val="0"/>
                                          </p:val>
                                        </p:tav>
                                        <p:tav tm="100000">
                                          <p:val>
                                            <p:strVal val="#ppt_h"/>
                                          </p:val>
                                        </p:tav>
                                      </p:tavLst>
                                    </p:anim>
                                    <p:animEffect transition="in" filter="fade">
                                      <p:cBhvr>
                                        <p:cTn id="69" dur="500"/>
                                        <p:tgtEl>
                                          <p:spTgt spid="249919"/>
                                        </p:tgtEl>
                                      </p:cBhvr>
                                    </p:animEffect>
                                  </p:childTnLst>
                                </p:cTn>
                              </p:par>
                              <p:par>
                                <p:cTn id="70" presetID="53" presetClass="entr" presetSubtype="0"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p:cTn id="72" dur="500" fill="hold"/>
                                        <p:tgtEl>
                                          <p:spTgt spid="4"/>
                                        </p:tgtEl>
                                        <p:attrNameLst>
                                          <p:attrName>ppt_w</p:attrName>
                                        </p:attrNameLst>
                                      </p:cBhvr>
                                      <p:tavLst>
                                        <p:tav tm="0">
                                          <p:val>
                                            <p:fltVal val="0"/>
                                          </p:val>
                                        </p:tav>
                                        <p:tav tm="100000">
                                          <p:val>
                                            <p:strVal val="#ppt_w"/>
                                          </p:val>
                                        </p:tav>
                                      </p:tavLst>
                                    </p:anim>
                                    <p:anim calcmode="lin" valueType="num">
                                      <p:cBhvr>
                                        <p:cTn id="73" dur="500" fill="hold"/>
                                        <p:tgtEl>
                                          <p:spTgt spid="4"/>
                                        </p:tgtEl>
                                        <p:attrNameLst>
                                          <p:attrName>ppt_h</p:attrName>
                                        </p:attrNameLst>
                                      </p:cBhvr>
                                      <p:tavLst>
                                        <p:tav tm="0">
                                          <p:val>
                                            <p:fltVal val="0"/>
                                          </p:val>
                                        </p:tav>
                                        <p:tav tm="100000">
                                          <p:val>
                                            <p:strVal val="#ppt_h"/>
                                          </p:val>
                                        </p:tav>
                                      </p:tavLst>
                                    </p:anim>
                                    <p:animEffect transition="in" filter="fade">
                                      <p:cBhvr>
                                        <p:cTn id="74" dur="500"/>
                                        <p:tgtEl>
                                          <p:spTgt spid="4"/>
                                        </p:tgtEl>
                                      </p:cBhvr>
                                    </p:animEffect>
                                  </p:childTnLst>
                                </p:cTn>
                              </p:par>
                            </p:childTnLst>
                          </p:cTn>
                        </p:par>
                        <p:par>
                          <p:cTn id="75" fill="hold">
                            <p:stCondLst>
                              <p:cond delay="2000"/>
                            </p:stCondLst>
                            <p:childTnLst>
                              <p:par>
                                <p:cTn id="76" presetID="53" presetClass="entr" presetSubtype="0" fill="hold" nodeType="afterEffect">
                                  <p:stCondLst>
                                    <p:cond delay="0"/>
                                  </p:stCondLst>
                                  <p:childTnLst>
                                    <p:set>
                                      <p:cBhvr>
                                        <p:cTn id="77" dur="1" fill="hold">
                                          <p:stCondLst>
                                            <p:cond delay="0"/>
                                          </p:stCondLst>
                                        </p:cTn>
                                        <p:tgtEl>
                                          <p:spTgt spid="2"/>
                                        </p:tgtEl>
                                        <p:attrNameLst>
                                          <p:attrName>style.visibility</p:attrName>
                                        </p:attrNameLst>
                                      </p:cBhvr>
                                      <p:to>
                                        <p:strVal val="visible"/>
                                      </p:to>
                                    </p:set>
                                    <p:anim calcmode="lin" valueType="num">
                                      <p:cBhvr>
                                        <p:cTn id="78" dur="500" fill="hold"/>
                                        <p:tgtEl>
                                          <p:spTgt spid="2"/>
                                        </p:tgtEl>
                                        <p:attrNameLst>
                                          <p:attrName>ppt_w</p:attrName>
                                        </p:attrNameLst>
                                      </p:cBhvr>
                                      <p:tavLst>
                                        <p:tav tm="0">
                                          <p:val>
                                            <p:fltVal val="0"/>
                                          </p:val>
                                        </p:tav>
                                        <p:tav tm="100000">
                                          <p:val>
                                            <p:strVal val="#ppt_w"/>
                                          </p:val>
                                        </p:tav>
                                      </p:tavLst>
                                    </p:anim>
                                    <p:anim calcmode="lin" valueType="num">
                                      <p:cBhvr>
                                        <p:cTn id="79" dur="500" fill="hold"/>
                                        <p:tgtEl>
                                          <p:spTgt spid="2"/>
                                        </p:tgtEl>
                                        <p:attrNameLst>
                                          <p:attrName>ppt_h</p:attrName>
                                        </p:attrNameLst>
                                      </p:cBhvr>
                                      <p:tavLst>
                                        <p:tav tm="0">
                                          <p:val>
                                            <p:fltVal val="0"/>
                                          </p:val>
                                        </p:tav>
                                        <p:tav tm="100000">
                                          <p:val>
                                            <p:strVal val="#ppt_h"/>
                                          </p:val>
                                        </p:tav>
                                      </p:tavLst>
                                    </p:anim>
                                    <p:animEffect transition="in" filter="fade">
                                      <p:cBhvr>
                                        <p:cTn id="80" dur="500"/>
                                        <p:tgtEl>
                                          <p:spTgt spid="2"/>
                                        </p:tgtEl>
                                      </p:cBhvr>
                                    </p:animEffect>
                                  </p:childTnLst>
                                </p:cTn>
                              </p:par>
                              <p:par>
                                <p:cTn id="81" presetID="53" presetClass="entr" presetSubtype="0" fill="hold" grpId="0" nodeType="withEffect">
                                  <p:stCondLst>
                                    <p:cond delay="0"/>
                                  </p:stCondLst>
                                  <p:childTnLst>
                                    <p:set>
                                      <p:cBhvr>
                                        <p:cTn id="82" dur="1" fill="hold">
                                          <p:stCondLst>
                                            <p:cond delay="0"/>
                                          </p:stCondLst>
                                        </p:cTn>
                                        <p:tgtEl>
                                          <p:spTgt spid="249885"/>
                                        </p:tgtEl>
                                        <p:attrNameLst>
                                          <p:attrName>style.visibility</p:attrName>
                                        </p:attrNameLst>
                                      </p:cBhvr>
                                      <p:to>
                                        <p:strVal val="visible"/>
                                      </p:to>
                                    </p:set>
                                    <p:anim calcmode="lin" valueType="num">
                                      <p:cBhvr>
                                        <p:cTn id="83" dur="500" fill="hold"/>
                                        <p:tgtEl>
                                          <p:spTgt spid="249885"/>
                                        </p:tgtEl>
                                        <p:attrNameLst>
                                          <p:attrName>ppt_w</p:attrName>
                                        </p:attrNameLst>
                                      </p:cBhvr>
                                      <p:tavLst>
                                        <p:tav tm="0">
                                          <p:val>
                                            <p:fltVal val="0"/>
                                          </p:val>
                                        </p:tav>
                                        <p:tav tm="100000">
                                          <p:val>
                                            <p:strVal val="#ppt_w"/>
                                          </p:val>
                                        </p:tav>
                                      </p:tavLst>
                                    </p:anim>
                                    <p:anim calcmode="lin" valueType="num">
                                      <p:cBhvr>
                                        <p:cTn id="84" dur="500" fill="hold"/>
                                        <p:tgtEl>
                                          <p:spTgt spid="249885"/>
                                        </p:tgtEl>
                                        <p:attrNameLst>
                                          <p:attrName>ppt_h</p:attrName>
                                        </p:attrNameLst>
                                      </p:cBhvr>
                                      <p:tavLst>
                                        <p:tav tm="0">
                                          <p:val>
                                            <p:fltVal val="0"/>
                                          </p:val>
                                        </p:tav>
                                        <p:tav tm="100000">
                                          <p:val>
                                            <p:strVal val="#ppt_h"/>
                                          </p:val>
                                        </p:tav>
                                      </p:tavLst>
                                    </p:anim>
                                    <p:animEffect transition="in" filter="fade">
                                      <p:cBhvr>
                                        <p:cTn id="85" dur="500"/>
                                        <p:tgtEl>
                                          <p:spTgt spid="249885"/>
                                        </p:tgtEl>
                                      </p:cBhvr>
                                    </p:animEffect>
                                  </p:childTnLst>
                                </p:cTn>
                              </p:par>
                              <p:par>
                                <p:cTn id="86" presetID="53" presetClass="entr" presetSubtype="0" fill="hold" grpId="0" nodeType="withEffect">
                                  <p:stCondLst>
                                    <p:cond delay="0"/>
                                  </p:stCondLst>
                                  <p:childTnLst>
                                    <p:set>
                                      <p:cBhvr>
                                        <p:cTn id="87" dur="1" fill="hold">
                                          <p:stCondLst>
                                            <p:cond delay="0"/>
                                          </p:stCondLst>
                                        </p:cTn>
                                        <p:tgtEl>
                                          <p:spTgt spid="249918"/>
                                        </p:tgtEl>
                                        <p:attrNameLst>
                                          <p:attrName>style.visibility</p:attrName>
                                        </p:attrNameLst>
                                      </p:cBhvr>
                                      <p:to>
                                        <p:strVal val="visible"/>
                                      </p:to>
                                    </p:set>
                                    <p:anim calcmode="lin" valueType="num">
                                      <p:cBhvr>
                                        <p:cTn id="88" dur="500" fill="hold"/>
                                        <p:tgtEl>
                                          <p:spTgt spid="249918"/>
                                        </p:tgtEl>
                                        <p:attrNameLst>
                                          <p:attrName>ppt_w</p:attrName>
                                        </p:attrNameLst>
                                      </p:cBhvr>
                                      <p:tavLst>
                                        <p:tav tm="0">
                                          <p:val>
                                            <p:fltVal val="0"/>
                                          </p:val>
                                        </p:tav>
                                        <p:tav tm="100000">
                                          <p:val>
                                            <p:strVal val="#ppt_w"/>
                                          </p:val>
                                        </p:tav>
                                      </p:tavLst>
                                    </p:anim>
                                    <p:anim calcmode="lin" valueType="num">
                                      <p:cBhvr>
                                        <p:cTn id="89" dur="500" fill="hold"/>
                                        <p:tgtEl>
                                          <p:spTgt spid="249918"/>
                                        </p:tgtEl>
                                        <p:attrNameLst>
                                          <p:attrName>ppt_h</p:attrName>
                                        </p:attrNameLst>
                                      </p:cBhvr>
                                      <p:tavLst>
                                        <p:tav tm="0">
                                          <p:val>
                                            <p:fltVal val="0"/>
                                          </p:val>
                                        </p:tav>
                                        <p:tav tm="100000">
                                          <p:val>
                                            <p:strVal val="#ppt_h"/>
                                          </p:val>
                                        </p:tav>
                                      </p:tavLst>
                                    </p:anim>
                                    <p:animEffect transition="in" filter="fade">
                                      <p:cBhvr>
                                        <p:cTn id="90" dur="500"/>
                                        <p:tgtEl>
                                          <p:spTgt spid="249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85" grpId="0"/>
      <p:bldP spid="249875" grpId="0" animBg="1"/>
      <p:bldP spid="249870" grpId="0"/>
      <p:bldP spid="249897" grpId="0"/>
      <p:bldP spid="249906" grpId="0"/>
      <p:bldP spid="249918" grpId="0" animBg="1"/>
      <p:bldP spid="249919" grpId="0" animBg="1"/>
      <p:bldP spid="249924" grpId="0" animBg="1"/>
      <p:bldP spid="249925" grpId="0" animBg="1"/>
      <p:bldP spid="24992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Rot="1" noChangeArrowheads="1"/>
          </p:cNvSpPr>
          <p:nvPr>
            <p:ph type="title"/>
          </p:nvPr>
        </p:nvSpPr>
        <p:spPr>
          <a:xfrm>
            <a:off x="457200" y="228600"/>
            <a:ext cx="8229600" cy="1371600"/>
          </a:xfrm>
        </p:spPr>
        <p:txBody>
          <a:bodyPr>
            <a:normAutofit/>
          </a:bodyPr>
          <a:lstStyle/>
          <a:p>
            <a:r>
              <a:rPr lang="en-US" sz="3200" dirty="0" smtClean="0"/>
              <a:t>Iterative improvement: Lower dev &amp; ops costs</a:t>
            </a:r>
            <a:endParaRPr lang="en-US" sz="3200" dirty="0"/>
          </a:p>
        </p:txBody>
      </p:sp>
      <p:sp>
        <p:nvSpPr>
          <p:cNvPr id="419886" name="Text Box 46"/>
          <p:cNvSpPr txBox="1">
            <a:spLocks noChangeArrowheads="1"/>
          </p:cNvSpPr>
          <p:nvPr/>
        </p:nvSpPr>
        <p:spPr bwMode="auto">
          <a:xfrm>
            <a:off x="3008313" y="2286000"/>
            <a:ext cx="1030287" cy="396875"/>
          </a:xfrm>
          <a:prstGeom prst="rect">
            <a:avLst/>
          </a:prstGeom>
          <a:noFill/>
          <a:ln w="9525">
            <a:noFill/>
            <a:miter lim="800000"/>
            <a:headEnd/>
            <a:tailEnd/>
          </a:ln>
          <a:effectLst/>
        </p:spPr>
        <p:txBody>
          <a:bodyPr wrap="none">
            <a:spAutoFit/>
          </a:bodyPr>
          <a:lstStyle/>
          <a:p>
            <a:pPr algn="ctr" eaLnBrk="1" hangingPunct="1"/>
            <a:r>
              <a:rPr lang="en-US" sz="2000" i="1">
                <a:latin typeface="Arial" charset="0"/>
              </a:rPr>
              <a:t>Profit…</a:t>
            </a:r>
          </a:p>
        </p:txBody>
      </p:sp>
      <p:sp>
        <p:nvSpPr>
          <p:cNvPr id="419888" name="Text Box 48"/>
          <p:cNvSpPr txBox="1">
            <a:spLocks noChangeArrowheads="1"/>
          </p:cNvSpPr>
          <p:nvPr/>
        </p:nvSpPr>
        <p:spPr bwMode="auto">
          <a:xfrm>
            <a:off x="2873375" y="3886200"/>
            <a:ext cx="1470025" cy="396875"/>
          </a:xfrm>
          <a:prstGeom prst="rect">
            <a:avLst/>
          </a:prstGeom>
          <a:noFill/>
          <a:ln w="9525">
            <a:noFill/>
            <a:miter lim="800000"/>
            <a:headEnd/>
            <a:tailEnd/>
          </a:ln>
          <a:effectLst/>
        </p:spPr>
        <p:txBody>
          <a:bodyPr wrap="none">
            <a:spAutoFit/>
          </a:bodyPr>
          <a:lstStyle/>
          <a:p>
            <a:pPr algn="ctr" eaLnBrk="1" hangingPunct="1"/>
            <a:r>
              <a:rPr lang="en-US" sz="2000" i="1">
                <a:latin typeface="Arial" charset="0"/>
              </a:rPr>
              <a:t>Regression</a:t>
            </a:r>
          </a:p>
        </p:txBody>
      </p:sp>
      <p:sp>
        <p:nvSpPr>
          <p:cNvPr id="419889" name="Text Box 49"/>
          <p:cNvSpPr txBox="1">
            <a:spLocks noChangeArrowheads="1"/>
          </p:cNvSpPr>
          <p:nvPr/>
        </p:nvSpPr>
        <p:spPr bwMode="auto">
          <a:xfrm>
            <a:off x="2895600" y="4572000"/>
            <a:ext cx="1284288" cy="701675"/>
          </a:xfrm>
          <a:prstGeom prst="rect">
            <a:avLst/>
          </a:prstGeom>
          <a:noFill/>
          <a:ln w="9525">
            <a:noFill/>
            <a:miter lim="800000"/>
            <a:headEnd/>
            <a:tailEnd/>
          </a:ln>
          <a:effectLst/>
        </p:spPr>
        <p:txBody>
          <a:bodyPr wrap="none">
            <a:spAutoFit/>
          </a:bodyPr>
          <a:lstStyle/>
          <a:p>
            <a:pPr algn="ctr" eaLnBrk="1" hangingPunct="1"/>
            <a:r>
              <a:rPr lang="en-US" sz="2000" i="1">
                <a:latin typeface="Arial" charset="0"/>
              </a:rPr>
              <a:t>Customer</a:t>
            </a:r>
          </a:p>
          <a:p>
            <a:pPr algn="ctr" eaLnBrk="1" hangingPunct="1"/>
            <a:r>
              <a:rPr lang="en-US" sz="2000" i="1">
                <a:latin typeface="Arial" charset="0"/>
              </a:rPr>
              <a:t>Support</a:t>
            </a:r>
          </a:p>
        </p:txBody>
      </p:sp>
      <p:sp>
        <p:nvSpPr>
          <p:cNvPr id="419890" name="Text Box 50"/>
          <p:cNvSpPr txBox="1">
            <a:spLocks noChangeArrowheads="1"/>
          </p:cNvSpPr>
          <p:nvPr/>
        </p:nvSpPr>
        <p:spPr bwMode="auto">
          <a:xfrm>
            <a:off x="2895600" y="5562600"/>
            <a:ext cx="1425575" cy="396875"/>
          </a:xfrm>
          <a:prstGeom prst="rect">
            <a:avLst/>
          </a:prstGeom>
          <a:noFill/>
          <a:ln w="9525">
            <a:noFill/>
            <a:miter lim="800000"/>
            <a:headEnd/>
            <a:tailEnd/>
          </a:ln>
          <a:effectLst/>
        </p:spPr>
        <p:txBody>
          <a:bodyPr wrap="none">
            <a:spAutoFit/>
          </a:bodyPr>
          <a:lstStyle/>
          <a:p>
            <a:pPr algn="ctr" eaLnBrk="1" hangingPunct="1"/>
            <a:r>
              <a:rPr lang="en-US" sz="2000" i="1">
                <a:latin typeface="Arial" charset="0"/>
              </a:rPr>
              <a:t>Operations</a:t>
            </a:r>
          </a:p>
        </p:txBody>
      </p:sp>
      <p:grpSp>
        <p:nvGrpSpPr>
          <p:cNvPr id="2" name="Group 51"/>
          <p:cNvGrpSpPr>
            <a:grpSpLocks/>
          </p:cNvGrpSpPr>
          <p:nvPr/>
        </p:nvGrpSpPr>
        <p:grpSpPr bwMode="auto">
          <a:xfrm>
            <a:off x="228600" y="2057400"/>
            <a:ext cx="1227138" cy="4191000"/>
            <a:chOff x="156" y="1296"/>
            <a:chExt cx="773" cy="2640"/>
          </a:xfrm>
        </p:grpSpPr>
        <p:sp>
          <p:nvSpPr>
            <p:cNvPr id="419892" name="Line 52"/>
            <p:cNvSpPr>
              <a:spLocks noChangeShapeType="1"/>
            </p:cNvSpPr>
            <p:nvPr/>
          </p:nvSpPr>
          <p:spPr bwMode="auto">
            <a:xfrm flipH="1">
              <a:off x="576" y="1296"/>
              <a:ext cx="14" cy="2640"/>
            </a:xfrm>
            <a:prstGeom prst="line">
              <a:avLst/>
            </a:prstGeom>
            <a:noFill/>
            <a:ln w="9525">
              <a:solidFill>
                <a:schemeClr val="tx1"/>
              </a:solidFill>
              <a:round/>
              <a:headEnd/>
              <a:tailEnd/>
            </a:ln>
            <a:effectLst/>
          </p:spPr>
          <p:txBody>
            <a:bodyPr/>
            <a:lstStyle/>
            <a:p>
              <a:endParaRPr lang="en-US"/>
            </a:p>
          </p:txBody>
        </p:sp>
        <p:sp>
          <p:nvSpPr>
            <p:cNvPr id="419893" name="Line 53"/>
            <p:cNvSpPr>
              <a:spLocks noChangeShapeType="1"/>
            </p:cNvSpPr>
            <p:nvPr/>
          </p:nvSpPr>
          <p:spPr bwMode="auto">
            <a:xfrm>
              <a:off x="480" y="3936"/>
              <a:ext cx="192" cy="0"/>
            </a:xfrm>
            <a:prstGeom prst="line">
              <a:avLst/>
            </a:prstGeom>
            <a:noFill/>
            <a:ln w="9525">
              <a:solidFill>
                <a:schemeClr val="tx1"/>
              </a:solidFill>
              <a:round/>
              <a:headEnd/>
              <a:tailEnd/>
            </a:ln>
            <a:effectLst/>
          </p:spPr>
          <p:txBody>
            <a:bodyPr/>
            <a:lstStyle/>
            <a:p>
              <a:endParaRPr lang="en-US"/>
            </a:p>
          </p:txBody>
        </p:sp>
        <p:sp>
          <p:nvSpPr>
            <p:cNvPr id="419894" name="Line 54"/>
            <p:cNvSpPr>
              <a:spLocks noChangeShapeType="1"/>
            </p:cNvSpPr>
            <p:nvPr/>
          </p:nvSpPr>
          <p:spPr bwMode="auto">
            <a:xfrm>
              <a:off x="480" y="1296"/>
              <a:ext cx="240" cy="0"/>
            </a:xfrm>
            <a:prstGeom prst="line">
              <a:avLst/>
            </a:prstGeom>
            <a:noFill/>
            <a:ln w="9525">
              <a:solidFill>
                <a:schemeClr val="tx1"/>
              </a:solidFill>
              <a:round/>
              <a:headEnd/>
              <a:tailEnd/>
            </a:ln>
            <a:effectLst/>
          </p:spPr>
          <p:txBody>
            <a:bodyPr/>
            <a:lstStyle/>
            <a:p>
              <a:endParaRPr lang="en-US"/>
            </a:p>
          </p:txBody>
        </p:sp>
        <p:sp>
          <p:nvSpPr>
            <p:cNvPr id="419895" name="Text Box 55"/>
            <p:cNvSpPr txBox="1">
              <a:spLocks noChangeArrowheads="1"/>
            </p:cNvSpPr>
            <p:nvPr/>
          </p:nvSpPr>
          <p:spPr bwMode="auto">
            <a:xfrm>
              <a:off x="156" y="2256"/>
              <a:ext cx="773" cy="634"/>
            </a:xfrm>
            <a:prstGeom prst="rect">
              <a:avLst/>
            </a:prstGeom>
            <a:solidFill>
              <a:schemeClr val="bg1"/>
            </a:solidFill>
            <a:ln w="9525">
              <a:noFill/>
              <a:miter lim="800000"/>
              <a:headEnd/>
              <a:tailEnd/>
            </a:ln>
            <a:effectLst/>
          </p:spPr>
          <p:txBody>
            <a:bodyPr wrap="none">
              <a:spAutoFit/>
            </a:bodyPr>
            <a:lstStyle/>
            <a:p>
              <a:pPr algn="ctr" eaLnBrk="1" hangingPunct="1"/>
              <a:r>
                <a:rPr lang="en-US" sz="2000" i="1">
                  <a:latin typeface="Arial" charset="0"/>
                </a:rPr>
                <a:t>~ $10</a:t>
              </a:r>
            </a:p>
            <a:p>
              <a:pPr algn="ctr" eaLnBrk="1" hangingPunct="1"/>
              <a:r>
                <a:rPr lang="en-US" sz="2000" i="1">
                  <a:latin typeface="Arial" charset="0"/>
                </a:rPr>
                <a:t>per</a:t>
              </a:r>
            </a:p>
            <a:p>
              <a:pPr algn="ctr" eaLnBrk="1" hangingPunct="1"/>
              <a:r>
                <a:rPr lang="en-US" sz="2000" i="1">
                  <a:latin typeface="Arial" charset="0"/>
                </a:rPr>
                <a:t>customer</a:t>
              </a:r>
            </a:p>
          </p:txBody>
        </p:sp>
      </p:grpSp>
      <p:sp>
        <p:nvSpPr>
          <p:cNvPr id="419896" name="Rectangle 56"/>
          <p:cNvSpPr>
            <a:spLocks noChangeArrowheads="1"/>
          </p:cNvSpPr>
          <p:nvPr/>
        </p:nvSpPr>
        <p:spPr bwMode="auto">
          <a:xfrm>
            <a:off x="1600200" y="2057400"/>
            <a:ext cx="838200" cy="1371600"/>
          </a:xfrm>
          <a:prstGeom prst="rect">
            <a:avLst/>
          </a:prstGeom>
          <a:solidFill>
            <a:srgbClr val="08903C"/>
          </a:solidFill>
          <a:ln w="12700" cap="sq">
            <a:solidFill>
              <a:schemeClr val="tx1"/>
            </a:solidFill>
            <a:miter lim="800000"/>
            <a:headEnd/>
            <a:tailEnd/>
          </a:ln>
          <a:effectLst/>
        </p:spPr>
        <p:txBody>
          <a:bodyPr wrap="none" anchor="ctr"/>
          <a:lstStyle/>
          <a:p>
            <a:endParaRPr lang="en-US"/>
          </a:p>
        </p:txBody>
      </p:sp>
      <p:sp>
        <p:nvSpPr>
          <p:cNvPr id="419897" name="Rectangle 57"/>
          <p:cNvSpPr>
            <a:spLocks noChangeArrowheads="1"/>
          </p:cNvSpPr>
          <p:nvPr/>
        </p:nvSpPr>
        <p:spPr bwMode="auto">
          <a:xfrm>
            <a:off x="1600200" y="3429000"/>
            <a:ext cx="685800" cy="304800"/>
          </a:xfrm>
          <a:prstGeom prst="rect">
            <a:avLst/>
          </a:prstGeom>
          <a:solidFill>
            <a:schemeClr val="accent2"/>
          </a:solidFill>
          <a:ln w="12700" cap="sq">
            <a:solidFill>
              <a:schemeClr val="tx1"/>
            </a:solidFill>
            <a:miter lim="800000"/>
            <a:headEnd/>
            <a:tailEnd/>
          </a:ln>
          <a:effectLst/>
        </p:spPr>
        <p:txBody>
          <a:bodyPr wrap="none" anchor="ctr"/>
          <a:lstStyle/>
          <a:p>
            <a:endParaRPr lang="en-US"/>
          </a:p>
        </p:txBody>
      </p:sp>
      <p:sp>
        <p:nvSpPr>
          <p:cNvPr id="419902" name="Rectangle 62"/>
          <p:cNvSpPr>
            <a:spLocks noChangeArrowheads="1"/>
          </p:cNvSpPr>
          <p:nvPr/>
        </p:nvSpPr>
        <p:spPr bwMode="auto">
          <a:xfrm>
            <a:off x="1600200" y="3733800"/>
            <a:ext cx="685800" cy="838200"/>
          </a:xfrm>
          <a:prstGeom prst="rect">
            <a:avLst/>
          </a:prstGeom>
          <a:solidFill>
            <a:schemeClr val="hlink"/>
          </a:solidFill>
          <a:ln w="12700" cap="sq">
            <a:solidFill>
              <a:schemeClr val="tx1"/>
            </a:solidFill>
            <a:miter lim="800000"/>
            <a:headEnd/>
            <a:tailEnd/>
          </a:ln>
          <a:effectLst/>
        </p:spPr>
        <p:txBody>
          <a:bodyPr wrap="none" anchor="ctr"/>
          <a:lstStyle/>
          <a:p>
            <a:endParaRPr lang="en-US"/>
          </a:p>
        </p:txBody>
      </p:sp>
      <p:sp>
        <p:nvSpPr>
          <p:cNvPr id="419903" name="Rectangle 63"/>
          <p:cNvSpPr>
            <a:spLocks noChangeArrowheads="1"/>
          </p:cNvSpPr>
          <p:nvPr/>
        </p:nvSpPr>
        <p:spPr bwMode="auto">
          <a:xfrm>
            <a:off x="1600200" y="4572000"/>
            <a:ext cx="685800" cy="838200"/>
          </a:xfrm>
          <a:prstGeom prst="rect">
            <a:avLst/>
          </a:prstGeom>
          <a:solidFill>
            <a:srgbClr val="6A1614"/>
          </a:solidFill>
          <a:ln w="12700" cap="sq">
            <a:solidFill>
              <a:schemeClr val="tx1"/>
            </a:solidFill>
            <a:miter lim="800000"/>
            <a:headEnd/>
            <a:tailEnd/>
          </a:ln>
          <a:effectLst/>
        </p:spPr>
        <p:txBody>
          <a:bodyPr wrap="none" anchor="ctr"/>
          <a:lstStyle/>
          <a:p>
            <a:endParaRPr lang="en-US"/>
          </a:p>
        </p:txBody>
      </p:sp>
      <p:sp>
        <p:nvSpPr>
          <p:cNvPr id="419904" name="Rectangle 64"/>
          <p:cNvSpPr>
            <a:spLocks noChangeArrowheads="1"/>
          </p:cNvSpPr>
          <p:nvPr/>
        </p:nvSpPr>
        <p:spPr bwMode="auto">
          <a:xfrm>
            <a:off x="1600200" y="5410200"/>
            <a:ext cx="685800" cy="838200"/>
          </a:xfrm>
          <a:prstGeom prst="rect">
            <a:avLst/>
          </a:prstGeom>
          <a:solidFill>
            <a:srgbClr val="207876"/>
          </a:solidFill>
          <a:ln w="12700" cap="sq">
            <a:solidFill>
              <a:schemeClr val="tx1"/>
            </a:solidFill>
            <a:miter lim="800000"/>
            <a:headEnd/>
            <a:tailEnd/>
          </a:ln>
          <a:effectLst/>
        </p:spPr>
        <p:txBody>
          <a:bodyPr wrap="none" anchor="ctr"/>
          <a:lstStyle/>
          <a:p>
            <a:endParaRPr lang="en-US"/>
          </a:p>
        </p:txBody>
      </p:sp>
      <p:grpSp>
        <p:nvGrpSpPr>
          <p:cNvPr id="3" name="Group 65"/>
          <p:cNvGrpSpPr>
            <a:grpSpLocks/>
          </p:cNvGrpSpPr>
          <p:nvPr/>
        </p:nvGrpSpPr>
        <p:grpSpPr bwMode="auto">
          <a:xfrm>
            <a:off x="2590800" y="3733800"/>
            <a:ext cx="171450" cy="762000"/>
            <a:chOff x="1596" y="1008"/>
            <a:chExt cx="144" cy="680"/>
          </a:xfrm>
        </p:grpSpPr>
        <p:sp>
          <p:nvSpPr>
            <p:cNvPr id="419906" name="Line 66"/>
            <p:cNvSpPr>
              <a:spLocks noChangeShapeType="1"/>
            </p:cNvSpPr>
            <p:nvPr/>
          </p:nvSpPr>
          <p:spPr bwMode="auto">
            <a:xfrm>
              <a:off x="1644" y="1008"/>
              <a:ext cx="0" cy="680"/>
            </a:xfrm>
            <a:prstGeom prst="line">
              <a:avLst/>
            </a:prstGeom>
            <a:noFill/>
            <a:ln w="9525">
              <a:solidFill>
                <a:schemeClr val="tx1"/>
              </a:solidFill>
              <a:round/>
              <a:headEnd/>
              <a:tailEnd/>
            </a:ln>
            <a:effectLst/>
          </p:spPr>
          <p:txBody>
            <a:bodyPr/>
            <a:lstStyle/>
            <a:p>
              <a:endParaRPr lang="en-US"/>
            </a:p>
          </p:txBody>
        </p:sp>
        <p:sp>
          <p:nvSpPr>
            <p:cNvPr id="419907" name="Line 67"/>
            <p:cNvSpPr>
              <a:spLocks noChangeShapeType="1"/>
            </p:cNvSpPr>
            <p:nvPr/>
          </p:nvSpPr>
          <p:spPr bwMode="auto">
            <a:xfrm>
              <a:off x="1596" y="1688"/>
              <a:ext cx="144" cy="0"/>
            </a:xfrm>
            <a:prstGeom prst="line">
              <a:avLst/>
            </a:prstGeom>
            <a:noFill/>
            <a:ln w="9525">
              <a:solidFill>
                <a:schemeClr val="tx1"/>
              </a:solidFill>
              <a:round/>
              <a:headEnd/>
              <a:tailEnd/>
            </a:ln>
            <a:effectLst/>
          </p:spPr>
          <p:txBody>
            <a:bodyPr/>
            <a:lstStyle/>
            <a:p>
              <a:endParaRPr lang="en-US"/>
            </a:p>
          </p:txBody>
        </p:sp>
        <p:sp>
          <p:nvSpPr>
            <p:cNvPr id="419908" name="Line 68"/>
            <p:cNvSpPr>
              <a:spLocks noChangeShapeType="1"/>
            </p:cNvSpPr>
            <p:nvPr/>
          </p:nvSpPr>
          <p:spPr bwMode="auto">
            <a:xfrm>
              <a:off x="1596" y="1008"/>
              <a:ext cx="144" cy="0"/>
            </a:xfrm>
            <a:prstGeom prst="line">
              <a:avLst/>
            </a:prstGeom>
            <a:noFill/>
            <a:ln w="9525">
              <a:solidFill>
                <a:schemeClr val="tx1"/>
              </a:solidFill>
              <a:round/>
              <a:headEnd/>
              <a:tailEnd/>
            </a:ln>
            <a:effectLst/>
          </p:spPr>
          <p:txBody>
            <a:bodyPr/>
            <a:lstStyle/>
            <a:p>
              <a:endParaRPr lang="en-US"/>
            </a:p>
          </p:txBody>
        </p:sp>
      </p:grpSp>
      <p:grpSp>
        <p:nvGrpSpPr>
          <p:cNvPr id="4" name="Group 69"/>
          <p:cNvGrpSpPr>
            <a:grpSpLocks/>
          </p:cNvGrpSpPr>
          <p:nvPr/>
        </p:nvGrpSpPr>
        <p:grpSpPr bwMode="auto">
          <a:xfrm>
            <a:off x="2590800" y="4572000"/>
            <a:ext cx="171450" cy="762000"/>
            <a:chOff x="1596" y="1008"/>
            <a:chExt cx="144" cy="680"/>
          </a:xfrm>
        </p:grpSpPr>
        <p:sp>
          <p:nvSpPr>
            <p:cNvPr id="419910" name="Line 70"/>
            <p:cNvSpPr>
              <a:spLocks noChangeShapeType="1"/>
            </p:cNvSpPr>
            <p:nvPr/>
          </p:nvSpPr>
          <p:spPr bwMode="auto">
            <a:xfrm>
              <a:off x="1644" y="1008"/>
              <a:ext cx="0" cy="680"/>
            </a:xfrm>
            <a:prstGeom prst="line">
              <a:avLst/>
            </a:prstGeom>
            <a:noFill/>
            <a:ln w="9525">
              <a:solidFill>
                <a:schemeClr val="tx1"/>
              </a:solidFill>
              <a:round/>
              <a:headEnd/>
              <a:tailEnd/>
            </a:ln>
            <a:effectLst/>
          </p:spPr>
          <p:txBody>
            <a:bodyPr/>
            <a:lstStyle/>
            <a:p>
              <a:endParaRPr lang="en-US"/>
            </a:p>
          </p:txBody>
        </p:sp>
        <p:sp>
          <p:nvSpPr>
            <p:cNvPr id="419911" name="Line 71"/>
            <p:cNvSpPr>
              <a:spLocks noChangeShapeType="1"/>
            </p:cNvSpPr>
            <p:nvPr/>
          </p:nvSpPr>
          <p:spPr bwMode="auto">
            <a:xfrm>
              <a:off x="1596" y="1688"/>
              <a:ext cx="144" cy="0"/>
            </a:xfrm>
            <a:prstGeom prst="line">
              <a:avLst/>
            </a:prstGeom>
            <a:noFill/>
            <a:ln w="9525">
              <a:solidFill>
                <a:schemeClr val="tx1"/>
              </a:solidFill>
              <a:round/>
              <a:headEnd/>
              <a:tailEnd/>
            </a:ln>
            <a:effectLst/>
          </p:spPr>
          <p:txBody>
            <a:bodyPr/>
            <a:lstStyle/>
            <a:p>
              <a:endParaRPr lang="en-US"/>
            </a:p>
          </p:txBody>
        </p:sp>
        <p:sp>
          <p:nvSpPr>
            <p:cNvPr id="419912" name="Line 72"/>
            <p:cNvSpPr>
              <a:spLocks noChangeShapeType="1"/>
            </p:cNvSpPr>
            <p:nvPr/>
          </p:nvSpPr>
          <p:spPr bwMode="auto">
            <a:xfrm>
              <a:off x="1596" y="1008"/>
              <a:ext cx="144" cy="0"/>
            </a:xfrm>
            <a:prstGeom prst="line">
              <a:avLst/>
            </a:prstGeom>
            <a:noFill/>
            <a:ln w="9525">
              <a:solidFill>
                <a:schemeClr val="tx1"/>
              </a:solidFill>
              <a:round/>
              <a:headEnd/>
              <a:tailEnd/>
            </a:ln>
            <a:effectLst/>
          </p:spPr>
          <p:txBody>
            <a:bodyPr/>
            <a:lstStyle/>
            <a:p>
              <a:endParaRPr lang="en-US"/>
            </a:p>
          </p:txBody>
        </p:sp>
      </p:grpSp>
      <p:grpSp>
        <p:nvGrpSpPr>
          <p:cNvPr id="5" name="Group 73"/>
          <p:cNvGrpSpPr>
            <a:grpSpLocks/>
          </p:cNvGrpSpPr>
          <p:nvPr/>
        </p:nvGrpSpPr>
        <p:grpSpPr bwMode="auto">
          <a:xfrm>
            <a:off x="2590800" y="5410200"/>
            <a:ext cx="171450" cy="762000"/>
            <a:chOff x="1596" y="1008"/>
            <a:chExt cx="144" cy="680"/>
          </a:xfrm>
        </p:grpSpPr>
        <p:sp>
          <p:nvSpPr>
            <p:cNvPr id="419914" name="Line 74"/>
            <p:cNvSpPr>
              <a:spLocks noChangeShapeType="1"/>
            </p:cNvSpPr>
            <p:nvPr/>
          </p:nvSpPr>
          <p:spPr bwMode="auto">
            <a:xfrm>
              <a:off x="1644" y="1008"/>
              <a:ext cx="0" cy="680"/>
            </a:xfrm>
            <a:prstGeom prst="line">
              <a:avLst/>
            </a:prstGeom>
            <a:noFill/>
            <a:ln w="9525">
              <a:solidFill>
                <a:schemeClr val="tx1"/>
              </a:solidFill>
              <a:round/>
              <a:headEnd/>
              <a:tailEnd/>
            </a:ln>
            <a:effectLst/>
          </p:spPr>
          <p:txBody>
            <a:bodyPr/>
            <a:lstStyle/>
            <a:p>
              <a:endParaRPr lang="en-US"/>
            </a:p>
          </p:txBody>
        </p:sp>
        <p:sp>
          <p:nvSpPr>
            <p:cNvPr id="419915" name="Line 75"/>
            <p:cNvSpPr>
              <a:spLocks noChangeShapeType="1"/>
            </p:cNvSpPr>
            <p:nvPr/>
          </p:nvSpPr>
          <p:spPr bwMode="auto">
            <a:xfrm>
              <a:off x="1596" y="1688"/>
              <a:ext cx="144" cy="0"/>
            </a:xfrm>
            <a:prstGeom prst="line">
              <a:avLst/>
            </a:prstGeom>
            <a:noFill/>
            <a:ln w="9525">
              <a:solidFill>
                <a:schemeClr val="tx1"/>
              </a:solidFill>
              <a:round/>
              <a:headEnd/>
              <a:tailEnd/>
            </a:ln>
            <a:effectLst/>
          </p:spPr>
          <p:txBody>
            <a:bodyPr/>
            <a:lstStyle/>
            <a:p>
              <a:endParaRPr lang="en-US"/>
            </a:p>
          </p:txBody>
        </p:sp>
        <p:sp>
          <p:nvSpPr>
            <p:cNvPr id="419916" name="Line 76"/>
            <p:cNvSpPr>
              <a:spLocks noChangeShapeType="1"/>
            </p:cNvSpPr>
            <p:nvPr/>
          </p:nvSpPr>
          <p:spPr bwMode="auto">
            <a:xfrm>
              <a:off x="1596" y="1008"/>
              <a:ext cx="144" cy="0"/>
            </a:xfrm>
            <a:prstGeom prst="line">
              <a:avLst/>
            </a:prstGeom>
            <a:noFill/>
            <a:ln w="9525">
              <a:solidFill>
                <a:schemeClr val="tx1"/>
              </a:solidFill>
              <a:round/>
              <a:headEnd/>
              <a:tailEnd/>
            </a:ln>
            <a:effectLst/>
          </p:spPr>
          <p:txBody>
            <a:bodyPr/>
            <a:lstStyle/>
            <a:p>
              <a:endParaRPr lang="en-US"/>
            </a:p>
          </p:txBody>
        </p:sp>
      </p:grpSp>
      <p:sp>
        <p:nvSpPr>
          <p:cNvPr id="30" name="Text Box 22"/>
          <p:cNvSpPr txBox="1">
            <a:spLocks noChangeArrowheads="1"/>
          </p:cNvSpPr>
          <p:nvPr/>
        </p:nvSpPr>
        <p:spPr bwMode="auto">
          <a:xfrm>
            <a:off x="6308725" y="2335213"/>
            <a:ext cx="184150" cy="366712"/>
          </a:xfrm>
          <a:prstGeom prst="rect">
            <a:avLst/>
          </a:prstGeom>
          <a:solidFill>
            <a:schemeClr val="accent1">
              <a:lumMod val="90000"/>
            </a:schemeClr>
          </a:solidFill>
          <a:ln w="12700" cap="sq">
            <a:noFill/>
            <a:miter lim="800000"/>
            <a:headEnd/>
            <a:tailEnd/>
          </a:ln>
          <a:effectLst/>
        </p:spPr>
        <p:txBody>
          <a:bodyPr wrap="none">
            <a:spAutoFit/>
          </a:bodyPr>
          <a:lstStyle/>
          <a:p>
            <a:endParaRPr lang="en-US">
              <a:solidFill>
                <a:schemeClr val="tx2"/>
              </a:solidFill>
            </a:endParaRPr>
          </a:p>
        </p:txBody>
      </p:sp>
      <p:sp>
        <p:nvSpPr>
          <p:cNvPr id="31" name="Text Box 23"/>
          <p:cNvSpPr txBox="1">
            <a:spLocks noChangeArrowheads="1"/>
          </p:cNvSpPr>
          <p:nvPr/>
        </p:nvSpPr>
        <p:spPr bwMode="auto">
          <a:xfrm>
            <a:off x="4448175" y="2352675"/>
            <a:ext cx="3857625" cy="531813"/>
          </a:xfrm>
          <a:prstGeom prst="rect">
            <a:avLst/>
          </a:prstGeom>
          <a:solidFill>
            <a:schemeClr val="accent1">
              <a:lumMod val="90000"/>
            </a:schemeClr>
          </a:solidFill>
          <a:ln w="12700" cap="sq">
            <a:solidFill>
              <a:schemeClr val="bg2"/>
            </a:solidFill>
            <a:miter lim="800000"/>
            <a:headEnd/>
            <a:tailEnd/>
          </a:ln>
          <a:effectLst>
            <a:outerShdw dist="35921" dir="2700000" algn="ctr" rotWithShape="0">
              <a:schemeClr val="bg2"/>
            </a:outerShdw>
          </a:effectLst>
        </p:spPr>
        <p:txBody>
          <a:bodyPr wrap="none">
            <a:spAutoFit/>
          </a:bodyPr>
          <a:lstStyle/>
          <a:p>
            <a:r>
              <a:rPr lang="en-US" sz="2800" b="1" i="1">
                <a:solidFill>
                  <a:schemeClr val="tx2"/>
                </a:solidFill>
                <a:latin typeface="Times New Roman" pitchFamily="18" charset="0"/>
              </a:rPr>
              <a:t>Lower New Content Cost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464" name="Rectangle 80"/>
          <p:cNvSpPr>
            <a:spLocks noGrp="1" noRot="1" noChangeArrowheads="1"/>
          </p:cNvSpPr>
          <p:nvPr>
            <p:ph type="title"/>
          </p:nvPr>
        </p:nvSpPr>
        <p:spPr>
          <a:xfrm>
            <a:off x="381000" y="304800"/>
            <a:ext cx="8458200" cy="1143000"/>
          </a:xfrm>
        </p:spPr>
        <p:txBody>
          <a:bodyPr>
            <a:normAutofit fontScale="90000"/>
          </a:bodyPr>
          <a:lstStyle/>
          <a:p>
            <a:r>
              <a:rPr lang="en-US" sz="3600" dirty="0" smtClean="0"/>
              <a:t>Iterative improvement: Lower dev &amp; ops costs</a:t>
            </a:r>
            <a:endParaRPr lang="en-US" sz="3600" dirty="0"/>
          </a:p>
        </p:txBody>
      </p:sp>
      <p:sp>
        <p:nvSpPr>
          <p:cNvPr id="400432" name="Text Box 48"/>
          <p:cNvSpPr txBox="1">
            <a:spLocks noChangeArrowheads="1"/>
          </p:cNvSpPr>
          <p:nvPr/>
        </p:nvSpPr>
        <p:spPr bwMode="auto">
          <a:xfrm>
            <a:off x="3008313" y="2286000"/>
            <a:ext cx="1030287" cy="396875"/>
          </a:xfrm>
          <a:prstGeom prst="rect">
            <a:avLst/>
          </a:prstGeom>
          <a:noFill/>
          <a:ln w="9525">
            <a:noFill/>
            <a:miter lim="800000"/>
            <a:headEnd/>
            <a:tailEnd/>
          </a:ln>
          <a:effectLst/>
        </p:spPr>
        <p:txBody>
          <a:bodyPr wrap="none">
            <a:spAutoFit/>
          </a:bodyPr>
          <a:lstStyle/>
          <a:p>
            <a:pPr algn="ctr" eaLnBrk="1" hangingPunct="1"/>
            <a:r>
              <a:rPr lang="en-US" sz="2000" i="1">
                <a:latin typeface="Arial" charset="0"/>
              </a:rPr>
              <a:t>Profit…</a:t>
            </a:r>
          </a:p>
        </p:txBody>
      </p:sp>
      <p:sp>
        <p:nvSpPr>
          <p:cNvPr id="400435" name="Text Box 51"/>
          <p:cNvSpPr txBox="1">
            <a:spLocks noChangeArrowheads="1"/>
          </p:cNvSpPr>
          <p:nvPr/>
        </p:nvSpPr>
        <p:spPr bwMode="auto">
          <a:xfrm>
            <a:off x="2895600" y="4572000"/>
            <a:ext cx="1284288" cy="701675"/>
          </a:xfrm>
          <a:prstGeom prst="rect">
            <a:avLst/>
          </a:prstGeom>
          <a:noFill/>
          <a:ln w="9525">
            <a:noFill/>
            <a:miter lim="800000"/>
            <a:headEnd/>
            <a:tailEnd/>
          </a:ln>
          <a:effectLst/>
        </p:spPr>
        <p:txBody>
          <a:bodyPr wrap="none">
            <a:spAutoFit/>
          </a:bodyPr>
          <a:lstStyle/>
          <a:p>
            <a:pPr algn="ctr" eaLnBrk="1" hangingPunct="1"/>
            <a:r>
              <a:rPr lang="en-US" sz="2000" i="1">
                <a:latin typeface="Arial" charset="0"/>
              </a:rPr>
              <a:t>Customer</a:t>
            </a:r>
          </a:p>
          <a:p>
            <a:pPr algn="ctr" eaLnBrk="1" hangingPunct="1"/>
            <a:r>
              <a:rPr lang="en-US" sz="2000" i="1">
                <a:latin typeface="Arial" charset="0"/>
              </a:rPr>
              <a:t>Support</a:t>
            </a:r>
          </a:p>
        </p:txBody>
      </p:sp>
      <p:sp>
        <p:nvSpPr>
          <p:cNvPr id="400436" name="Text Box 52"/>
          <p:cNvSpPr txBox="1">
            <a:spLocks noChangeArrowheads="1"/>
          </p:cNvSpPr>
          <p:nvPr/>
        </p:nvSpPr>
        <p:spPr bwMode="auto">
          <a:xfrm>
            <a:off x="2895600" y="5562600"/>
            <a:ext cx="1425575" cy="396875"/>
          </a:xfrm>
          <a:prstGeom prst="rect">
            <a:avLst/>
          </a:prstGeom>
          <a:noFill/>
          <a:ln w="9525">
            <a:noFill/>
            <a:miter lim="800000"/>
            <a:headEnd/>
            <a:tailEnd/>
          </a:ln>
          <a:effectLst/>
        </p:spPr>
        <p:txBody>
          <a:bodyPr wrap="none">
            <a:spAutoFit/>
          </a:bodyPr>
          <a:lstStyle/>
          <a:p>
            <a:pPr algn="ctr" eaLnBrk="1" hangingPunct="1"/>
            <a:r>
              <a:rPr lang="en-US" sz="2000" i="1">
                <a:latin typeface="Arial" charset="0"/>
              </a:rPr>
              <a:t>Operations</a:t>
            </a:r>
          </a:p>
        </p:txBody>
      </p:sp>
      <p:grpSp>
        <p:nvGrpSpPr>
          <p:cNvPr id="2" name="Group 53"/>
          <p:cNvGrpSpPr>
            <a:grpSpLocks/>
          </p:cNvGrpSpPr>
          <p:nvPr/>
        </p:nvGrpSpPr>
        <p:grpSpPr bwMode="auto">
          <a:xfrm>
            <a:off x="228600" y="2057400"/>
            <a:ext cx="1227138" cy="4191000"/>
            <a:chOff x="156" y="1296"/>
            <a:chExt cx="773" cy="2640"/>
          </a:xfrm>
        </p:grpSpPr>
        <p:sp>
          <p:nvSpPr>
            <p:cNvPr id="400438" name="Line 54"/>
            <p:cNvSpPr>
              <a:spLocks noChangeShapeType="1"/>
            </p:cNvSpPr>
            <p:nvPr/>
          </p:nvSpPr>
          <p:spPr bwMode="auto">
            <a:xfrm flipH="1">
              <a:off x="576" y="1296"/>
              <a:ext cx="14" cy="2640"/>
            </a:xfrm>
            <a:prstGeom prst="line">
              <a:avLst/>
            </a:prstGeom>
            <a:noFill/>
            <a:ln w="9525">
              <a:solidFill>
                <a:schemeClr val="tx1"/>
              </a:solidFill>
              <a:round/>
              <a:headEnd/>
              <a:tailEnd/>
            </a:ln>
            <a:effectLst/>
          </p:spPr>
          <p:txBody>
            <a:bodyPr/>
            <a:lstStyle/>
            <a:p>
              <a:endParaRPr lang="en-US"/>
            </a:p>
          </p:txBody>
        </p:sp>
        <p:sp>
          <p:nvSpPr>
            <p:cNvPr id="400439" name="Line 55"/>
            <p:cNvSpPr>
              <a:spLocks noChangeShapeType="1"/>
            </p:cNvSpPr>
            <p:nvPr/>
          </p:nvSpPr>
          <p:spPr bwMode="auto">
            <a:xfrm>
              <a:off x="480" y="3936"/>
              <a:ext cx="192" cy="0"/>
            </a:xfrm>
            <a:prstGeom prst="line">
              <a:avLst/>
            </a:prstGeom>
            <a:noFill/>
            <a:ln w="9525">
              <a:solidFill>
                <a:schemeClr val="tx1"/>
              </a:solidFill>
              <a:round/>
              <a:headEnd/>
              <a:tailEnd/>
            </a:ln>
            <a:effectLst/>
          </p:spPr>
          <p:txBody>
            <a:bodyPr/>
            <a:lstStyle/>
            <a:p>
              <a:endParaRPr lang="en-US"/>
            </a:p>
          </p:txBody>
        </p:sp>
        <p:sp>
          <p:nvSpPr>
            <p:cNvPr id="400440" name="Line 56"/>
            <p:cNvSpPr>
              <a:spLocks noChangeShapeType="1"/>
            </p:cNvSpPr>
            <p:nvPr/>
          </p:nvSpPr>
          <p:spPr bwMode="auto">
            <a:xfrm>
              <a:off x="480" y="1296"/>
              <a:ext cx="240" cy="0"/>
            </a:xfrm>
            <a:prstGeom prst="line">
              <a:avLst/>
            </a:prstGeom>
            <a:noFill/>
            <a:ln w="9525">
              <a:solidFill>
                <a:schemeClr val="tx1"/>
              </a:solidFill>
              <a:round/>
              <a:headEnd/>
              <a:tailEnd/>
            </a:ln>
            <a:effectLst/>
          </p:spPr>
          <p:txBody>
            <a:bodyPr/>
            <a:lstStyle/>
            <a:p>
              <a:endParaRPr lang="en-US"/>
            </a:p>
          </p:txBody>
        </p:sp>
        <p:sp>
          <p:nvSpPr>
            <p:cNvPr id="400441" name="Text Box 57"/>
            <p:cNvSpPr txBox="1">
              <a:spLocks noChangeArrowheads="1"/>
            </p:cNvSpPr>
            <p:nvPr/>
          </p:nvSpPr>
          <p:spPr bwMode="auto">
            <a:xfrm>
              <a:off x="156" y="2256"/>
              <a:ext cx="773" cy="634"/>
            </a:xfrm>
            <a:prstGeom prst="rect">
              <a:avLst/>
            </a:prstGeom>
            <a:solidFill>
              <a:schemeClr val="bg1"/>
            </a:solidFill>
            <a:ln w="9525">
              <a:noFill/>
              <a:miter lim="800000"/>
              <a:headEnd/>
              <a:tailEnd/>
            </a:ln>
            <a:effectLst/>
          </p:spPr>
          <p:txBody>
            <a:bodyPr wrap="none">
              <a:spAutoFit/>
            </a:bodyPr>
            <a:lstStyle/>
            <a:p>
              <a:pPr algn="ctr" eaLnBrk="1" hangingPunct="1"/>
              <a:r>
                <a:rPr lang="en-US" sz="2000" i="1">
                  <a:latin typeface="Arial" charset="0"/>
                </a:rPr>
                <a:t>~ $10</a:t>
              </a:r>
            </a:p>
            <a:p>
              <a:pPr algn="ctr" eaLnBrk="1" hangingPunct="1"/>
              <a:r>
                <a:rPr lang="en-US" sz="2000" i="1">
                  <a:latin typeface="Arial" charset="0"/>
                </a:rPr>
                <a:t>per</a:t>
              </a:r>
            </a:p>
            <a:p>
              <a:pPr algn="ctr" eaLnBrk="1" hangingPunct="1"/>
              <a:r>
                <a:rPr lang="en-US" sz="2000" i="1">
                  <a:latin typeface="Arial" charset="0"/>
                </a:rPr>
                <a:t>customer</a:t>
              </a:r>
            </a:p>
          </p:txBody>
        </p:sp>
      </p:grpSp>
      <p:sp>
        <p:nvSpPr>
          <p:cNvPr id="400448" name="Rectangle 64"/>
          <p:cNvSpPr>
            <a:spLocks noChangeArrowheads="1"/>
          </p:cNvSpPr>
          <p:nvPr/>
        </p:nvSpPr>
        <p:spPr bwMode="auto">
          <a:xfrm>
            <a:off x="1600200" y="4267200"/>
            <a:ext cx="685800" cy="304800"/>
          </a:xfrm>
          <a:prstGeom prst="rect">
            <a:avLst/>
          </a:prstGeom>
          <a:solidFill>
            <a:schemeClr val="hlink"/>
          </a:solidFill>
          <a:ln w="12700" cap="sq">
            <a:solidFill>
              <a:schemeClr val="tx1"/>
            </a:solidFill>
            <a:miter lim="800000"/>
            <a:headEnd/>
            <a:tailEnd/>
          </a:ln>
          <a:effectLst/>
        </p:spPr>
        <p:txBody>
          <a:bodyPr wrap="none" anchor="ctr"/>
          <a:lstStyle/>
          <a:p>
            <a:endParaRPr lang="en-US"/>
          </a:p>
        </p:txBody>
      </p:sp>
      <p:sp>
        <p:nvSpPr>
          <p:cNvPr id="400449" name="Rectangle 65"/>
          <p:cNvSpPr>
            <a:spLocks noChangeArrowheads="1"/>
          </p:cNvSpPr>
          <p:nvPr/>
        </p:nvSpPr>
        <p:spPr bwMode="auto">
          <a:xfrm>
            <a:off x="1600200" y="4572000"/>
            <a:ext cx="685800" cy="838200"/>
          </a:xfrm>
          <a:prstGeom prst="rect">
            <a:avLst/>
          </a:prstGeom>
          <a:solidFill>
            <a:srgbClr val="6A1614"/>
          </a:solidFill>
          <a:ln w="12700" cap="sq">
            <a:solidFill>
              <a:schemeClr val="tx1"/>
            </a:solidFill>
            <a:miter lim="800000"/>
            <a:headEnd/>
            <a:tailEnd/>
          </a:ln>
          <a:effectLst/>
        </p:spPr>
        <p:txBody>
          <a:bodyPr wrap="none" anchor="ctr"/>
          <a:lstStyle/>
          <a:p>
            <a:endParaRPr lang="en-US"/>
          </a:p>
        </p:txBody>
      </p:sp>
      <p:sp>
        <p:nvSpPr>
          <p:cNvPr id="400450" name="Rectangle 66"/>
          <p:cNvSpPr>
            <a:spLocks noChangeArrowheads="1"/>
          </p:cNvSpPr>
          <p:nvPr/>
        </p:nvSpPr>
        <p:spPr bwMode="auto">
          <a:xfrm>
            <a:off x="1600200" y="5410200"/>
            <a:ext cx="685800" cy="838200"/>
          </a:xfrm>
          <a:prstGeom prst="rect">
            <a:avLst/>
          </a:prstGeom>
          <a:solidFill>
            <a:srgbClr val="207876"/>
          </a:solidFill>
          <a:ln w="12700" cap="sq">
            <a:solidFill>
              <a:schemeClr val="tx1"/>
            </a:solidFill>
            <a:miter lim="800000"/>
            <a:headEnd/>
            <a:tailEnd/>
          </a:ln>
          <a:effectLst/>
        </p:spPr>
        <p:txBody>
          <a:bodyPr wrap="none" anchor="ctr"/>
          <a:lstStyle/>
          <a:p>
            <a:endParaRPr lang="en-US"/>
          </a:p>
        </p:txBody>
      </p:sp>
      <p:grpSp>
        <p:nvGrpSpPr>
          <p:cNvPr id="3" name="Group 71"/>
          <p:cNvGrpSpPr>
            <a:grpSpLocks/>
          </p:cNvGrpSpPr>
          <p:nvPr/>
        </p:nvGrpSpPr>
        <p:grpSpPr bwMode="auto">
          <a:xfrm>
            <a:off x="2590800" y="4572000"/>
            <a:ext cx="171450" cy="762000"/>
            <a:chOff x="1596" y="1008"/>
            <a:chExt cx="144" cy="680"/>
          </a:xfrm>
        </p:grpSpPr>
        <p:sp>
          <p:nvSpPr>
            <p:cNvPr id="400456" name="Line 72"/>
            <p:cNvSpPr>
              <a:spLocks noChangeShapeType="1"/>
            </p:cNvSpPr>
            <p:nvPr/>
          </p:nvSpPr>
          <p:spPr bwMode="auto">
            <a:xfrm>
              <a:off x="1644" y="1008"/>
              <a:ext cx="0" cy="680"/>
            </a:xfrm>
            <a:prstGeom prst="line">
              <a:avLst/>
            </a:prstGeom>
            <a:noFill/>
            <a:ln w="9525">
              <a:solidFill>
                <a:schemeClr val="tx1"/>
              </a:solidFill>
              <a:round/>
              <a:headEnd/>
              <a:tailEnd/>
            </a:ln>
            <a:effectLst/>
          </p:spPr>
          <p:txBody>
            <a:bodyPr/>
            <a:lstStyle/>
            <a:p>
              <a:endParaRPr lang="en-US"/>
            </a:p>
          </p:txBody>
        </p:sp>
        <p:sp>
          <p:nvSpPr>
            <p:cNvPr id="400457" name="Line 73"/>
            <p:cNvSpPr>
              <a:spLocks noChangeShapeType="1"/>
            </p:cNvSpPr>
            <p:nvPr/>
          </p:nvSpPr>
          <p:spPr bwMode="auto">
            <a:xfrm>
              <a:off x="1596" y="1688"/>
              <a:ext cx="144" cy="0"/>
            </a:xfrm>
            <a:prstGeom prst="line">
              <a:avLst/>
            </a:prstGeom>
            <a:noFill/>
            <a:ln w="9525">
              <a:solidFill>
                <a:schemeClr val="tx1"/>
              </a:solidFill>
              <a:round/>
              <a:headEnd/>
              <a:tailEnd/>
            </a:ln>
            <a:effectLst/>
          </p:spPr>
          <p:txBody>
            <a:bodyPr/>
            <a:lstStyle/>
            <a:p>
              <a:endParaRPr lang="en-US"/>
            </a:p>
          </p:txBody>
        </p:sp>
        <p:sp>
          <p:nvSpPr>
            <p:cNvPr id="400458" name="Line 74"/>
            <p:cNvSpPr>
              <a:spLocks noChangeShapeType="1"/>
            </p:cNvSpPr>
            <p:nvPr/>
          </p:nvSpPr>
          <p:spPr bwMode="auto">
            <a:xfrm>
              <a:off x="1596" y="1008"/>
              <a:ext cx="144" cy="0"/>
            </a:xfrm>
            <a:prstGeom prst="line">
              <a:avLst/>
            </a:prstGeom>
            <a:noFill/>
            <a:ln w="9525">
              <a:solidFill>
                <a:schemeClr val="tx1"/>
              </a:solidFill>
              <a:round/>
              <a:headEnd/>
              <a:tailEnd/>
            </a:ln>
            <a:effectLst/>
          </p:spPr>
          <p:txBody>
            <a:bodyPr/>
            <a:lstStyle/>
            <a:p>
              <a:endParaRPr lang="en-US"/>
            </a:p>
          </p:txBody>
        </p:sp>
      </p:grpSp>
      <p:grpSp>
        <p:nvGrpSpPr>
          <p:cNvPr id="4" name="Group 75"/>
          <p:cNvGrpSpPr>
            <a:grpSpLocks/>
          </p:cNvGrpSpPr>
          <p:nvPr/>
        </p:nvGrpSpPr>
        <p:grpSpPr bwMode="auto">
          <a:xfrm>
            <a:off x="2590800" y="5410200"/>
            <a:ext cx="171450" cy="762000"/>
            <a:chOff x="1596" y="1008"/>
            <a:chExt cx="144" cy="680"/>
          </a:xfrm>
        </p:grpSpPr>
        <p:sp>
          <p:nvSpPr>
            <p:cNvPr id="400460" name="Line 76"/>
            <p:cNvSpPr>
              <a:spLocks noChangeShapeType="1"/>
            </p:cNvSpPr>
            <p:nvPr/>
          </p:nvSpPr>
          <p:spPr bwMode="auto">
            <a:xfrm>
              <a:off x="1644" y="1008"/>
              <a:ext cx="0" cy="680"/>
            </a:xfrm>
            <a:prstGeom prst="line">
              <a:avLst/>
            </a:prstGeom>
            <a:noFill/>
            <a:ln w="9525">
              <a:solidFill>
                <a:schemeClr val="tx1"/>
              </a:solidFill>
              <a:round/>
              <a:headEnd/>
              <a:tailEnd/>
            </a:ln>
            <a:effectLst/>
          </p:spPr>
          <p:txBody>
            <a:bodyPr/>
            <a:lstStyle/>
            <a:p>
              <a:endParaRPr lang="en-US"/>
            </a:p>
          </p:txBody>
        </p:sp>
        <p:sp>
          <p:nvSpPr>
            <p:cNvPr id="400461" name="Line 77"/>
            <p:cNvSpPr>
              <a:spLocks noChangeShapeType="1"/>
            </p:cNvSpPr>
            <p:nvPr/>
          </p:nvSpPr>
          <p:spPr bwMode="auto">
            <a:xfrm>
              <a:off x="1596" y="1688"/>
              <a:ext cx="144" cy="0"/>
            </a:xfrm>
            <a:prstGeom prst="line">
              <a:avLst/>
            </a:prstGeom>
            <a:noFill/>
            <a:ln w="9525">
              <a:solidFill>
                <a:schemeClr val="tx1"/>
              </a:solidFill>
              <a:round/>
              <a:headEnd/>
              <a:tailEnd/>
            </a:ln>
            <a:effectLst/>
          </p:spPr>
          <p:txBody>
            <a:bodyPr/>
            <a:lstStyle/>
            <a:p>
              <a:endParaRPr lang="en-US"/>
            </a:p>
          </p:txBody>
        </p:sp>
        <p:sp>
          <p:nvSpPr>
            <p:cNvPr id="400462" name="Line 78"/>
            <p:cNvSpPr>
              <a:spLocks noChangeShapeType="1"/>
            </p:cNvSpPr>
            <p:nvPr/>
          </p:nvSpPr>
          <p:spPr bwMode="auto">
            <a:xfrm>
              <a:off x="1596" y="1008"/>
              <a:ext cx="144" cy="0"/>
            </a:xfrm>
            <a:prstGeom prst="line">
              <a:avLst/>
            </a:prstGeom>
            <a:noFill/>
            <a:ln w="9525">
              <a:solidFill>
                <a:schemeClr val="tx1"/>
              </a:solidFill>
              <a:round/>
              <a:headEnd/>
              <a:tailEnd/>
            </a:ln>
            <a:effectLst/>
          </p:spPr>
          <p:txBody>
            <a:bodyPr/>
            <a:lstStyle/>
            <a:p>
              <a:endParaRPr lang="en-US"/>
            </a:p>
          </p:txBody>
        </p:sp>
      </p:grpSp>
      <p:sp>
        <p:nvSpPr>
          <p:cNvPr id="400468" name="Rectangle 84"/>
          <p:cNvSpPr>
            <a:spLocks noChangeArrowheads="1"/>
          </p:cNvSpPr>
          <p:nvPr/>
        </p:nvSpPr>
        <p:spPr bwMode="auto">
          <a:xfrm>
            <a:off x="1600200" y="2057400"/>
            <a:ext cx="838200" cy="1905000"/>
          </a:xfrm>
          <a:prstGeom prst="rect">
            <a:avLst/>
          </a:prstGeom>
          <a:solidFill>
            <a:srgbClr val="08903C"/>
          </a:solidFill>
          <a:ln w="12700" cap="sq">
            <a:solidFill>
              <a:schemeClr val="tx1"/>
            </a:solidFill>
            <a:miter lim="800000"/>
            <a:headEnd/>
            <a:tailEnd/>
          </a:ln>
          <a:effectLst/>
        </p:spPr>
        <p:txBody>
          <a:bodyPr wrap="none" anchor="ctr"/>
          <a:lstStyle/>
          <a:p>
            <a:endParaRPr lang="en-US"/>
          </a:p>
        </p:txBody>
      </p:sp>
      <p:sp>
        <p:nvSpPr>
          <p:cNvPr id="400469" name="Rectangle 85"/>
          <p:cNvSpPr>
            <a:spLocks noChangeArrowheads="1"/>
          </p:cNvSpPr>
          <p:nvPr/>
        </p:nvSpPr>
        <p:spPr bwMode="auto">
          <a:xfrm>
            <a:off x="1600200" y="3962400"/>
            <a:ext cx="685800" cy="304800"/>
          </a:xfrm>
          <a:prstGeom prst="rect">
            <a:avLst/>
          </a:prstGeom>
          <a:solidFill>
            <a:schemeClr val="accent2"/>
          </a:solidFill>
          <a:ln w="12700" cap="sq">
            <a:solidFill>
              <a:schemeClr val="tx1"/>
            </a:solidFill>
            <a:miter lim="800000"/>
            <a:headEnd/>
            <a:tailEnd/>
          </a:ln>
          <a:effectLst/>
        </p:spPr>
        <p:txBody>
          <a:bodyPr wrap="none" anchor="ctr"/>
          <a:lstStyle/>
          <a:p>
            <a:endParaRPr lang="en-US"/>
          </a:p>
        </p:txBody>
      </p:sp>
      <p:sp>
        <p:nvSpPr>
          <p:cNvPr id="27" name="Text Box 22"/>
          <p:cNvSpPr txBox="1">
            <a:spLocks noChangeArrowheads="1"/>
          </p:cNvSpPr>
          <p:nvPr/>
        </p:nvSpPr>
        <p:spPr bwMode="auto">
          <a:xfrm>
            <a:off x="6308725" y="2335213"/>
            <a:ext cx="184150" cy="366712"/>
          </a:xfrm>
          <a:prstGeom prst="rect">
            <a:avLst/>
          </a:prstGeom>
          <a:solidFill>
            <a:schemeClr val="accent1">
              <a:lumMod val="90000"/>
            </a:schemeClr>
          </a:solidFill>
          <a:ln w="12700" cap="sq">
            <a:noFill/>
            <a:miter lim="800000"/>
            <a:headEnd/>
            <a:tailEnd/>
          </a:ln>
          <a:effectLst/>
        </p:spPr>
        <p:txBody>
          <a:bodyPr wrap="none">
            <a:spAutoFit/>
          </a:bodyPr>
          <a:lstStyle/>
          <a:p>
            <a:endParaRPr lang="en-US">
              <a:solidFill>
                <a:schemeClr val="tx2"/>
              </a:solidFill>
            </a:endParaRPr>
          </a:p>
        </p:txBody>
      </p:sp>
      <p:sp>
        <p:nvSpPr>
          <p:cNvPr id="28" name="Text Box 23"/>
          <p:cNvSpPr txBox="1">
            <a:spLocks noChangeArrowheads="1"/>
          </p:cNvSpPr>
          <p:nvPr/>
        </p:nvSpPr>
        <p:spPr bwMode="auto">
          <a:xfrm>
            <a:off x="4448175" y="2352675"/>
            <a:ext cx="3857625" cy="531813"/>
          </a:xfrm>
          <a:prstGeom prst="rect">
            <a:avLst/>
          </a:prstGeom>
          <a:solidFill>
            <a:schemeClr val="accent1">
              <a:lumMod val="90000"/>
            </a:schemeClr>
          </a:solidFill>
          <a:ln w="12700" cap="sq">
            <a:solidFill>
              <a:schemeClr val="bg2"/>
            </a:solidFill>
            <a:miter lim="800000"/>
            <a:headEnd/>
            <a:tailEnd/>
          </a:ln>
          <a:effectLst>
            <a:outerShdw dist="35921" dir="2700000" algn="ctr" rotWithShape="0">
              <a:schemeClr val="bg2"/>
            </a:outerShdw>
          </a:effectLst>
        </p:spPr>
        <p:txBody>
          <a:bodyPr wrap="none">
            <a:spAutoFit/>
          </a:bodyPr>
          <a:lstStyle/>
          <a:p>
            <a:r>
              <a:rPr lang="en-US" sz="2800" b="1" i="1">
                <a:solidFill>
                  <a:schemeClr val="tx2"/>
                </a:solidFill>
                <a:latin typeface="Times New Roman" pitchFamily="18" charset="0"/>
              </a:rPr>
              <a:t>Lower New Content Cost</a:t>
            </a:r>
          </a:p>
        </p:txBody>
      </p:sp>
      <p:sp>
        <p:nvSpPr>
          <p:cNvPr id="29" name="Text Box 24"/>
          <p:cNvSpPr txBox="1">
            <a:spLocks noChangeArrowheads="1"/>
          </p:cNvSpPr>
          <p:nvPr/>
        </p:nvSpPr>
        <p:spPr bwMode="auto">
          <a:xfrm>
            <a:off x="4495800" y="3581400"/>
            <a:ext cx="3038475" cy="531813"/>
          </a:xfrm>
          <a:prstGeom prst="rect">
            <a:avLst/>
          </a:prstGeom>
          <a:solidFill>
            <a:schemeClr val="accent1">
              <a:lumMod val="90000"/>
            </a:schemeClr>
          </a:solidFill>
          <a:ln w="12700" cap="sq">
            <a:solidFill>
              <a:schemeClr val="bg2"/>
            </a:solidFill>
            <a:miter lim="800000"/>
            <a:headEnd/>
            <a:tailEnd/>
          </a:ln>
          <a:effectLst>
            <a:outerShdw dist="35921" dir="2700000" algn="ctr" rotWithShape="0">
              <a:schemeClr val="bg2"/>
            </a:outerShdw>
          </a:effectLst>
        </p:spPr>
        <p:txBody>
          <a:bodyPr wrap="none">
            <a:spAutoFit/>
          </a:bodyPr>
          <a:lstStyle/>
          <a:p>
            <a:r>
              <a:rPr lang="en-US" sz="2800" b="1" i="1">
                <a:solidFill>
                  <a:schemeClr val="tx2"/>
                </a:solidFill>
                <a:latin typeface="Times New Roman" pitchFamily="18" charset="0"/>
              </a:rPr>
              <a:t>Lower Testing Cost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457200" y="609600"/>
            <a:ext cx="8229600" cy="533400"/>
          </a:xfrm>
        </p:spPr>
        <p:txBody>
          <a:bodyPr>
            <a:normAutofit fontScale="90000"/>
          </a:bodyPr>
          <a:lstStyle/>
          <a:p>
            <a:r>
              <a:rPr lang="en-US" sz="3600" dirty="0" smtClean="0"/>
              <a:t>Iterative improvement: Lower dev &amp; ops costs</a:t>
            </a:r>
            <a:endParaRPr lang="en-US" sz="3600" dirty="0"/>
          </a:p>
        </p:txBody>
      </p:sp>
      <p:sp>
        <p:nvSpPr>
          <p:cNvPr id="428035" name="Text Box 3"/>
          <p:cNvSpPr txBox="1">
            <a:spLocks noChangeArrowheads="1"/>
          </p:cNvSpPr>
          <p:nvPr/>
        </p:nvSpPr>
        <p:spPr bwMode="auto">
          <a:xfrm>
            <a:off x="3008313" y="2286000"/>
            <a:ext cx="1030287" cy="396875"/>
          </a:xfrm>
          <a:prstGeom prst="rect">
            <a:avLst/>
          </a:prstGeom>
          <a:noFill/>
          <a:ln w="9525">
            <a:noFill/>
            <a:miter lim="800000"/>
            <a:headEnd/>
            <a:tailEnd/>
          </a:ln>
          <a:effectLst/>
        </p:spPr>
        <p:txBody>
          <a:bodyPr wrap="none">
            <a:spAutoFit/>
          </a:bodyPr>
          <a:lstStyle/>
          <a:p>
            <a:pPr algn="ctr" eaLnBrk="1" hangingPunct="1"/>
            <a:r>
              <a:rPr lang="en-US" sz="2000" i="1">
                <a:latin typeface="Arial" charset="0"/>
              </a:rPr>
              <a:t>Profit…</a:t>
            </a:r>
          </a:p>
        </p:txBody>
      </p:sp>
      <p:sp>
        <p:nvSpPr>
          <p:cNvPr id="428037" name="Text Box 5"/>
          <p:cNvSpPr txBox="1">
            <a:spLocks noChangeArrowheads="1"/>
          </p:cNvSpPr>
          <p:nvPr/>
        </p:nvSpPr>
        <p:spPr bwMode="auto">
          <a:xfrm>
            <a:off x="2895600" y="5562600"/>
            <a:ext cx="1425575" cy="396875"/>
          </a:xfrm>
          <a:prstGeom prst="rect">
            <a:avLst/>
          </a:prstGeom>
          <a:noFill/>
          <a:ln w="9525">
            <a:noFill/>
            <a:miter lim="800000"/>
            <a:headEnd/>
            <a:tailEnd/>
          </a:ln>
          <a:effectLst/>
        </p:spPr>
        <p:txBody>
          <a:bodyPr wrap="none">
            <a:spAutoFit/>
          </a:bodyPr>
          <a:lstStyle/>
          <a:p>
            <a:pPr algn="ctr" eaLnBrk="1" hangingPunct="1"/>
            <a:r>
              <a:rPr lang="en-US" sz="2000" i="1">
                <a:latin typeface="Arial" charset="0"/>
              </a:rPr>
              <a:t>Operations</a:t>
            </a:r>
          </a:p>
        </p:txBody>
      </p:sp>
      <p:grpSp>
        <p:nvGrpSpPr>
          <p:cNvPr id="2" name="Group 6"/>
          <p:cNvGrpSpPr>
            <a:grpSpLocks/>
          </p:cNvGrpSpPr>
          <p:nvPr/>
        </p:nvGrpSpPr>
        <p:grpSpPr bwMode="auto">
          <a:xfrm>
            <a:off x="228600" y="2057400"/>
            <a:ext cx="1227138" cy="4191000"/>
            <a:chOff x="156" y="1296"/>
            <a:chExt cx="773" cy="2640"/>
          </a:xfrm>
        </p:grpSpPr>
        <p:sp>
          <p:nvSpPr>
            <p:cNvPr id="428039" name="Line 7"/>
            <p:cNvSpPr>
              <a:spLocks noChangeShapeType="1"/>
            </p:cNvSpPr>
            <p:nvPr/>
          </p:nvSpPr>
          <p:spPr bwMode="auto">
            <a:xfrm flipH="1">
              <a:off x="576" y="1296"/>
              <a:ext cx="14" cy="2640"/>
            </a:xfrm>
            <a:prstGeom prst="line">
              <a:avLst/>
            </a:prstGeom>
            <a:noFill/>
            <a:ln w="9525">
              <a:solidFill>
                <a:schemeClr val="tx1"/>
              </a:solidFill>
              <a:round/>
              <a:headEnd/>
              <a:tailEnd/>
            </a:ln>
            <a:effectLst/>
          </p:spPr>
          <p:txBody>
            <a:bodyPr/>
            <a:lstStyle/>
            <a:p>
              <a:endParaRPr lang="en-US"/>
            </a:p>
          </p:txBody>
        </p:sp>
        <p:sp>
          <p:nvSpPr>
            <p:cNvPr id="428040" name="Line 8"/>
            <p:cNvSpPr>
              <a:spLocks noChangeShapeType="1"/>
            </p:cNvSpPr>
            <p:nvPr/>
          </p:nvSpPr>
          <p:spPr bwMode="auto">
            <a:xfrm>
              <a:off x="480" y="3936"/>
              <a:ext cx="192" cy="0"/>
            </a:xfrm>
            <a:prstGeom prst="line">
              <a:avLst/>
            </a:prstGeom>
            <a:noFill/>
            <a:ln w="9525">
              <a:solidFill>
                <a:schemeClr val="tx1"/>
              </a:solidFill>
              <a:round/>
              <a:headEnd/>
              <a:tailEnd/>
            </a:ln>
            <a:effectLst/>
          </p:spPr>
          <p:txBody>
            <a:bodyPr/>
            <a:lstStyle/>
            <a:p>
              <a:endParaRPr lang="en-US"/>
            </a:p>
          </p:txBody>
        </p:sp>
        <p:sp>
          <p:nvSpPr>
            <p:cNvPr id="428041" name="Line 9"/>
            <p:cNvSpPr>
              <a:spLocks noChangeShapeType="1"/>
            </p:cNvSpPr>
            <p:nvPr/>
          </p:nvSpPr>
          <p:spPr bwMode="auto">
            <a:xfrm>
              <a:off x="480" y="1296"/>
              <a:ext cx="240" cy="0"/>
            </a:xfrm>
            <a:prstGeom prst="line">
              <a:avLst/>
            </a:prstGeom>
            <a:noFill/>
            <a:ln w="9525">
              <a:solidFill>
                <a:schemeClr val="tx1"/>
              </a:solidFill>
              <a:round/>
              <a:headEnd/>
              <a:tailEnd/>
            </a:ln>
            <a:effectLst/>
          </p:spPr>
          <p:txBody>
            <a:bodyPr/>
            <a:lstStyle/>
            <a:p>
              <a:endParaRPr lang="en-US"/>
            </a:p>
          </p:txBody>
        </p:sp>
        <p:sp>
          <p:nvSpPr>
            <p:cNvPr id="428042" name="Text Box 10"/>
            <p:cNvSpPr txBox="1">
              <a:spLocks noChangeArrowheads="1"/>
            </p:cNvSpPr>
            <p:nvPr/>
          </p:nvSpPr>
          <p:spPr bwMode="auto">
            <a:xfrm>
              <a:off x="156" y="2256"/>
              <a:ext cx="773" cy="634"/>
            </a:xfrm>
            <a:prstGeom prst="rect">
              <a:avLst/>
            </a:prstGeom>
            <a:solidFill>
              <a:schemeClr val="bg1"/>
            </a:solidFill>
            <a:ln w="9525">
              <a:noFill/>
              <a:miter lim="800000"/>
              <a:headEnd/>
              <a:tailEnd/>
            </a:ln>
            <a:effectLst/>
          </p:spPr>
          <p:txBody>
            <a:bodyPr wrap="none">
              <a:spAutoFit/>
            </a:bodyPr>
            <a:lstStyle/>
            <a:p>
              <a:pPr algn="ctr" eaLnBrk="1" hangingPunct="1"/>
              <a:r>
                <a:rPr lang="en-US" sz="2000" i="1">
                  <a:latin typeface="Arial" charset="0"/>
                </a:rPr>
                <a:t>~ $10</a:t>
              </a:r>
            </a:p>
            <a:p>
              <a:pPr algn="ctr" eaLnBrk="1" hangingPunct="1"/>
              <a:r>
                <a:rPr lang="en-US" sz="2000" i="1">
                  <a:latin typeface="Arial" charset="0"/>
                </a:rPr>
                <a:t>per</a:t>
              </a:r>
            </a:p>
            <a:p>
              <a:pPr algn="ctr" eaLnBrk="1" hangingPunct="1"/>
              <a:r>
                <a:rPr lang="en-US" sz="2000" i="1">
                  <a:latin typeface="Arial" charset="0"/>
                </a:rPr>
                <a:t>customer</a:t>
              </a:r>
            </a:p>
          </p:txBody>
        </p:sp>
      </p:grpSp>
      <p:sp>
        <p:nvSpPr>
          <p:cNvPr id="428043" name="Rectangle 11"/>
          <p:cNvSpPr>
            <a:spLocks noChangeArrowheads="1"/>
          </p:cNvSpPr>
          <p:nvPr/>
        </p:nvSpPr>
        <p:spPr bwMode="auto">
          <a:xfrm>
            <a:off x="1600200" y="4800600"/>
            <a:ext cx="685800" cy="304800"/>
          </a:xfrm>
          <a:prstGeom prst="rect">
            <a:avLst/>
          </a:prstGeom>
          <a:solidFill>
            <a:schemeClr val="hlink"/>
          </a:solidFill>
          <a:ln w="12700" cap="sq">
            <a:solidFill>
              <a:schemeClr val="tx1"/>
            </a:solidFill>
            <a:miter lim="800000"/>
            <a:headEnd/>
            <a:tailEnd/>
          </a:ln>
          <a:effectLst/>
        </p:spPr>
        <p:txBody>
          <a:bodyPr wrap="none" anchor="ctr"/>
          <a:lstStyle/>
          <a:p>
            <a:endParaRPr lang="en-US"/>
          </a:p>
        </p:txBody>
      </p:sp>
      <p:sp>
        <p:nvSpPr>
          <p:cNvPr id="428044" name="Rectangle 12"/>
          <p:cNvSpPr>
            <a:spLocks noChangeArrowheads="1"/>
          </p:cNvSpPr>
          <p:nvPr/>
        </p:nvSpPr>
        <p:spPr bwMode="auto">
          <a:xfrm>
            <a:off x="1600200" y="5105400"/>
            <a:ext cx="685800" cy="304800"/>
          </a:xfrm>
          <a:prstGeom prst="rect">
            <a:avLst/>
          </a:prstGeom>
          <a:solidFill>
            <a:srgbClr val="6A1614"/>
          </a:solidFill>
          <a:ln w="12700" cap="sq">
            <a:solidFill>
              <a:schemeClr val="tx1"/>
            </a:solidFill>
            <a:miter lim="800000"/>
            <a:headEnd/>
            <a:tailEnd/>
          </a:ln>
          <a:effectLst/>
        </p:spPr>
        <p:txBody>
          <a:bodyPr wrap="none" anchor="ctr"/>
          <a:lstStyle/>
          <a:p>
            <a:endParaRPr lang="en-US"/>
          </a:p>
        </p:txBody>
      </p:sp>
      <p:sp>
        <p:nvSpPr>
          <p:cNvPr id="428045" name="Rectangle 13"/>
          <p:cNvSpPr>
            <a:spLocks noChangeArrowheads="1"/>
          </p:cNvSpPr>
          <p:nvPr/>
        </p:nvSpPr>
        <p:spPr bwMode="auto">
          <a:xfrm>
            <a:off x="1600200" y="5410200"/>
            <a:ext cx="685800" cy="838200"/>
          </a:xfrm>
          <a:prstGeom prst="rect">
            <a:avLst/>
          </a:prstGeom>
          <a:solidFill>
            <a:srgbClr val="207876"/>
          </a:solidFill>
          <a:ln w="12700" cap="sq">
            <a:solidFill>
              <a:schemeClr val="tx1"/>
            </a:solidFill>
            <a:miter lim="800000"/>
            <a:headEnd/>
            <a:tailEnd/>
          </a:ln>
          <a:effectLst/>
        </p:spPr>
        <p:txBody>
          <a:bodyPr wrap="none" anchor="ctr"/>
          <a:lstStyle/>
          <a:p>
            <a:endParaRPr lang="en-US"/>
          </a:p>
        </p:txBody>
      </p:sp>
      <p:grpSp>
        <p:nvGrpSpPr>
          <p:cNvPr id="3" name="Group 18"/>
          <p:cNvGrpSpPr>
            <a:grpSpLocks/>
          </p:cNvGrpSpPr>
          <p:nvPr/>
        </p:nvGrpSpPr>
        <p:grpSpPr bwMode="auto">
          <a:xfrm>
            <a:off x="2590800" y="5410200"/>
            <a:ext cx="171450" cy="762000"/>
            <a:chOff x="1596" y="1008"/>
            <a:chExt cx="144" cy="680"/>
          </a:xfrm>
        </p:grpSpPr>
        <p:sp>
          <p:nvSpPr>
            <p:cNvPr id="428051" name="Line 19"/>
            <p:cNvSpPr>
              <a:spLocks noChangeShapeType="1"/>
            </p:cNvSpPr>
            <p:nvPr/>
          </p:nvSpPr>
          <p:spPr bwMode="auto">
            <a:xfrm>
              <a:off x="1644" y="1008"/>
              <a:ext cx="0" cy="680"/>
            </a:xfrm>
            <a:prstGeom prst="line">
              <a:avLst/>
            </a:prstGeom>
            <a:noFill/>
            <a:ln w="9525">
              <a:solidFill>
                <a:schemeClr val="tx1"/>
              </a:solidFill>
              <a:round/>
              <a:headEnd/>
              <a:tailEnd/>
            </a:ln>
            <a:effectLst/>
          </p:spPr>
          <p:txBody>
            <a:bodyPr/>
            <a:lstStyle/>
            <a:p>
              <a:endParaRPr lang="en-US"/>
            </a:p>
          </p:txBody>
        </p:sp>
        <p:sp>
          <p:nvSpPr>
            <p:cNvPr id="428052" name="Line 20"/>
            <p:cNvSpPr>
              <a:spLocks noChangeShapeType="1"/>
            </p:cNvSpPr>
            <p:nvPr/>
          </p:nvSpPr>
          <p:spPr bwMode="auto">
            <a:xfrm>
              <a:off x="1596" y="1688"/>
              <a:ext cx="144" cy="0"/>
            </a:xfrm>
            <a:prstGeom prst="line">
              <a:avLst/>
            </a:prstGeom>
            <a:noFill/>
            <a:ln w="9525">
              <a:solidFill>
                <a:schemeClr val="tx1"/>
              </a:solidFill>
              <a:round/>
              <a:headEnd/>
              <a:tailEnd/>
            </a:ln>
            <a:effectLst/>
          </p:spPr>
          <p:txBody>
            <a:bodyPr/>
            <a:lstStyle/>
            <a:p>
              <a:endParaRPr lang="en-US"/>
            </a:p>
          </p:txBody>
        </p:sp>
        <p:sp>
          <p:nvSpPr>
            <p:cNvPr id="428053" name="Line 21"/>
            <p:cNvSpPr>
              <a:spLocks noChangeShapeType="1"/>
            </p:cNvSpPr>
            <p:nvPr/>
          </p:nvSpPr>
          <p:spPr bwMode="auto">
            <a:xfrm>
              <a:off x="1596" y="1008"/>
              <a:ext cx="144" cy="0"/>
            </a:xfrm>
            <a:prstGeom prst="line">
              <a:avLst/>
            </a:prstGeom>
            <a:noFill/>
            <a:ln w="9525">
              <a:solidFill>
                <a:schemeClr val="tx1"/>
              </a:solidFill>
              <a:round/>
              <a:headEnd/>
              <a:tailEnd/>
            </a:ln>
            <a:effectLst/>
          </p:spPr>
          <p:txBody>
            <a:bodyPr/>
            <a:lstStyle/>
            <a:p>
              <a:endParaRPr lang="en-US"/>
            </a:p>
          </p:txBody>
        </p:sp>
      </p:grpSp>
      <p:sp>
        <p:nvSpPr>
          <p:cNvPr id="428057" name="Rectangle 25"/>
          <p:cNvSpPr>
            <a:spLocks noChangeArrowheads="1"/>
          </p:cNvSpPr>
          <p:nvPr/>
        </p:nvSpPr>
        <p:spPr bwMode="auto">
          <a:xfrm>
            <a:off x="1600200" y="2057400"/>
            <a:ext cx="838200" cy="2438400"/>
          </a:xfrm>
          <a:prstGeom prst="rect">
            <a:avLst/>
          </a:prstGeom>
          <a:solidFill>
            <a:srgbClr val="08903C"/>
          </a:solidFill>
          <a:ln w="12700" cap="sq">
            <a:solidFill>
              <a:schemeClr val="tx1"/>
            </a:solidFill>
            <a:miter lim="800000"/>
            <a:headEnd/>
            <a:tailEnd/>
          </a:ln>
          <a:effectLst/>
        </p:spPr>
        <p:txBody>
          <a:bodyPr wrap="none" anchor="ctr"/>
          <a:lstStyle/>
          <a:p>
            <a:endParaRPr lang="en-US"/>
          </a:p>
        </p:txBody>
      </p:sp>
      <p:sp>
        <p:nvSpPr>
          <p:cNvPr id="428058" name="Rectangle 26"/>
          <p:cNvSpPr>
            <a:spLocks noChangeArrowheads="1"/>
          </p:cNvSpPr>
          <p:nvPr/>
        </p:nvSpPr>
        <p:spPr bwMode="auto">
          <a:xfrm>
            <a:off x="1600200" y="4495800"/>
            <a:ext cx="685800" cy="304800"/>
          </a:xfrm>
          <a:prstGeom prst="rect">
            <a:avLst/>
          </a:prstGeom>
          <a:solidFill>
            <a:schemeClr val="accent2"/>
          </a:solidFill>
          <a:ln w="12700" cap="sq">
            <a:solidFill>
              <a:schemeClr val="tx1"/>
            </a:solidFill>
            <a:miter lim="800000"/>
            <a:headEnd/>
            <a:tailEnd/>
          </a:ln>
          <a:effectLst/>
        </p:spPr>
        <p:txBody>
          <a:bodyPr wrap="none" anchor="ctr"/>
          <a:lstStyle/>
          <a:p>
            <a:endParaRPr lang="en-US"/>
          </a:p>
        </p:txBody>
      </p:sp>
      <p:sp>
        <p:nvSpPr>
          <p:cNvPr id="23" name="Text Box 22"/>
          <p:cNvSpPr txBox="1">
            <a:spLocks noChangeArrowheads="1"/>
          </p:cNvSpPr>
          <p:nvPr/>
        </p:nvSpPr>
        <p:spPr bwMode="auto">
          <a:xfrm>
            <a:off x="6308725" y="2335213"/>
            <a:ext cx="184150" cy="366712"/>
          </a:xfrm>
          <a:prstGeom prst="rect">
            <a:avLst/>
          </a:prstGeom>
          <a:solidFill>
            <a:schemeClr val="accent1">
              <a:lumMod val="90000"/>
            </a:schemeClr>
          </a:solidFill>
          <a:ln w="12700" cap="sq">
            <a:noFill/>
            <a:miter lim="800000"/>
            <a:headEnd/>
            <a:tailEnd/>
          </a:ln>
          <a:effectLst/>
        </p:spPr>
        <p:txBody>
          <a:bodyPr wrap="none">
            <a:spAutoFit/>
          </a:bodyPr>
          <a:lstStyle/>
          <a:p>
            <a:endParaRPr lang="en-US">
              <a:solidFill>
                <a:schemeClr val="tx2"/>
              </a:solidFill>
            </a:endParaRPr>
          </a:p>
        </p:txBody>
      </p:sp>
      <p:sp>
        <p:nvSpPr>
          <p:cNvPr id="24" name="Text Box 23"/>
          <p:cNvSpPr txBox="1">
            <a:spLocks noChangeArrowheads="1"/>
          </p:cNvSpPr>
          <p:nvPr/>
        </p:nvSpPr>
        <p:spPr bwMode="auto">
          <a:xfrm>
            <a:off x="4448175" y="2352675"/>
            <a:ext cx="3857625" cy="531813"/>
          </a:xfrm>
          <a:prstGeom prst="rect">
            <a:avLst/>
          </a:prstGeom>
          <a:solidFill>
            <a:schemeClr val="accent1">
              <a:lumMod val="90000"/>
            </a:schemeClr>
          </a:solidFill>
          <a:ln w="12700" cap="sq">
            <a:solidFill>
              <a:schemeClr val="bg2"/>
            </a:solidFill>
            <a:miter lim="800000"/>
            <a:headEnd/>
            <a:tailEnd/>
          </a:ln>
          <a:effectLst>
            <a:outerShdw dist="35921" dir="2700000" algn="ctr" rotWithShape="0">
              <a:schemeClr val="bg2"/>
            </a:outerShdw>
          </a:effectLst>
        </p:spPr>
        <p:txBody>
          <a:bodyPr wrap="none">
            <a:spAutoFit/>
          </a:bodyPr>
          <a:lstStyle/>
          <a:p>
            <a:r>
              <a:rPr lang="en-US" sz="2800" b="1" i="1">
                <a:solidFill>
                  <a:schemeClr val="tx2"/>
                </a:solidFill>
                <a:latin typeface="Times New Roman" pitchFamily="18" charset="0"/>
              </a:rPr>
              <a:t>Lower New Content Cost</a:t>
            </a:r>
          </a:p>
        </p:txBody>
      </p:sp>
      <p:sp>
        <p:nvSpPr>
          <p:cNvPr id="25" name="Text Box 24"/>
          <p:cNvSpPr txBox="1">
            <a:spLocks noChangeArrowheads="1"/>
          </p:cNvSpPr>
          <p:nvPr/>
        </p:nvSpPr>
        <p:spPr bwMode="auto">
          <a:xfrm>
            <a:off x="4495800" y="3581400"/>
            <a:ext cx="3038475" cy="531813"/>
          </a:xfrm>
          <a:prstGeom prst="rect">
            <a:avLst/>
          </a:prstGeom>
          <a:solidFill>
            <a:schemeClr val="accent1">
              <a:lumMod val="90000"/>
            </a:schemeClr>
          </a:solidFill>
          <a:ln w="12700" cap="sq">
            <a:solidFill>
              <a:schemeClr val="bg2"/>
            </a:solidFill>
            <a:miter lim="800000"/>
            <a:headEnd/>
            <a:tailEnd/>
          </a:ln>
          <a:effectLst>
            <a:outerShdw dist="35921" dir="2700000" algn="ctr" rotWithShape="0">
              <a:schemeClr val="bg2"/>
            </a:outerShdw>
          </a:effectLst>
        </p:spPr>
        <p:txBody>
          <a:bodyPr wrap="none">
            <a:spAutoFit/>
          </a:bodyPr>
          <a:lstStyle/>
          <a:p>
            <a:r>
              <a:rPr lang="en-US" sz="2800" b="1" i="1">
                <a:solidFill>
                  <a:schemeClr val="tx2"/>
                </a:solidFill>
                <a:latin typeface="Times New Roman" pitchFamily="18" charset="0"/>
              </a:rPr>
              <a:t>Lower Testing Cost</a:t>
            </a:r>
          </a:p>
        </p:txBody>
      </p:sp>
      <p:sp>
        <p:nvSpPr>
          <p:cNvPr id="26" name="Text Box 27"/>
          <p:cNvSpPr txBox="1">
            <a:spLocks noChangeArrowheads="1"/>
          </p:cNvSpPr>
          <p:nvPr/>
        </p:nvSpPr>
        <p:spPr bwMode="auto">
          <a:xfrm>
            <a:off x="4495800" y="4724400"/>
            <a:ext cx="4451350" cy="531812"/>
          </a:xfrm>
          <a:prstGeom prst="rect">
            <a:avLst/>
          </a:prstGeom>
          <a:solidFill>
            <a:schemeClr val="accent1">
              <a:lumMod val="90000"/>
            </a:schemeClr>
          </a:solidFill>
          <a:ln w="12700" cap="sq">
            <a:solidFill>
              <a:schemeClr val="bg2"/>
            </a:solidFill>
            <a:miter lim="800000"/>
            <a:headEnd/>
            <a:tailEnd/>
          </a:ln>
          <a:effectLst>
            <a:outerShdw dist="35921" dir="2700000" algn="ctr" rotWithShape="0">
              <a:schemeClr val="bg2"/>
            </a:outerShdw>
          </a:effectLst>
        </p:spPr>
        <p:txBody>
          <a:bodyPr wrap="none">
            <a:spAutoFit/>
          </a:bodyPr>
          <a:lstStyle/>
          <a:p>
            <a:r>
              <a:rPr lang="en-US" sz="2800" b="1" i="1">
                <a:solidFill>
                  <a:schemeClr val="tx2"/>
                </a:solidFill>
                <a:latin typeface="Times New Roman" pitchFamily="18" charset="0"/>
              </a:rPr>
              <a:t>Happy Customers Don’t Call</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457200" y="685800"/>
            <a:ext cx="8229600" cy="762000"/>
          </a:xfrm>
        </p:spPr>
        <p:txBody>
          <a:bodyPr>
            <a:noAutofit/>
          </a:bodyPr>
          <a:lstStyle/>
          <a:p>
            <a:r>
              <a:rPr lang="en-US" sz="2800" dirty="0" smtClean="0"/>
              <a:t>Iterative improvement: Lower recurring costs</a:t>
            </a:r>
            <a:br>
              <a:rPr lang="en-US" sz="2800" dirty="0" smtClean="0"/>
            </a:br>
            <a:r>
              <a:rPr lang="en-US" sz="1000" dirty="0" smtClean="0"/>
              <a:t/>
            </a:r>
            <a:br>
              <a:rPr lang="en-US" sz="1000" dirty="0" smtClean="0"/>
            </a:br>
            <a:r>
              <a:rPr lang="en-US" sz="2800" u="sng" dirty="0" smtClean="0"/>
              <a:t>What tuning factors are useful to you?</a:t>
            </a:r>
            <a:endParaRPr lang="en-US" sz="2800" u="sng" dirty="0"/>
          </a:p>
        </p:txBody>
      </p:sp>
      <p:sp>
        <p:nvSpPr>
          <p:cNvPr id="428035" name="Text Box 3"/>
          <p:cNvSpPr txBox="1">
            <a:spLocks noChangeArrowheads="1"/>
          </p:cNvSpPr>
          <p:nvPr/>
        </p:nvSpPr>
        <p:spPr bwMode="auto">
          <a:xfrm>
            <a:off x="3008313" y="2286000"/>
            <a:ext cx="1030287" cy="396875"/>
          </a:xfrm>
          <a:prstGeom prst="rect">
            <a:avLst/>
          </a:prstGeom>
          <a:noFill/>
          <a:ln w="9525">
            <a:noFill/>
            <a:miter lim="800000"/>
            <a:headEnd/>
            <a:tailEnd/>
          </a:ln>
          <a:effectLst/>
        </p:spPr>
        <p:txBody>
          <a:bodyPr wrap="none">
            <a:spAutoFit/>
          </a:bodyPr>
          <a:lstStyle/>
          <a:p>
            <a:pPr algn="ctr" eaLnBrk="1" hangingPunct="1"/>
            <a:r>
              <a:rPr lang="en-US" sz="2000" i="1">
                <a:latin typeface="Arial" charset="0"/>
              </a:rPr>
              <a:t>Profit…</a:t>
            </a:r>
          </a:p>
        </p:txBody>
      </p:sp>
      <p:sp>
        <p:nvSpPr>
          <p:cNvPr id="428037" name="Text Box 5"/>
          <p:cNvSpPr txBox="1">
            <a:spLocks noChangeArrowheads="1"/>
          </p:cNvSpPr>
          <p:nvPr/>
        </p:nvSpPr>
        <p:spPr bwMode="auto">
          <a:xfrm>
            <a:off x="2819400" y="5775325"/>
            <a:ext cx="1425575" cy="396875"/>
          </a:xfrm>
          <a:prstGeom prst="rect">
            <a:avLst/>
          </a:prstGeom>
          <a:noFill/>
          <a:ln w="9525">
            <a:noFill/>
            <a:miter lim="800000"/>
            <a:headEnd/>
            <a:tailEnd/>
          </a:ln>
          <a:effectLst/>
        </p:spPr>
        <p:txBody>
          <a:bodyPr wrap="none">
            <a:spAutoFit/>
          </a:bodyPr>
          <a:lstStyle/>
          <a:p>
            <a:pPr algn="ctr" eaLnBrk="1" hangingPunct="1"/>
            <a:r>
              <a:rPr lang="en-US" sz="2000" i="1">
                <a:latin typeface="Arial" charset="0"/>
              </a:rPr>
              <a:t>Operations</a:t>
            </a:r>
          </a:p>
        </p:txBody>
      </p:sp>
      <p:grpSp>
        <p:nvGrpSpPr>
          <p:cNvPr id="2" name="Group 6"/>
          <p:cNvGrpSpPr>
            <a:grpSpLocks/>
          </p:cNvGrpSpPr>
          <p:nvPr/>
        </p:nvGrpSpPr>
        <p:grpSpPr bwMode="auto">
          <a:xfrm>
            <a:off x="228600" y="2057400"/>
            <a:ext cx="1227138" cy="4191000"/>
            <a:chOff x="156" y="1296"/>
            <a:chExt cx="773" cy="2640"/>
          </a:xfrm>
        </p:grpSpPr>
        <p:sp>
          <p:nvSpPr>
            <p:cNvPr id="428039" name="Line 7"/>
            <p:cNvSpPr>
              <a:spLocks noChangeShapeType="1"/>
            </p:cNvSpPr>
            <p:nvPr/>
          </p:nvSpPr>
          <p:spPr bwMode="auto">
            <a:xfrm flipH="1">
              <a:off x="576" y="1296"/>
              <a:ext cx="14" cy="2640"/>
            </a:xfrm>
            <a:prstGeom prst="line">
              <a:avLst/>
            </a:prstGeom>
            <a:noFill/>
            <a:ln w="9525">
              <a:solidFill>
                <a:schemeClr val="tx1"/>
              </a:solidFill>
              <a:round/>
              <a:headEnd/>
              <a:tailEnd/>
            </a:ln>
            <a:effectLst/>
          </p:spPr>
          <p:txBody>
            <a:bodyPr/>
            <a:lstStyle/>
            <a:p>
              <a:endParaRPr lang="en-US"/>
            </a:p>
          </p:txBody>
        </p:sp>
        <p:sp>
          <p:nvSpPr>
            <p:cNvPr id="428040" name="Line 8"/>
            <p:cNvSpPr>
              <a:spLocks noChangeShapeType="1"/>
            </p:cNvSpPr>
            <p:nvPr/>
          </p:nvSpPr>
          <p:spPr bwMode="auto">
            <a:xfrm>
              <a:off x="480" y="3936"/>
              <a:ext cx="192" cy="0"/>
            </a:xfrm>
            <a:prstGeom prst="line">
              <a:avLst/>
            </a:prstGeom>
            <a:noFill/>
            <a:ln w="9525">
              <a:solidFill>
                <a:schemeClr val="tx1"/>
              </a:solidFill>
              <a:round/>
              <a:headEnd/>
              <a:tailEnd/>
            </a:ln>
            <a:effectLst/>
          </p:spPr>
          <p:txBody>
            <a:bodyPr/>
            <a:lstStyle/>
            <a:p>
              <a:endParaRPr lang="en-US"/>
            </a:p>
          </p:txBody>
        </p:sp>
        <p:sp>
          <p:nvSpPr>
            <p:cNvPr id="428041" name="Line 9"/>
            <p:cNvSpPr>
              <a:spLocks noChangeShapeType="1"/>
            </p:cNvSpPr>
            <p:nvPr/>
          </p:nvSpPr>
          <p:spPr bwMode="auto">
            <a:xfrm>
              <a:off x="480" y="1296"/>
              <a:ext cx="240" cy="0"/>
            </a:xfrm>
            <a:prstGeom prst="line">
              <a:avLst/>
            </a:prstGeom>
            <a:noFill/>
            <a:ln w="9525">
              <a:solidFill>
                <a:schemeClr val="tx1"/>
              </a:solidFill>
              <a:round/>
              <a:headEnd/>
              <a:tailEnd/>
            </a:ln>
            <a:effectLst/>
          </p:spPr>
          <p:txBody>
            <a:bodyPr/>
            <a:lstStyle/>
            <a:p>
              <a:endParaRPr lang="en-US"/>
            </a:p>
          </p:txBody>
        </p:sp>
        <p:sp>
          <p:nvSpPr>
            <p:cNvPr id="428042" name="Text Box 10"/>
            <p:cNvSpPr txBox="1">
              <a:spLocks noChangeArrowheads="1"/>
            </p:cNvSpPr>
            <p:nvPr/>
          </p:nvSpPr>
          <p:spPr bwMode="auto">
            <a:xfrm>
              <a:off x="156" y="2256"/>
              <a:ext cx="773" cy="634"/>
            </a:xfrm>
            <a:prstGeom prst="rect">
              <a:avLst/>
            </a:prstGeom>
            <a:solidFill>
              <a:schemeClr val="bg1"/>
            </a:solidFill>
            <a:ln w="9525">
              <a:noFill/>
              <a:miter lim="800000"/>
              <a:headEnd/>
              <a:tailEnd/>
            </a:ln>
            <a:effectLst/>
          </p:spPr>
          <p:txBody>
            <a:bodyPr wrap="none">
              <a:spAutoFit/>
            </a:bodyPr>
            <a:lstStyle/>
            <a:p>
              <a:pPr algn="ctr" eaLnBrk="1" hangingPunct="1"/>
              <a:r>
                <a:rPr lang="en-US" sz="2000" i="1">
                  <a:latin typeface="Arial" charset="0"/>
                </a:rPr>
                <a:t>~ $10</a:t>
              </a:r>
            </a:p>
            <a:p>
              <a:pPr algn="ctr" eaLnBrk="1" hangingPunct="1"/>
              <a:r>
                <a:rPr lang="en-US" sz="2000" i="1">
                  <a:latin typeface="Arial" charset="0"/>
                </a:rPr>
                <a:t>per</a:t>
              </a:r>
            </a:p>
            <a:p>
              <a:pPr algn="ctr" eaLnBrk="1" hangingPunct="1"/>
              <a:r>
                <a:rPr lang="en-US" sz="2000" i="1">
                  <a:latin typeface="Arial" charset="0"/>
                </a:rPr>
                <a:t>customer</a:t>
              </a:r>
            </a:p>
          </p:txBody>
        </p:sp>
      </p:grpSp>
      <p:sp>
        <p:nvSpPr>
          <p:cNvPr id="428043" name="Rectangle 11"/>
          <p:cNvSpPr>
            <a:spLocks noChangeArrowheads="1"/>
          </p:cNvSpPr>
          <p:nvPr/>
        </p:nvSpPr>
        <p:spPr bwMode="auto">
          <a:xfrm>
            <a:off x="1600200" y="5181600"/>
            <a:ext cx="685800" cy="304800"/>
          </a:xfrm>
          <a:prstGeom prst="rect">
            <a:avLst/>
          </a:prstGeom>
          <a:solidFill>
            <a:schemeClr val="hlink"/>
          </a:solidFill>
          <a:ln w="12700" cap="sq">
            <a:solidFill>
              <a:schemeClr val="tx1"/>
            </a:solidFill>
            <a:miter lim="800000"/>
            <a:headEnd/>
            <a:tailEnd/>
          </a:ln>
          <a:effectLst/>
        </p:spPr>
        <p:txBody>
          <a:bodyPr wrap="none" anchor="ctr"/>
          <a:lstStyle/>
          <a:p>
            <a:endParaRPr lang="en-US"/>
          </a:p>
        </p:txBody>
      </p:sp>
      <p:sp>
        <p:nvSpPr>
          <p:cNvPr id="428044" name="Rectangle 12"/>
          <p:cNvSpPr>
            <a:spLocks noChangeArrowheads="1"/>
          </p:cNvSpPr>
          <p:nvPr/>
        </p:nvSpPr>
        <p:spPr bwMode="auto">
          <a:xfrm>
            <a:off x="1600200" y="5486400"/>
            <a:ext cx="685800" cy="304800"/>
          </a:xfrm>
          <a:prstGeom prst="rect">
            <a:avLst/>
          </a:prstGeom>
          <a:solidFill>
            <a:srgbClr val="6A1614"/>
          </a:solidFill>
          <a:ln w="12700" cap="sq">
            <a:solidFill>
              <a:schemeClr val="tx1"/>
            </a:solidFill>
            <a:miter lim="800000"/>
            <a:headEnd/>
            <a:tailEnd/>
          </a:ln>
          <a:effectLst/>
        </p:spPr>
        <p:txBody>
          <a:bodyPr wrap="none" anchor="ctr"/>
          <a:lstStyle/>
          <a:p>
            <a:endParaRPr lang="en-US"/>
          </a:p>
        </p:txBody>
      </p:sp>
      <p:sp>
        <p:nvSpPr>
          <p:cNvPr id="428045" name="Rectangle 13"/>
          <p:cNvSpPr>
            <a:spLocks noChangeArrowheads="1"/>
          </p:cNvSpPr>
          <p:nvPr/>
        </p:nvSpPr>
        <p:spPr bwMode="auto">
          <a:xfrm>
            <a:off x="1600200" y="5791200"/>
            <a:ext cx="685800" cy="457200"/>
          </a:xfrm>
          <a:prstGeom prst="rect">
            <a:avLst/>
          </a:prstGeom>
          <a:solidFill>
            <a:srgbClr val="207876"/>
          </a:solidFill>
          <a:ln w="12700" cap="sq">
            <a:solidFill>
              <a:schemeClr val="tx1"/>
            </a:solidFill>
            <a:miter lim="800000"/>
            <a:headEnd/>
            <a:tailEnd/>
          </a:ln>
          <a:effectLst/>
        </p:spPr>
        <p:txBody>
          <a:bodyPr wrap="none" anchor="ctr"/>
          <a:lstStyle/>
          <a:p>
            <a:endParaRPr lang="en-US"/>
          </a:p>
        </p:txBody>
      </p:sp>
      <p:grpSp>
        <p:nvGrpSpPr>
          <p:cNvPr id="3" name="Group 18"/>
          <p:cNvGrpSpPr>
            <a:grpSpLocks/>
          </p:cNvGrpSpPr>
          <p:nvPr/>
        </p:nvGrpSpPr>
        <p:grpSpPr bwMode="auto">
          <a:xfrm>
            <a:off x="2514600" y="5791200"/>
            <a:ext cx="247650" cy="381000"/>
            <a:chOff x="1596" y="1008"/>
            <a:chExt cx="144" cy="680"/>
          </a:xfrm>
        </p:grpSpPr>
        <p:sp>
          <p:nvSpPr>
            <p:cNvPr id="428051" name="Line 19"/>
            <p:cNvSpPr>
              <a:spLocks noChangeShapeType="1"/>
            </p:cNvSpPr>
            <p:nvPr/>
          </p:nvSpPr>
          <p:spPr bwMode="auto">
            <a:xfrm>
              <a:off x="1644" y="1008"/>
              <a:ext cx="0" cy="680"/>
            </a:xfrm>
            <a:prstGeom prst="line">
              <a:avLst/>
            </a:prstGeom>
            <a:noFill/>
            <a:ln w="9525">
              <a:solidFill>
                <a:schemeClr val="tx1"/>
              </a:solidFill>
              <a:round/>
              <a:headEnd/>
              <a:tailEnd/>
            </a:ln>
            <a:effectLst/>
          </p:spPr>
          <p:txBody>
            <a:bodyPr/>
            <a:lstStyle/>
            <a:p>
              <a:endParaRPr lang="en-US"/>
            </a:p>
          </p:txBody>
        </p:sp>
        <p:sp>
          <p:nvSpPr>
            <p:cNvPr id="428052" name="Line 20"/>
            <p:cNvSpPr>
              <a:spLocks noChangeShapeType="1"/>
            </p:cNvSpPr>
            <p:nvPr/>
          </p:nvSpPr>
          <p:spPr bwMode="auto">
            <a:xfrm>
              <a:off x="1596" y="1688"/>
              <a:ext cx="144" cy="0"/>
            </a:xfrm>
            <a:prstGeom prst="line">
              <a:avLst/>
            </a:prstGeom>
            <a:noFill/>
            <a:ln w="9525">
              <a:solidFill>
                <a:schemeClr val="tx1"/>
              </a:solidFill>
              <a:round/>
              <a:headEnd/>
              <a:tailEnd/>
            </a:ln>
            <a:effectLst/>
          </p:spPr>
          <p:txBody>
            <a:bodyPr/>
            <a:lstStyle/>
            <a:p>
              <a:endParaRPr lang="en-US"/>
            </a:p>
          </p:txBody>
        </p:sp>
        <p:sp>
          <p:nvSpPr>
            <p:cNvPr id="428053" name="Line 21"/>
            <p:cNvSpPr>
              <a:spLocks noChangeShapeType="1"/>
            </p:cNvSpPr>
            <p:nvPr/>
          </p:nvSpPr>
          <p:spPr bwMode="auto">
            <a:xfrm>
              <a:off x="1596" y="1008"/>
              <a:ext cx="144" cy="0"/>
            </a:xfrm>
            <a:prstGeom prst="line">
              <a:avLst/>
            </a:prstGeom>
            <a:noFill/>
            <a:ln w="9525">
              <a:solidFill>
                <a:schemeClr val="tx1"/>
              </a:solidFill>
              <a:round/>
              <a:headEnd/>
              <a:tailEnd/>
            </a:ln>
            <a:effectLst/>
          </p:spPr>
          <p:txBody>
            <a:bodyPr/>
            <a:lstStyle/>
            <a:p>
              <a:endParaRPr lang="en-US"/>
            </a:p>
          </p:txBody>
        </p:sp>
      </p:grpSp>
      <p:sp>
        <p:nvSpPr>
          <p:cNvPr id="428054" name="Text Box 22"/>
          <p:cNvSpPr txBox="1">
            <a:spLocks noChangeArrowheads="1"/>
          </p:cNvSpPr>
          <p:nvPr/>
        </p:nvSpPr>
        <p:spPr bwMode="auto">
          <a:xfrm>
            <a:off x="6308725" y="2335213"/>
            <a:ext cx="184150" cy="366712"/>
          </a:xfrm>
          <a:prstGeom prst="rect">
            <a:avLst/>
          </a:prstGeom>
          <a:solidFill>
            <a:schemeClr val="accent1">
              <a:lumMod val="90000"/>
            </a:schemeClr>
          </a:solidFill>
          <a:ln w="12700" cap="sq">
            <a:noFill/>
            <a:miter lim="800000"/>
            <a:headEnd/>
            <a:tailEnd/>
          </a:ln>
          <a:effectLst/>
        </p:spPr>
        <p:txBody>
          <a:bodyPr wrap="none">
            <a:spAutoFit/>
          </a:bodyPr>
          <a:lstStyle/>
          <a:p>
            <a:endParaRPr lang="en-US">
              <a:solidFill>
                <a:schemeClr val="tx2"/>
              </a:solidFill>
            </a:endParaRPr>
          </a:p>
        </p:txBody>
      </p:sp>
      <p:sp>
        <p:nvSpPr>
          <p:cNvPr id="428055" name="Text Box 23"/>
          <p:cNvSpPr txBox="1">
            <a:spLocks noChangeArrowheads="1"/>
          </p:cNvSpPr>
          <p:nvPr/>
        </p:nvSpPr>
        <p:spPr bwMode="auto">
          <a:xfrm>
            <a:off x="4448175" y="2352675"/>
            <a:ext cx="3857625" cy="531813"/>
          </a:xfrm>
          <a:prstGeom prst="rect">
            <a:avLst/>
          </a:prstGeom>
          <a:solidFill>
            <a:schemeClr val="accent1">
              <a:lumMod val="90000"/>
            </a:schemeClr>
          </a:solidFill>
          <a:ln w="12700" cap="sq">
            <a:solidFill>
              <a:schemeClr val="bg2"/>
            </a:solidFill>
            <a:miter lim="800000"/>
            <a:headEnd/>
            <a:tailEnd/>
          </a:ln>
          <a:effectLst>
            <a:outerShdw dist="35921" dir="2700000" algn="ctr" rotWithShape="0">
              <a:schemeClr val="bg2"/>
            </a:outerShdw>
          </a:effectLst>
        </p:spPr>
        <p:txBody>
          <a:bodyPr wrap="none">
            <a:spAutoFit/>
          </a:bodyPr>
          <a:lstStyle/>
          <a:p>
            <a:r>
              <a:rPr lang="en-US" sz="2800" b="1" i="1">
                <a:solidFill>
                  <a:schemeClr val="tx2"/>
                </a:solidFill>
                <a:latin typeface="Times New Roman" pitchFamily="18" charset="0"/>
              </a:rPr>
              <a:t>Lower New Content Cost</a:t>
            </a:r>
          </a:p>
        </p:txBody>
      </p:sp>
      <p:sp>
        <p:nvSpPr>
          <p:cNvPr id="428056" name="Text Box 24"/>
          <p:cNvSpPr txBox="1">
            <a:spLocks noChangeArrowheads="1"/>
          </p:cNvSpPr>
          <p:nvPr/>
        </p:nvSpPr>
        <p:spPr bwMode="auto">
          <a:xfrm>
            <a:off x="4495800" y="3581400"/>
            <a:ext cx="3038475" cy="531813"/>
          </a:xfrm>
          <a:prstGeom prst="rect">
            <a:avLst/>
          </a:prstGeom>
          <a:solidFill>
            <a:schemeClr val="accent1">
              <a:lumMod val="90000"/>
            </a:schemeClr>
          </a:solidFill>
          <a:ln w="12700" cap="sq">
            <a:solidFill>
              <a:schemeClr val="bg2"/>
            </a:solidFill>
            <a:miter lim="800000"/>
            <a:headEnd/>
            <a:tailEnd/>
          </a:ln>
          <a:effectLst>
            <a:outerShdw dist="35921" dir="2700000" algn="ctr" rotWithShape="0">
              <a:schemeClr val="bg2"/>
            </a:outerShdw>
          </a:effectLst>
        </p:spPr>
        <p:txBody>
          <a:bodyPr wrap="none">
            <a:spAutoFit/>
          </a:bodyPr>
          <a:lstStyle/>
          <a:p>
            <a:r>
              <a:rPr lang="en-US" sz="2800" b="1" i="1">
                <a:solidFill>
                  <a:schemeClr val="tx2"/>
                </a:solidFill>
                <a:latin typeface="Times New Roman" pitchFamily="18" charset="0"/>
              </a:rPr>
              <a:t>Lower Testing Cost</a:t>
            </a:r>
          </a:p>
        </p:txBody>
      </p:sp>
      <p:sp>
        <p:nvSpPr>
          <p:cNvPr id="428057" name="Rectangle 25"/>
          <p:cNvSpPr>
            <a:spLocks noChangeArrowheads="1"/>
          </p:cNvSpPr>
          <p:nvPr/>
        </p:nvSpPr>
        <p:spPr bwMode="auto">
          <a:xfrm>
            <a:off x="1600200" y="2057400"/>
            <a:ext cx="838200" cy="2819400"/>
          </a:xfrm>
          <a:prstGeom prst="rect">
            <a:avLst/>
          </a:prstGeom>
          <a:solidFill>
            <a:srgbClr val="08903C"/>
          </a:solidFill>
          <a:ln w="12700" cap="sq">
            <a:solidFill>
              <a:schemeClr val="tx1"/>
            </a:solidFill>
            <a:miter lim="800000"/>
            <a:headEnd/>
            <a:tailEnd/>
          </a:ln>
          <a:effectLst/>
        </p:spPr>
        <p:txBody>
          <a:bodyPr wrap="none" anchor="ctr"/>
          <a:lstStyle/>
          <a:p>
            <a:endParaRPr lang="en-US"/>
          </a:p>
        </p:txBody>
      </p:sp>
      <p:sp>
        <p:nvSpPr>
          <p:cNvPr id="428058" name="Rectangle 26"/>
          <p:cNvSpPr>
            <a:spLocks noChangeArrowheads="1"/>
          </p:cNvSpPr>
          <p:nvPr/>
        </p:nvSpPr>
        <p:spPr bwMode="auto">
          <a:xfrm>
            <a:off x="1600200" y="4876800"/>
            <a:ext cx="685800" cy="304800"/>
          </a:xfrm>
          <a:prstGeom prst="rect">
            <a:avLst/>
          </a:prstGeom>
          <a:solidFill>
            <a:schemeClr val="accent2"/>
          </a:solidFill>
          <a:ln w="12700" cap="sq">
            <a:solidFill>
              <a:schemeClr val="tx1"/>
            </a:solidFill>
            <a:miter lim="800000"/>
            <a:headEnd/>
            <a:tailEnd/>
          </a:ln>
          <a:effectLst/>
        </p:spPr>
        <p:txBody>
          <a:bodyPr wrap="none" anchor="ctr"/>
          <a:lstStyle/>
          <a:p>
            <a:endParaRPr lang="en-US"/>
          </a:p>
        </p:txBody>
      </p:sp>
      <p:sp>
        <p:nvSpPr>
          <p:cNvPr id="428059" name="Text Box 27"/>
          <p:cNvSpPr txBox="1">
            <a:spLocks noChangeArrowheads="1"/>
          </p:cNvSpPr>
          <p:nvPr/>
        </p:nvSpPr>
        <p:spPr bwMode="auto">
          <a:xfrm>
            <a:off x="4495800" y="4724400"/>
            <a:ext cx="4451350" cy="531812"/>
          </a:xfrm>
          <a:prstGeom prst="rect">
            <a:avLst/>
          </a:prstGeom>
          <a:solidFill>
            <a:schemeClr val="accent1">
              <a:lumMod val="90000"/>
            </a:schemeClr>
          </a:solidFill>
          <a:ln w="12700" cap="sq">
            <a:solidFill>
              <a:schemeClr val="bg2"/>
            </a:solidFill>
            <a:miter lim="800000"/>
            <a:headEnd/>
            <a:tailEnd/>
          </a:ln>
          <a:effectLst>
            <a:outerShdw dist="35921" dir="2700000" algn="ctr" rotWithShape="0">
              <a:schemeClr val="bg2"/>
            </a:outerShdw>
          </a:effectLst>
        </p:spPr>
        <p:txBody>
          <a:bodyPr wrap="none">
            <a:spAutoFit/>
          </a:bodyPr>
          <a:lstStyle/>
          <a:p>
            <a:r>
              <a:rPr lang="en-US" sz="2800" b="1" i="1">
                <a:solidFill>
                  <a:schemeClr val="tx2"/>
                </a:solidFill>
                <a:latin typeface="Times New Roman" pitchFamily="18" charset="0"/>
              </a:rPr>
              <a:t>Happy Customers Don’t Call</a:t>
            </a:r>
          </a:p>
        </p:txBody>
      </p:sp>
      <p:sp>
        <p:nvSpPr>
          <p:cNvPr id="23" name="Text Box 27"/>
          <p:cNvSpPr txBox="1">
            <a:spLocks noChangeArrowheads="1"/>
          </p:cNvSpPr>
          <p:nvPr/>
        </p:nvSpPr>
        <p:spPr bwMode="auto">
          <a:xfrm>
            <a:off x="4495800" y="5792788"/>
            <a:ext cx="3943708" cy="523220"/>
          </a:xfrm>
          <a:prstGeom prst="rect">
            <a:avLst/>
          </a:prstGeom>
          <a:solidFill>
            <a:schemeClr val="accent1">
              <a:lumMod val="90000"/>
            </a:schemeClr>
          </a:solidFill>
          <a:ln w="12700" cap="sq">
            <a:solidFill>
              <a:schemeClr val="bg2"/>
            </a:solidFill>
            <a:miter lim="800000"/>
            <a:headEnd/>
            <a:tailEnd/>
          </a:ln>
          <a:effectLst>
            <a:outerShdw dist="35921" dir="2700000" algn="ctr" rotWithShape="0">
              <a:schemeClr val="bg2"/>
            </a:outerShdw>
          </a:effectLst>
        </p:spPr>
        <p:txBody>
          <a:bodyPr wrap="none">
            <a:spAutoFit/>
          </a:bodyPr>
          <a:lstStyle/>
          <a:p>
            <a:r>
              <a:rPr lang="en-US" sz="2800" b="1" i="1" dirty="0" smtClean="0">
                <a:solidFill>
                  <a:schemeClr val="tx2"/>
                </a:solidFill>
                <a:latin typeface="Times New Roman" pitchFamily="18" charset="0"/>
              </a:rPr>
              <a:t>Lower bandwidth &amp; CPU</a:t>
            </a:r>
            <a:endParaRPr lang="en-US" sz="2800" b="1" i="1"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1325562"/>
          </a:xfrm>
        </p:spPr>
        <p:txBody>
          <a:bodyPr>
            <a:noAutofit/>
          </a:bodyPr>
          <a:lstStyle/>
          <a:p>
            <a:pPr lvl="0"/>
            <a:r>
              <a:rPr lang="en-US" sz="2800" dirty="0" smtClean="0"/>
              <a:t>Guiding MMO growth &amp; modifying user behavior</a:t>
            </a:r>
            <a:endParaRPr lang="en-US" sz="2800" u="sng" dirty="0"/>
          </a:p>
        </p:txBody>
      </p:sp>
      <p:sp>
        <p:nvSpPr>
          <p:cNvPr id="4" name="Content Placeholder 3"/>
          <p:cNvSpPr>
            <a:spLocks noGrp="1"/>
          </p:cNvSpPr>
          <p:nvPr>
            <p:ph idx="1"/>
          </p:nvPr>
        </p:nvSpPr>
        <p:spPr>
          <a:xfrm>
            <a:off x="457200" y="1524000"/>
            <a:ext cx="8229600" cy="5105400"/>
          </a:xfrm>
        </p:spPr>
        <p:txBody>
          <a:bodyPr>
            <a:noAutofit/>
          </a:bodyPr>
          <a:lstStyle/>
          <a:p>
            <a:pPr>
              <a:spcBef>
                <a:spcPts val="400"/>
              </a:spcBef>
            </a:pPr>
            <a:r>
              <a:rPr lang="en-US" sz="2800" dirty="0" smtClean="0"/>
              <a:t>The ‘Big Three’ Business Metrics</a:t>
            </a:r>
          </a:p>
          <a:p>
            <a:pPr lvl="1">
              <a:spcBef>
                <a:spcPts val="400"/>
              </a:spcBef>
            </a:pPr>
            <a:r>
              <a:rPr lang="en-US" sz="2400" dirty="0" smtClean="0"/>
              <a:t>Cost of </a:t>
            </a:r>
            <a:r>
              <a:rPr lang="en-US" sz="2400" i="1" dirty="0" smtClean="0"/>
              <a:t>customer acquisition </a:t>
            </a:r>
          </a:p>
          <a:p>
            <a:pPr lvl="2">
              <a:spcBef>
                <a:spcPts val="400"/>
              </a:spcBef>
            </a:pPr>
            <a:r>
              <a:rPr lang="en-US" sz="2000" dirty="0" smtClean="0"/>
              <a:t>Player analysis -&gt; design improvement and marketing</a:t>
            </a:r>
          </a:p>
          <a:p>
            <a:pPr lvl="1">
              <a:spcBef>
                <a:spcPts val="400"/>
              </a:spcBef>
            </a:pPr>
            <a:r>
              <a:rPr lang="en-US" sz="2400" dirty="0" smtClean="0"/>
              <a:t>Cost of </a:t>
            </a:r>
            <a:r>
              <a:rPr lang="en-US" sz="2400" i="1" dirty="0" smtClean="0"/>
              <a:t>customer retention </a:t>
            </a:r>
            <a:endParaRPr lang="en-US" sz="2400" dirty="0" smtClean="0"/>
          </a:p>
          <a:p>
            <a:pPr lvl="2">
              <a:spcBef>
                <a:spcPts val="400"/>
              </a:spcBef>
            </a:pPr>
            <a:r>
              <a:rPr lang="en-US" sz="2000" dirty="0" smtClean="0"/>
              <a:t>Stable servers, fast content refresh via autoTest&amp;Measure</a:t>
            </a:r>
          </a:p>
          <a:p>
            <a:pPr lvl="2">
              <a:spcBef>
                <a:spcPts val="400"/>
              </a:spcBef>
            </a:pPr>
            <a:r>
              <a:rPr lang="en-US" sz="2000" dirty="0" smtClean="0"/>
              <a:t>Tailor new content via analyzing player behavior</a:t>
            </a:r>
          </a:p>
          <a:p>
            <a:pPr lvl="1">
              <a:spcBef>
                <a:spcPts val="400"/>
              </a:spcBef>
            </a:pPr>
            <a:r>
              <a:rPr lang="en-US" sz="2400" dirty="0" smtClean="0"/>
              <a:t>Cost of </a:t>
            </a:r>
            <a:r>
              <a:rPr lang="en-US" sz="2400" i="1" dirty="0" smtClean="0"/>
              <a:t>customer service </a:t>
            </a:r>
            <a:endParaRPr lang="en-US" sz="2400" dirty="0" smtClean="0"/>
          </a:p>
          <a:p>
            <a:pPr lvl="2">
              <a:spcBef>
                <a:spcPts val="400"/>
              </a:spcBef>
            </a:pPr>
            <a:r>
              <a:rPr lang="en-US" sz="2000" dirty="0" smtClean="0"/>
              <a:t>Lower recurring costs via automation &amp; metrics</a:t>
            </a:r>
          </a:p>
          <a:p>
            <a:pPr lvl="2">
              <a:spcBef>
                <a:spcPts val="400"/>
              </a:spcBef>
            </a:pPr>
            <a:r>
              <a:rPr lang="en-US" sz="2000" dirty="0" smtClean="0"/>
              <a:t>Stable servers &amp; metrics reduce CS calls</a:t>
            </a:r>
          </a:p>
          <a:p>
            <a:pPr lvl="2">
              <a:spcBef>
                <a:spcPts val="400"/>
              </a:spcBef>
            </a:pPr>
            <a:r>
              <a:rPr lang="en-US" sz="2000" dirty="0" smtClean="0"/>
              <a:t>Metrics reduce CS call duration</a:t>
            </a:r>
            <a:endParaRPr lang="en-US" sz="2800" dirty="0" smtClean="0"/>
          </a:p>
          <a:p>
            <a:pPr>
              <a:spcBef>
                <a:spcPts val="400"/>
              </a:spcBef>
            </a:pPr>
            <a:r>
              <a:rPr lang="en-US" sz="2800" dirty="0" smtClean="0"/>
              <a:t>Metrics of income per user &amp; per user type allows</a:t>
            </a:r>
            <a:r>
              <a:rPr lang="en-US" sz="2800" dirty="0" smtClean="0">
                <a:sym typeface="Wingdings" pitchFamily="2" charset="2"/>
              </a:rPr>
              <a:t> </a:t>
            </a:r>
          </a:p>
          <a:p>
            <a:pPr lvl="2">
              <a:spcBef>
                <a:spcPts val="400"/>
              </a:spcBef>
            </a:pPr>
            <a:r>
              <a:rPr lang="en-US" sz="2000" dirty="0" smtClean="0">
                <a:sym typeface="Wingdings" pitchFamily="2" charset="2"/>
              </a:rPr>
              <a:t>More income per users &amp; groups</a:t>
            </a:r>
          </a:p>
          <a:p>
            <a:pPr lvl="2">
              <a:spcBef>
                <a:spcPts val="400"/>
              </a:spcBef>
            </a:pPr>
            <a:r>
              <a:rPr lang="en-US" sz="2000" dirty="0" smtClean="0">
                <a:sym typeface="Wingdings" pitchFamily="2" charset="2"/>
              </a:rPr>
              <a:t>Identify &amp; address expensive customers…</a:t>
            </a:r>
            <a:endParaRPr lang="en-US" sz="20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MMO task: </a:t>
            </a:r>
            <a:r>
              <a:rPr lang="en-US" i="1" dirty="0" smtClean="0"/>
              <a:t>fast</a:t>
            </a:r>
            <a:r>
              <a:rPr lang="en-US" dirty="0" smtClean="0"/>
              <a:t> cycle time</a:t>
            </a:r>
            <a:endParaRPr lang="en-US" dirty="0"/>
          </a:p>
        </p:txBody>
      </p:sp>
      <p:sp>
        <p:nvSpPr>
          <p:cNvPr id="3" name="Text Placeholder 2"/>
          <p:cNvSpPr>
            <a:spLocks noGrp="1"/>
          </p:cNvSpPr>
          <p:nvPr>
            <p:ph type="body" idx="1"/>
          </p:nvPr>
        </p:nvSpPr>
        <p:spPr/>
        <p:txBody>
          <a:bodyPr/>
          <a:lstStyle/>
          <a:p>
            <a:r>
              <a:rPr lang="en-US" dirty="0" smtClean="0"/>
              <a:t>Why do we want rapid iteration?</a:t>
            </a:r>
          </a:p>
          <a:p>
            <a:pPr lvl="1"/>
            <a:r>
              <a:rPr lang="en-US" dirty="0" smtClean="0"/>
              <a:t>Metrics + automation lets you </a:t>
            </a:r>
          </a:p>
          <a:p>
            <a:pPr lvl="2"/>
            <a:r>
              <a:rPr lang="en-US" dirty="0" smtClean="0"/>
              <a:t>fish for fun</a:t>
            </a:r>
          </a:p>
          <a:p>
            <a:pPr lvl="2"/>
            <a:r>
              <a:rPr lang="en-US" dirty="0" smtClean="0"/>
              <a:t>Fish for defects, esp. non-</a:t>
            </a:r>
            <a:r>
              <a:rPr lang="en-US" dirty="0" err="1" smtClean="0"/>
              <a:t>det</a:t>
            </a:r>
            <a:r>
              <a:rPr lang="en-US" dirty="0" smtClean="0"/>
              <a:t> bugs</a:t>
            </a:r>
            <a:endParaRPr lang="en-US" dirty="0"/>
          </a:p>
          <a:p>
            <a:pPr lvl="1"/>
            <a:r>
              <a:rPr lang="en-US" dirty="0" smtClean="0"/>
              <a:t>Triage / fix defects while Live</a:t>
            </a:r>
          </a:p>
          <a:p>
            <a:pPr lvl="1"/>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1066800" y="381000"/>
            <a:ext cx="7162800" cy="763588"/>
          </a:xfrm>
        </p:spPr>
        <p:txBody>
          <a:bodyPr/>
          <a:lstStyle/>
          <a:p>
            <a:r>
              <a:rPr lang="en-US" dirty="0"/>
              <a:t>Iteration is how you find fun!</a:t>
            </a:r>
          </a:p>
        </p:txBody>
      </p:sp>
      <p:sp>
        <p:nvSpPr>
          <p:cNvPr id="229379" name="Line 3"/>
          <p:cNvSpPr>
            <a:spLocks noChangeShapeType="1"/>
          </p:cNvSpPr>
          <p:nvPr/>
        </p:nvSpPr>
        <p:spPr bwMode="auto">
          <a:xfrm flipV="1">
            <a:off x="1662113" y="3048000"/>
            <a:ext cx="0" cy="3324225"/>
          </a:xfrm>
          <a:prstGeom prst="line">
            <a:avLst/>
          </a:prstGeom>
          <a:noFill/>
          <a:ln w="57150">
            <a:solidFill>
              <a:schemeClr val="bg1">
                <a:lumMod val="65000"/>
              </a:schemeClr>
            </a:solidFill>
            <a:round/>
            <a:headEnd/>
            <a:tailEnd type="triangle" w="med" len="med"/>
          </a:ln>
          <a:effectLst/>
        </p:spPr>
        <p:txBody>
          <a:bodyPr/>
          <a:lstStyle/>
          <a:p>
            <a:endParaRPr lang="en-US"/>
          </a:p>
        </p:txBody>
      </p:sp>
      <p:sp>
        <p:nvSpPr>
          <p:cNvPr id="229380" name="Line 4"/>
          <p:cNvSpPr>
            <a:spLocks noChangeShapeType="1"/>
          </p:cNvSpPr>
          <p:nvPr/>
        </p:nvSpPr>
        <p:spPr bwMode="auto">
          <a:xfrm>
            <a:off x="4329113" y="2663825"/>
            <a:ext cx="11112" cy="3962400"/>
          </a:xfrm>
          <a:prstGeom prst="line">
            <a:avLst/>
          </a:prstGeom>
          <a:noFill/>
          <a:ln w="12700">
            <a:solidFill>
              <a:schemeClr val="bg1">
                <a:lumMod val="50000"/>
              </a:schemeClr>
            </a:solidFill>
            <a:round/>
            <a:headEnd/>
            <a:tailEnd/>
          </a:ln>
          <a:effectLst/>
        </p:spPr>
        <p:txBody>
          <a:bodyPr/>
          <a:lstStyle/>
          <a:p>
            <a:endParaRPr lang="en-US"/>
          </a:p>
        </p:txBody>
      </p:sp>
      <p:sp>
        <p:nvSpPr>
          <p:cNvPr id="229381" name="Text Box 5"/>
          <p:cNvSpPr txBox="1">
            <a:spLocks noChangeArrowheads="1"/>
          </p:cNvSpPr>
          <p:nvPr/>
        </p:nvSpPr>
        <p:spPr bwMode="auto">
          <a:xfrm>
            <a:off x="3898533" y="2133600"/>
            <a:ext cx="825867" cy="369332"/>
          </a:xfrm>
          <a:prstGeom prst="rect">
            <a:avLst/>
          </a:prstGeom>
          <a:noFill/>
          <a:ln w="9525">
            <a:noFill/>
            <a:miter lim="800000"/>
            <a:headEnd/>
            <a:tailEnd/>
          </a:ln>
          <a:effectLst/>
        </p:spPr>
        <p:txBody>
          <a:bodyPr wrap="none">
            <a:spAutoFit/>
          </a:bodyPr>
          <a:lstStyle/>
          <a:p>
            <a:pPr algn="l"/>
            <a:r>
              <a:rPr kumimoji="0" lang="en-US" b="1">
                <a:latin typeface="Arial" charset="0"/>
                <a:ea typeface="ヒラギノ角ゴ Pro W3" pitchFamily="1" charset="-128"/>
              </a:rPr>
              <a:t>Alpha</a:t>
            </a:r>
          </a:p>
        </p:txBody>
      </p:sp>
      <p:sp>
        <p:nvSpPr>
          <p:cNvPr id="229382" name="Text Box 6"/>
          <p:cNvSpPr txBox="1">
            <a:spLocks noChangeArrowheads="1"/>
          </p:cNvSpPr>
          <p:nvPr/>
        </p:nvSpPr>
        <p:spPr bwMode="auto">
          <a:xfrm>
            <a:off x="590582" y="4495800"/>
            <a:ext cx="1109598" cy="707886"/>
          </a:xfrm>
          <a:prstGeom prst="rect">
            <a:avLst/>
          </a:prstGeom>
          <a:noFill/>
          <a:ln w="9525">
            <a:noFill/>
            <a:miter lim="800000"/>
            <a:headEnd/>
            <a:tailEnd/>
          </a:ln>
          <a:effectLst/>
        </p:spPr>
        <p:txBody>
          <a:bodyPr wrap="none">
            <a:spAutoFit/>
          </a:bodyPr>
          <a:lstStyle/>
          <a:p>
            <a:pPr algn="ctr"/>
            <a:r>
              <a:rPr kumimoji="0" lang="en-US" sz="2000">
                <a:latin typeface="Arial" charset="0"/>
                <a:ea typeface="ヒラギノ角ゴ Pro W3" pitchFamily="1" charset="-128"/>
              </a:rPr>
              <a:t>Iteration</a:t>
            </a:r>
          </a:p>
          <a:p>
            <a:pPr algn="ctr"/>
            <a:r>
              <a:rPr kumimoji="0" lang="en-US" sz="2000">
                <a:latin typeface="Arial" charset="0"/>
                <a:ea typeface="ヒラギノ角ゴ Pro W3" pitchFamily="1" charset="-128"/>
              </a:rPr>
              <a:t>Rate</a:t>
            </a:r>
          </a:p>
        </p:txBody>
      </p:sp>
      <p:sp>
        <p:nvSpPr>
          <p:cNvPr id="229383" name="Line 7"/>
          <p:cNvSpPr>
            <a:spLocks noChangeShapeType="1"/>
          </p:cNvSpPr>
          <p:nvPr/>
        </p:nvSpPr>
        <p:spPr bwMode="auto">
          <a:xfrm>
            <a:off x="5599113" y="2663825"/>
            <a:ext cx="0" cy="3962400"/>
          </a:xfrm>
          <a:prstGeom prst="line">
            <a:avLst/>
          </a:prstGeom>
          <a:noFill/>
          <a:ln w="12700">
            <a:solidFill>
              <a:schemeClr val="bg1">
                <a:lumMod val="50000"/>
              </a:schemeClr>
            </a:solidFill>
            <a:round/>
            <a:headEnd/>
            <a:tailEnd/>
          </a:ln>
          <a:effectLst/>
        </p:spPr>
        <p:txBody>
          <a:bodyPr/>
          <a:lstStyle/>
          <a:p>
            <a:endParaRPr lang="en-US"/>
          </a:p>
        </p:txBody>
      </p:sp>
      <p:sp>
        <p:nvSpPr>
          <p:cNvPr id="229384" name="Text Box 8"/>
          <p:cNvSpPr txBox="1">
            <a:spLocks noChangeArrowheads="1"/>
          </p:cNvSpPr>
          <p:nvPr/>
        </p:nvSpPr>
        <p:spPr bwMode="auto">
          <a:xfrm>
            <a:off x="5237163" y="2133600"/>
            <a:ext cx="646331" cy="369332"/>
          </a:xfrm>
          <a:prstGeom prst="rect">
            <a:avLst/>
          </a:prstGeom>
          <a:noFill/>
          <a:ln w="9525">
            <a:noFill/>
            <a:miter lim="800000"/>
            <a:headEnd/>
            <a:tailEnd/>
          </a:ln>
          <a:effectLst/>
        </p:spPr>
        <p:txBody>
          <a:bodyPr wrap="none">
            <a:spAutoFit/>
          </a:bodyPr>
          <a:lstStyle/>
          <a:p>
            <a:pPr algn="l"/>
            <a:r>
              <a:rPr kumimoji="0" lang="en-US" b="1" dirty="0" smtClean="0">
                <a:latin typeface="Arial" charset="0"/>
                <a:ea typeface="ヒラギノ角ゴ Pro W3" pitchFamily="1" charset="-128"/>
              </a:rPr>
              <a:t>Live</a:t>
            </a:r>
            <a:endParaRPr kumimoji="0" lang="en-US" b="1" dirty="0">
              <a:latin typeface="Arial" charset="0"/>
              <a:ea typeface="ヒラギノ角ゴ Pro W3" pitchFamily="1" charset="-128"/>
            </a:endParaRPr>
          </a:p>
        </p:txBody>
      </p:sp>
      <p:grpSp>
        <p:nvGrpSpPr>
          <p:cNvPr id="2" name="Group 9"/>
          <p:cNvGrpSpPr>
            <a:grpSpLocks/>
          </p:cNvGrpSpPr>
          <p:nvPr/>
        </p:nvGrpSpPr>
        <p:grpSpPr bwMode="auto">
          <a:xfrm>
            <a:off x="4486275" y="3679825"/>
            <a:ext cx="985838" cy="217488"/>
            <a:chOff x="1344" y="1488"/>
            <a:chExt cx="1488" cy="192"/>
          </a:xfrm>
        </p:grpSpPr>
        <p:sp>
          <p:nvSpPr>
            <p:cNvPr id="229386" name="Line 10"/>
            <p:cNvSpPr>
              <a:spLocks noChangeShapeType="1"/>
            </p:cNvSpPr>
            <p:nvPr/>
          </p:nvSpPr>
          <p:spPr bwMode="auto">
            <a:xfrm>
              <a:off x="1344" y="1584"/>
              <a:ext cx="1488" cy="0"/>
            </a:xfrm>
            <a:prstGeom prst="line">
              <a:avLst/>
            </a:prstGeom>
            <a:noFill/>
            <a:ln w="38100">
              <a:solidFill>
                <a:schemeClr val="hlink"/>
              </a:solidFill>
              <a:round/>
              <a:headEnd/>
              <a:tailEnd/>
            </a:ln>
            <a:effectLst/>
          </p:spPr>
          <p:txBody>
            <a:bodyPr/>
            <a:lstStyle/>
            <a:p>
              <a:endParaRPr lang="en-US"/>
            </a:p>
          </p:txBody>
        </p:sp>
        <p:sp>
          <p:nvSpPr>
            <p:cNvPr id="229387" name="Line 11"/>
            <p:cNvSpPr>
              <a:spLocks noChangeShapeType="1"/>
            </p:cNvSpPr>
            <p:nvPr/>
          </p:nvSpPr>
          <p:spPr bwMode="auto">
            <a:xfrm>
              <a:off x="1344" y="1488"/>
              <a:ext cx="0" cy="192"/>
            </a:xfrm>
            <a:prstGeom prst="line">
              <a:avLst/>
            </a:prstGeom>
            <a:noFill/>
            <a:ln w="38100">
              <a:solidFill>
                <a:schemeClr val="hlink"/>
              </a:solidFill>
              <a:round/>
              <a:headEnd/>
              <a:tailEnd/>
            </a:ln>
            <a:effectLst/>
          </p:spPr>
          <p:txBody>
            <a:bodyPr/>
            <a:lstStyle/>
            <a:p>
              <a:endParaRPr lang="en-US"/>
            </a:p>
          </p:txBody>
        </p:sp>
        <p:sp>
          <p:nvSpPr>
            <p:cNvPr id="229388" name="Line 12"/>
            <p:cNvSpPr>
              <a:spLocks noChangeShapeType="1"/>
            </p:cNvSpPr>
            <p:nvPr/>
          </p:nvSpPr>
          <p:spPr bwMode="auto">
            <a:xfrm>
              <a:off x="2832" y="1488"/>
              <a:ext cx="0" cy="192"/>
            </a:xfrm>
            <a:prstGeom prst="line">
              <a:avLst/>
            </a:prstGeom>
            <a:noFill/>
            <a:ln w="38100">
              <a:solidFill>
                <a:schemeClr val="hlink"/>
              </a:solidFill>
              <a:round/>
              <a:headEnd/>
              <a:tailEnd/>
            </a:ln>
            <a:effectLst/>
          </p:spPr>
          <p:txBody>
            <a:bodyPr/>
            <a:lstStyle/>
            <a:p>
              <a:endParaRPr lang="en-US"/>
            </a:p>
          </p:txBody>
        </p:sp>
      </p:grpSp>
      <p:sp>
        <p:nvSpPr>
          <p:cNvPr id="229389" name="Text Box 13"/>
          <p:cNvSpPr txBox="1">
            <a:spLocks noChangeArrowheads="1"/>
          </p:cNvSpPr>
          <p:nvPr/>
        </p:nvSpPr>
        <p:spPr bwMode="auto">
          <a:xfrm>
            <a:off x="4527550" y="3805238"/>
            <a:ext cx="931863" cy="396875"/>
          </a:xfrm>
          <a:prstGeom prst="rect">
            <a:avLst/>
          </a:prstGeom>
          <a:noFill/>
          <a:ln w="9525">
            <a:noFill/>
            <a:miter lim="800000"/>
            <a:headEnd/>
            <a:tailEnd/>
          </a:ln>
          <a:effectLst/>
        </p:spPr>
        <p:txBody>
          <a:bodyPr wrap="none">
            <a:spAutoFit/>
          </a:bodyPr>
          <a:lstStyle/>
          <a:p>
            <a:pPr algn="l"/>
            <a:r>
              <a:rPr kumimoji="0" lang="en-US" sz="2000" b="1" i="1" dirty="0">
                <a:solidFill>
                  <a:schemeClr val="tx2">
                    <a:lumMod val="75000"/>
                  </a:schemeClr>
                </a:solidFill>
                <a:latin typeface="Arial" charset="0"/>
                <a:ea typeface="ヒラギノ角ゴ Pro W3" pitchFamily="1" charset="-128"/>
              </a:rPr>
              <a:t>polish</a:t>
            </a:r>
          </a:p>
        </p:txBody>
      </p:sp>
      <p:grpSp>
        <p:nvGrpSpPr>
          <p:cNvPr id="3" name="Group 14"/>
          <p:cNvGrpSpPr>
            <a:grpSpLocks/>
          </p:cNvGrpSpPr>
          <p:nvPr/>
        </p:nvGrpSpPr>
        <p:grpSpPr bwMode="auto">
          <a:xfrm>
            <a:off x="1738313" y="5867400"/>
            <a:ext cx="2514600" cy="206375"/>
            <a:chOff x="1344" y="1488"/>
            <a:chExt cx="1488" cy="192"/>
          </a:xfrm>
        </p:grpSpPr>
        <p:sp>
          <p:nvSpPr>
            <p:cNvPr id="229391" name="Line 15"/>
            <p:cNvSpPr>
              <a:spLocks noChangeShapeType="1"/>
            </p:cNvSpPr>
            <p:nvPr/>
          </p:nvSpPr>
          <p:spPr bwMode="auto">
            <a:xfrm>
              <a:off x="1344" y="1584"/>
              <a:ext cx="1488" cy="0"/>
            </a:xfrm>
            <a:prstGeom prst="line">
              <a:avLst/>
            </a:prstGeom>
            <a:noFill/>
            <a:ln w="9525">
              <a:solidFill>
                <a:schemeClr val="tx1"/>
              </a:solidFill>
              <a:prstDash val="dash"/>
              <a:round/>
              <a:headEnd/>
              <a:tailEnd/>
            </a:ln>
            <a:effectLst/>
          </p:spPr>
          <p:txBody>
            <a:bodyPr/>
            <a:lstStyle/>
            <a:p>
              <a:endParaRPr lang="en-US"/>
            </a:p>
          </p:txBody>
        </p:sp>
        <p:sp>
          <p:nvSpPr>
            <p:cNvPr id="229392" name="Line 16"/>
            <p:cNvSpPr>
              <a:spLocks noChangeShapeType="1"/>
            </p:cNvSpPr>
            <p:nvPr/>
          </p:nvSpPr>
          <p:spPr bwMode="auto">
            <a:xfrm>
              <a:off x="1344" y="1488"/>
              <a:ext cx="0" cy="192"/>
            </a:xfrm>
            <a:prstGeom prst="line">
              <a:avLst/>
            </a:prstGeom>
            <a:noFill/>
            <a:ln w="9525">
              <a:solidFill>
                <a:schemeClr val="tx1"/>
              </a:solidFill>
              <a:prstDash val="dash"/>
              <a:round/>
              <a:headEnd/>
              <a:tailEnd/>
            </a:ln>
            <a:effectLst/>
          </p:spPr>
          <p:txBody>
            <a:bodyPr/>
            <a:lstStyle/>
            <a:p>
              <a:endParaRPr lang="en-US"/>
            </a:p>
          </p:txBody>
        </p:sp>
        <p:sp>
          <p:nvSpPr>
            <p:cNvPr id="229393" name="Line 17"/>
            <p:cNvSpPr>
              <a:spLocks noChangeShapeType="1"/>
            </p:cNvSpPr>
            <p:nvPr/>
          </p:nvSpPr>
          <p:spPr bwMode="auto">
            <a:xfrm>
              <a:off x="2832" y="1488"/>
              <a:ext cx="0" cy="192"/>
            </a:xfrm>
            <a:prstGeom prst="line">
              <a:avLst/>
            </a:prstGeom>
            <a:noFill/>
            <a:ln w="9525">
              <a:solidFill>
                <a:schemeClr val="tx1"/>
              </a:solidFill>
              <a:prstDash val="dash"/>
              <a:round/>
              <a:headEnd/>
              <a:tailEnd/>
            </a:ln>
            <a:effectLst/>
          </p:spPr>
          <p:txBody>
            <a:bodyPr/>
            <a:lstStyle/>
            <a:p>
              <a:endParaRPr lang="en-US"/>
            </a:p>
          </p:txBody>
        </p:sp>
      </p:grpSp>
      <p:sp>
        <p:nvSpPr>
          <p:cNvPr id="229394" name="Text Box 18"/>
          <p:cNvSpPr txBox="1">
            <a:spLocks noChangeArrowheads="1"/>
          </p:cNvSpPr>
          <p:nvPr/>
        </p:nvSpPr>
        <p:spPr bwMode="auto">
          <a:xfrm>
            <a:off x="1847850" y="5879068"/>
            <a:ext cx="2674938" cy="400110"/>
          </a:xfrm>
          <a:prstGeom prst="rect">
            <a:avLst/>
          </a:prstGeom>
          <a:noFill/>
          <a:ln w="9525">
            <a:noFill/>
            <a:miter lim="800000"/>
            <a:headEnd/>
            <a:tailEnd/>
          </a:ln>
          <a:effectLst/>
        </p:spPr>
        <p:txBody>
          <a:bodyPr>
            <a:spAutoFit/>
          </a:bodyPr>
          <a:lstStyle/>
          <a:p>
            <a:pPr algn="l"/>
            <a:r>
              <a:rPr kumimoji="0" lang="en-US" sz="2000" i="1" dirty="0">
                <a:latin typeface="Arial" charset="0"/>
                <a:ea typeface="ヒラギノ角ゴ Pro W3" pitchFamily="1" charset="-128"/>
              </a:rPr>
              <a:t>Stick to one plan</a:t>
            </a:r>
          </a:p>
        </p:txBody>
      </p:sp>
      <p:grpSp>
        <p:nvGrpSpPr>
          <p:cNvPr id="4" name="Group 19"/>
          <p:cNvGrpSpPr>
            <a:grpSpLocks/>
          </p:cNvGrpSpPr>
          <p:nvPr/>
        </p:nvGrpSpPr>
        <p:grpSpPr bwMode="auto">
          <a:xfrm>
            <a:off x="4486275" y="5462588"/>
            <a:ext cx="985838" cy="214312"/>
            <a:chOff x="1344" y="1488"/>
            <a:chExt cx="1488" cy="192"/>
          </a:xfrm>
        </p:grpSpPr>
        <p:sp>
          <p:nvSpPr>
            <p:cNvPr id="229396" name="Line 20"/>
            <p:cNvSpPr>
              <a:spLocks noChangeShapeType="1"/>
            </p:cNvSpPr>
            <p:nvPr/>
          </p:nvSpPr>
          <p:spPr bwMode="auto">
            <a:xfrm>
              <a:off x="1344" y="1584"/>
              <a:ext cx="1488" cy="0"/>
            </a:xfrm>
            <a:prstGeom prst="line">
              <a:avLst/>
            </a:prstGeom>
            <a:noFill/>
            <a:ln w="38100">
              <a:solidFill>
                <a:srgbClr val="990000"/>
              </a:solidFill>
              <a:round/>
              <a:headEnd/>
              <a:tailEnd/>
            </a:ln>
            <a:effectLst/>
          </p:spPr>
          <p:txBody>
            <a:bodyPr/>
            <a:lstStyle/>
            <a:p>
              <a:endParaRPr lang="en-US"/>
            </a:p>
          </p:txBody>
        </p:sp>
        <p:sp>
          <p:nvSpPr>
            <p:cNvPr id="229397" name="Line 21"/>
            <p:cNvSpPr>
              <a:spLocks noChangeShapeType="1"/>
            </p:cNvSpPr>
            <p:nvPr/>
          </p:nvSpPr>
          <p:spPr bwMode="auto">
            <a:xfrm>
              <a:off x="1344" y="1488"/>
              <a:ext cx="0" cy="192"/>
            </a:xfrm>
            <a:prstGeom prst="line">
              <a:avLst/>
            </a:prstGeom>
            <a:noFill/>
            <a:ln w="38100">
              <a:solidFill>
                <a:srgbClr val="990000"/>
              </a:solidFill>
              <a:round/>
              <a:headEnd/>
              <a:tailEnd/>
            </a:ln>
            <a:effectLst/>
          </p:spPr>
          <p:txBody>
            <a:bodyPr/>
            <a:lstStyle/>
            <a:p>
              <a:endParaRPr lang="en-US"/>
            </a:p>
          </p:txBody>
        </p:sp>
        <p:sp>
          <p:nvSpPr>
            <p:cNvPr id="229398" name="Line 22"/>
            <p:cNvSpPr>
              <a:spLocks noChangeShapeType="1"/>
            </p:cNvSpPr>
            <p:nvPr/>
          </p:nvSpPr>
          <p:spPr bwMode="auto">
            <a:xfrm>
              <a:off x="2832" y="1488"/>
              <a:ext cx="0" cy="192"/>
            </a:xfrm>
            <a:prstGeom prst="line">
              <a:avLst/>
            </a:prstGeom>
            <a:noFill/>
            <a:ln w="38100">
              <a:solidFill>
                <a:srgbClr val="990000"/>
              </a:solidFill>
              <a:round/>
              <a:headEnd/>
              <a:tailEnd/>
            </a:ln>
            <a:effectLst/>
          </p:spPr>
          <p:txBody>
            <a:bodyPr/>
            <a:lstStyle/>
            <a:p>
              <a:endParaRPr lang="en-US"/>
            </a:p>
          </p:txBody>
        </p:sp>
      </p:grpSp>
      <p:sp>
        <p:nvSpPr>
          <p:cNvPr id="229399" name="Text Box 23"/>
          <p:cNvSpPr txBox="1">
            <a:spLocks noChangeArrowheads="1"/>
          </p:cNvSpPr>
          <p:nvPr/>
        </p:nvSpPr>
        <p:spPr bwMode="auto">
          <a:xfrm>
            <a:off x="4565650" y="5562600"/>
            <a:ext cx="860425" cy="396875"/>
          </a:xfrm>
          <a:prstGeom prst="rect">
            <a:avLst/>
          </a:prstGeom>
          <a:noFill/>
          <a:ln w="9525">
            <a:noFill/>
            <a:miter lim="800000"/>
            <a:headEnd/>
            <a:tailEnd/>
          </a:ln>
          <a:effectLst/>
        </p:spPr>
        <p:txBody>
          <a:bodyPr wrap="none">
            <a:spAutoFit/>
          </a:bodyPr>
          <a:lstStyle/>
          <a:p>
            <a:pPr algn="l"/>
            <a:r>
              <a:rPr kumimoji="0" lang="en-US" sz="2000" b="1" i="1" dirty="0">
                <a:solidFill>
                  <a:schemeClr val="accent2">
                    <a:lumMod val="75000"/>
                  </a:schemeClr>
                </a:solidFill>
                <a:latin typeface="Arial" charset="0"/>
                <a:ea typeface="ヒラギノ角ゴ Pro W3" pitchFamily="1" charset="-128"/>
              </a:rPr>
              <a:t>finish</a:t>
            </a:r>
          </a:p>
        </p:txBody>
      </p:sp>
      <p:pic>
        <p:nvPicPr>
          <p:cNvPr id="229400" name="Picture 24" descr="TITANIC - Soundtrack - Front"/>
          <p:cNvPicPr>
            <a:picLocks noChangeAspect="1" noChangeArrowheads="1"/>
          </p:cNvPicPr>
          <p:nvPr/>
        </p:nvPicPr>
        <p:blipFill>
          <a:blip r:embed="rId3" cstate="print"/>
          <a:srcRect/>
          <a:stretch>
            <a:fillRect/>
          </a:stretch>
        </p:blipFill>
        <p:spPr bwMode="auto">
          <a:xfrm>
            <a:off x="5932488" y="2514600"/>
            <a:ext cx="2128837" cy="2133600"/>
          </a:xfrm>
          <a:prstGeom prst="rect">
            <a:avLst/>
          </a:prstGeom>
          <a:noFill/>
        </p:spPr>
      </p:pic>
      <p:pic>
        <p:nvPicPr>
          <p:cNvPr id="229401" name="Picture 25" descr="titanic-2-2"/>
          <p:cNvPicPr>
            <a:picLocks noChangeAspect="1" noChangeArrowheads="1"/>
          </p:cNvPicPr>
          <p:nvPr/>
        </p:nvPicPr>
        <p:blipFill>
          <a:blip r:embed="rId4" cstate="print"/>
          <a:srcRect/>
          <a:stretch>
            <a:fillRect/>
          </a:stretch>
        </p:blipFill>
        <p:spPr bwMode="auto">
          <a:xfrm>
            <a:off x="5929313" y="4800600"/>
            <a:ext cx="2135187" cy="1739900"/>
          </a:xfrm>
          <a:prstGeom prst="rect">
            <a:avLst/>
          </a:prstGeom>
          <a:noFill/>
        </p:spPr>
      </p:pic>
      <p:grpSp>
        <p:nvGrpSpPr>
          <p:cNvPr id="5" name="Group 26"/>
          <p:cNvGrpSpPr>
            <a:grpSpLocks/>
          </p:cNvGrpSpPr>
          <p:nvPr/>
        </p:nvGrpSpPr>
        <p:grpSpPr bwMode="auto">
          <a:xfrm>
            <a:off x="1738313" y="4021138"/>
            <a:ext cx="2514600" cy="206375"/>
            <a:chOff x="1344" y="1488"/>
            <a:chExt cx="1488" cy="192"/>
          </a:xfrm>
        </p:grpSpPr>
        <p:sp>
          <p:nvSpPr>
            <p:cNvPr id="229403" name="Line 27"/>
            <p:cNvSpPr>
              <a:spLocks noChangeShapeType="1"/>
            </p:cNvSpPr>
            <p:nvPr/>
          </p:nvSpPr>
          <p:spPr bwMode="auto">
            <a:xfrm>
              <a:off x="1344" y="1584"/>
              <a:ext cx="1488" cy="0"/>
            </a:xfrm>
            <a:prstGeom prst="line">
              <a:avLst/>
            </a:prstGeom>
            <a:noFill/>
            <a:ln w="9525">
              <a:solidFill>
                <a:schemeClr val="tx1"/>
              </a:solidFill>
              <a:prstDash val="dash"/>
              <a:round/>
              <a:headEnd/>
              <a:tailEnd/>
            </a:ln>
            <a:effectLst/>
          </p:spPr>
          <p:txBody>
            <a:bodyPr/>
            <a:lstStyle/>
            <a:p>
              <a:endParaRPr lang="en-US"/>
            </a:p>
          </p:txBody>
        </p:sp>
        <p:sp>
          <p:nvSpPr>
            <p:cNvPr id="229404" name="Line 28"/>
            <p:cNvSpPr>
              <a:spLocks noChangeShapeType="1"/>
            </p:cNvSpPr>
            <p:nvPr/>
          </p:nvSpPr>
          <p:spPr bwMode="auto">
            <a:xfrm>
              <a:off x="1344" y="1488"/>
              <a:ext cx="0" cy="192"/>
            </a:xfrm>
            <a:prstGeom prst="line">
              <a:avLst/>
            </a:prstGeom>
            <a:noFill/>
            <a:ln w="9525">
              <a:solidFill>
                <a:schemeClr val="tx1"/>
              </a:solidFill>
              <a:prstDash val="dash"/>
              <a:round/>
              <a:headEnd/>
              <a:tailEnd/>
            </a:ln>
            <a:effectLst/>
          </p:spPr>
          <p:txBody>
            <a:bodyPr/>
            <a:lstStyle/>
            <a:p>
              <a:endParaRPr lang="en-US"/>
            </a:p>
          </p:txBody>
        </p:sp>
        <p:sp>
          <p:nvSpPr>
            <p:cNvPr id="229405" name="Line 29"/>
            <p:cNvSpPr>
              <a:spLocks noChangeShapeType="1"/>
            </p:cNvSpPr>
            <p:nvPr/>
          </p:nvSpPr>
          <p:spPr bwMode="auto">
            <a:xfrm>
              <a:off x="2832" y="1488"/>
              <a:ext cx="0" cy="192"/>
            </a:xfrm>
            <a:prstGeom prst="line">
              <a:avLst/>
            </a:prstGeom>
            <a:noFill/>
            <a:ln w="9525">
              <a:solidFill>
                <a:schemeClr val="tx1"/>
              </a:solidFill>
              <a:prstDash val="dash"/>
              <a:round/>
              <a:headEnd/>
              <a:tailEnd/>
            </a:ln>
            <a:effectLst/>
          </p:spPr>
          <p:txBody>
            <a:bodyPr/>
            <a:lstStyle/>
            <a:p>
              <a:endParaRPr lang="en-US"/>
            </a:p>
          </p:txBody>
        </p:sp>
      </p:grpSp>
      <p:sp>
        <p:nvSpPr>
          <p:cNvPr id="229406" name="Text Box 30"/>
          <p:cNvSpPr txBox="1">
            <a:spLocks noChangeArrowheads="1"/>
          </p:cNvSpPr>
          <p:nvPr/>
        </p:nvSpPr>
        <p:spPr bwMode="auto">
          <a:xfrm>
            <a:off x="1890713" y="4050268"/>
            <a:ext cx="2590800" cy="400110"/>
          </a:xfrm>
          <a:prstGeom prst="rect">
            <a:avLst/>
          </a:prstGeom>
          <a:noFill/>
          <a:ln w="9525">
            <a:noFill/>
            <a:miter lim="800000"/>
            <a:headEnd/>
            <a:tailEnd/>
          </a:ln>
          <a:effectLst/>
        </p:spPr>
        <p:txBody>
          <a:bodyPr>
            <a:spAutoFit/>
          </a:bodyPr>
          <a:lstStyle/>
          <a:p>
            <a:pPr algn="l"/>
            <a:r>
              <a:rPr kumimoji="0" lang="en-US" sz="2000" i="1">
                <a:latin typeface="Arial" charset="0"/>
                <a:ea typeface="ヒラギノ角ゴ Pro W3" pitchFamily="1" charset="-128"/>
              </a:rPr>
              <a:t>Explore designs</a:t>
            </a:r>
          </a:p>
        </p:txBody>
      </p:sp>
      <p:sp>
        <p:nvSpPr>
          <p:cNvPr id="229407" name="Line 31"/>
          <p:cNvSpPr>
            <a:spLocks noChangeShapeType="1"/>
          </p:cNvSpPr>
          <p:nvPr/>
        </p:nvSpPr>
        <p:spPr bwMode="auto">
          <a:xfrm>
            <a:off x="1662113" y="6400800"/>
            <a:ext cx="4191000" cy="0"/>
          </a:xfrm>
          <a:prstGeom prst="line">
            <a:avLst/>
          </a:prstGeom>
          <a:noFill/>
          <a:ln w="57150">
            <a:solidFill>
              <a:schemeClr val="bg1">
                <a:lumMod val="65000"/>
              </a:schemeClr>
            </a:solidFill>
            <a:round/>
            <a:headEnd/>
            <a:tailEnd type="triangle" w="med" len="med"/>
          </a:ln>
          <a:effectLst/>
        </p:spPr>
        <p:txBody>
          <a:bodyPr/>
          <a:lstStyle/>
          <a:p>
            <a:endParaRPr lang="en-US"/>
          </a:p>
        </p:txBody>
      </p:sp>
      <p:sp>
        <p:nvSpPr>
          <p:cNvPr id="229408" name="Text Box 32"/>
          <p:cNvSpPr txBox="1">
            <a:spLocks noChangeArrowheads="1"/>
          </p:cNvSpPr>
          <p:nvPr/>
        </p:nvSpPr>
        <p:spPr bwMode="auto">
          <a:xfrm>
            <a:off x="3103563" y="6369050"/>
            <a:ext cx="635000" cy="336550"/>
          </a:xfrm>
          <a:prstGeom prst="rect">
            <a:avLst/>
          </a:prstGeom>
          <a:noFill/>
          <a:ln w="9525">
            <a:noFill/>
            <a:miter lim="800000"/>
            <a:headEnd/>
            <a:tailEnd/>
          </a:ln>
          <a:effectLst/>
        </p:spPr>
        <p:txBody>
          <a:bodyPr wrap="none">
            <a:spAutoFit/>
          </a:bodyPr>
          <a:lstStyle/>
          <a:p>
            <a:pPr algn="l"/>
            <a:r>
              <a:rPr kumimoji="0" lang="en-US" sz="1600" dirty="0">
                <a:latin typeface="Arial" charset="0"/>
                <a:ea typeface="ヒラギノ角ゴ Pro W3" pitchFamily="1" charset="-128"/>
              </a:rPr>
              <a:t>Time</a:t>
            </a:r>
          </a:p>
        </p:txBody>
      </p:sp>
      <p:grpSp>
        <p:nvGrpSpPr>
          <p:cNvPr id="6" name="Group 33"/>
          <p:cNvGrpSpPr>
            <a:grpSpLocks/>
          </p:cNvGrpSpPr>
          <p:nvPr/>
        </p:nvGrpSpPr>
        <p:grpSpPr bwMode="auto">
          <a:xfrm>
            <a:off x="1814513" y="3657600"/>
            <a:ext cx="2286000" cy="365125"/>
            <a:chOff x="1776" y="2064"/>
            <a:chExt cx="1440" cy="230"/>
          </a:xfrm>
        </p:grpSpPr>
        <p:pic>
          <p:nvPicPr>
            <p:cNvPr id="229410" name="Picture 34" descr="MCj04112540000[1]"/>
            <p:cNvPicPr>
              <a:picLocks noChangeAspect="1" noChangeArrowheads="1"/>
            </p:cNvPicPr>
            <p:nvPr/>
          </p:nvPicPr>
          <p:blipFill>
            <a:blip r:embed="rId5" cstate="print"/>
            <a:srcRect/>
            <a:stretch>
              <a:fillRect/>
            </a:stretch>
          </p:blipFill>
          <p:spPr bwMode="auto">
            <a:xfrm flipH="1">
              <a:off x="1776" y="2064"/>
              <a:ext cx="240" cy="230"/>
            </a:xfrm>
            <a:prstGeom prst="rect">
              <a:avLst/>
            </a:prstGeom>
            <a:noFill/>
          </p:spPr>
        </p:pic>
        <p:pic>
          <p:nvPicPr>
            <p:cNvPr id="229411" name="Picture 35" descr="MCj04112540000[1]"/>
            <p:cNvPicPr>
              <a:picLocks noChangeAspect="1" noChangeArrowheads="1"/>
            </p:cNvPicPr>
            <p:nvPr/>
          </p:nvPicPr>
          <p:blipFill>
            <a:blip r:embed="rId5" cstate="print"/>
            <a:srcRect/>
            <a:stretch>
              <a:fillRect/>
            </a:stretch>
          </p:blipFill>
          <p:spPr bwMode="auto">
            <a:xfrm flipH="1">
              <a:off x="2016" y="2064"/>
              <a:ext cx="240" cy="230"/>
            </a:xfrm>
            <a:prstGeom prst="rect">
              <a:avLst/>
            </a:prstGeom>
            <a:noFill/>
          </p:spPr>
        </p:pic>
        <p:pic>
          <p:nvPicPr>
            <p:cNvPr id="229412" name="Picture 36" descr="MCj04112540000[1]"/>
            <p:cNvPicPr>
              <a:picLocks noChangeAspect="1" noChangeArrowheads="1"/>
            </p:cNvPicPr>
            <p:nvPr/>
          </p:nvPicPr>
          <p:blipFill>
            <a:blip r:embed="rId5" cstate="print"/>
            <a:srcRect/>
            <a:stretch>
              <a:fillRect/>
            </a:stretch>
          </p:blipFill>
          <p:spPr bwMode="auto">
            <a:xfrm flipH="1">
              <a:off x="2256" y="2064"/>
              <a:ext cx="240" cy="230"/>
            </a:xfrm>
            <a:prstGeom prst="rect">
              <a:avLst/>
            </a:prstGeom>
            <a:noFill/>
          </p:spPr>
        </p:pic>
        <p:pic>
          <p:nvPicPr>
            <p:cNvPr id="229413" name="Picture 37" descr="MCj04112540000[1]"/>
            <p:cNvPicPr>
              <a:picLocks noChangeAspect="1" noChangeArrowheads="1"/>
            </p:cNvPicPr>
            <p:nvPr/>
          </p:nvPicPr>
          <p:blipFill>
            <a:blip r:embed="rId5" cstate="print"/>
            <a:srcRect/>
            <a:stretch>
              <a:fillRect/>
            </a:stretch>
          </p:blipFill>
          <p:spPr bwMode="auto">
            <a:xfrm flipH="1">
              <a:off x="2496" y="2064"/>
              <a:ext cx="240" cy="230"/>
            </a:xfrm>
            <a:prstGeom prst="rect">
              <a:avLst/>
            </a:prstGeom>
            <a:noFill/>
          </p:spPr>
        </p:pic>
        <p:pic>
          <p:nvPicPr>
            <p:cNvPr id="229414" name="Picture 38" descr="MCj04112540000[1]"/>
            <p:cNvPicPr>
              <a:picLocks noChangeAspect="1" noChangeArrowheads="1"/>
            </p:cNvPicPr>
            <p:nvPr/>
          </p:nvPicPr>
          <p:blipFill>
            <a:blip r:embed="rId5" cstate="print"/>
            <a:srcRect/>
            <a:stretch>
              <a:fillRect/>
            </a:stretch>
          </p:blipFill>
          <p:spPr bwMode="auto">
            <a:xfrm flipH="1">
              <a:off x="2736" y="2064"/>
              <a:ext cx="240" cy="230"/>
            </a:xfrm>
            <a:prstGeom prst="rect">
              <a:avLst/>
            </a:prstGeom>
            <a:noFill/>
          </p:spPr>
        </p:pic>
        <p:pic>
          <p:nvPicPr>
            <p:cNvPr id="229415" name="Picture 39" descr="MCj04112540000[1]"/>
            <p:cNvPicPr>
              <a:picLocks noChangeAspect="1" noChangeArrowheads="1"/>
            </p:cNvPicPr>
            <p:nvPr/>
          </p:nvPicPr>
          <p:blipFill>
            <a:blip r:embed="rId5" cstate="print"/>
            <a:srcRect/>
            <a:stretch>
              <a:fillRect/>
            </a:stretch>
          </p:blipFill>
          <p:spPr bwMode="auto">
            <a:xfrm flipH="1">
              <a:off x="2976" y="2064"/>
              <a:ext cx="240" cy="230"/>
            </a:xfrm>
            <a:prstGeom prst="rect">
              <a:avLst/>
            </a:prstGeom>
            <a:noFill/>
          </p:spPr>
        </p:pic>
      </p:grpSp>
      <p:pic>
        <p:nvPicPr>
          <p:cNvPr id="229416" name="Picture 40" descr="MCj04112540000[1]"/>
          <p:cNvPicPr>
            <a:picLocks noChangeAspect="1" noChangeArrowheads="1"/>
          </p:cNvPicPr>
          <p:nvPr/>
        </p:nvPicPr>
        <p:blipFill>
          <a:blip r:embed="rId5" cstate="print"/>
          <a:srcRect/>
          <a:stretch>
            <a:fillRect/>
          </a:stretch>
        </p:blipFill>
        <p:spPr bwMode="auto">
          <a:xfrm flipH="1">
            <a:off x="2728913" y="5356225"/>
            <a:ext cx="533400" cy="511175"/>
          </a:xfrm>
          <a:prstGeom prst="rect">
            <a:avLst/>
          </a:prstGeom>
          <a:noFill/>
        </p:spPr>
      </p:pic>
      <p:pic>
        <p:nvPicPr>
          <p:cNvPr id="229417" name="Picture 41" descr="MCj04112540000[1]"/>
          <p:cNvPicPr>
            <a:picLocks noChangeAspect="1" noChangeArrowheads="1"/>
          </p:cNvPicPr>
          <p:nvPr/>
        </p:nvPicPr>
        <p:blipFill>
          <a:blip r:embed="rId5" cstate="print"/>
          <a:srcRect/>
          <a:stretch>
            <a:fillRect/>
          </a:stretch>
        </p:blipFill>
        <p:spPr bwMode="auto">
          <a:xfrm flipH="1">
            <a:off x="3490913" y="5356225"/>
            <a:ext cx="533400" cy="511175"/>
          </a:xfrm>
          <a:prstGeom prst="rect">
            <a:avLst/>
          </a:prstGeom>
          <a:noFill/>
        </p:spPr>
      </p:pic>
      <p:pic>
        <p:nvPicPr>
          <p:cNvPr id="229418" name="Picture 42" descr="MCj04112540000[1]"/>
          <p:cNvPicPr>
            <a:picLocks noChangeAspect="1" noChangeArrowheads="1"/>
          </p:cNvPicPr>
          <p:nvPr/>
        </p:nvPicPr>
        <p:blipFill>
          <a:blip r:embed="rId5" cstate="print"/>
          <a:srcRect/>
          <a:stretch>
            <a:fillRect/>
          </a:stretch>
        </p:blipFill>
        <p:spPr bwMode="auto">
          <a:xfrm flipH="1">
            <a:off x="1966913" y="5356225"/>
            <a:ext cx="533400" cy="511175"/>
          </a:xfrm>
          <a:prstGeom prst="rect">
            <a:avLst/>
          </a:prstGeom>
          <a:noFill/>
        </p:spPr>
      </p:pic>
      <p:sp>
        <p:nvSpPr>
          <p:cNvPr id="229419" name="Rectangle 43"/>
          <p:cNvSpPr>
            <a:spLocks noChangeArrowheads="1"/>
          </p:cNvSpPr>
          <p:nvPr/>
        </p:nvSpPr>
        <p:spPr bwMode="auto">
          <a:xfrm>
            <a:off x="747160" y="1143000"/>
            <a:ext cx="7923324" cy="830997"/>
          </a:xfrm>
          <a:prstGeom prst="rect">
            <a:avLst/>
          </a:prstGeom>
          <a:noFill/>
          <a:ln w="9525">
            <a:noFill/>
            <a:miter lim="800000"/>
            <a:headEnd/>
            <a:tailEnd/>
          </a:ln>
          <a:effectLst/>
        </p:spPr>
        <p:txBody>
          <a:bodyPr wrap="none">
            <a:spAutoFit/>
          </a:bodyPr>
          <a:lstStyle/>
          <a:p>
            <a:pPr algn="ctr"/>
            <a:r>
              <a:rPr kumimoji="0" lang="en-US" sz="2400" dirty="0"/>
              <a:t>(innovative fun and polish set you apart in the market</a:t>
            </a:r>
            <a:r>
              <a:rPr kumimoji="0" lang="en-US" sz="2400" dirty="0" smtClean="0"/>
              <a:t>)</a:t>
            </a:r>
          </a:p>
          <a:p>
            <a:pPr algn="ctr"/>
            <a:r>
              <a:rPr lang="en-US" sz="2400" dirty="0" smtClean="0"/>
              <a:t>(iterative innovation lowers MMO risk &amp; grows customer base)</a:t>
            </a:r>
            <a:endParaRPr kumimoji="0" lang="en-US" sz="2400" dirty="0"/>
          </a:p>
        </p:txBody>
      </p:sp>
      <p:sp>
        <p:nvSpPr>
          <p:cNvPr id="229420" name="Text Box 44"/>
          <p:cNvSpPr txBox="1">
            <a:spLocks noChangeArrowheads="1"/>
          </p:cNvSpPr>
          <p:nvPr/>
        </p:nvSpPr>
        <p:spPr bwMode="auto">
          <a:xfrm>
            <a:off x="857250" y="5486400"/>
            <a:ext cx="569913" cy="304800"/>
          </a:xfrm>
          <a:prstGeom prst="rect">
            <a:avLst/>
          </a:prstGeom>
          <a:noFill/>
          <a:ln w="9525">
            <a:noFill/>
            <a:miter lim="800000"/>
            <a:headEnd/>
            <a:tailEnd/>
          </a:ln>
          <a:effectLst/>
        </p:spPr>
        <p:txBody>
          <a:bodyPr wrap="none">
            <a:spAutoFit/>
          </a:bodyPr>
          <a:lstStyle/>
          <a:p>
            <a:pPr algn="ctr"/>
            <a:r>
              <a:rPr kumimoji="0" lang="en-US" sz="1400" i="1">
                <a:latin typeface="Arial" charset="0"/>
                <a:ea typeface="ヒラギノ角ゴ Pro W3" pitchFamily="1" charset="-128"/>
              </a:rPr>
              <a:t>Slow</a:t>
            </a:r>
          </a:p>
        </p:txBody>
      </p:sp>
      <p:sp>
        <p:nvSpPr>
          <p:cNvPr id="229421" name="Text Box 45"/>
          <p:cNvSpPr txBox="1">
            <a:spLocks noChangeArrowheads="1"/>
          </p:cNvSpPr>
          <p:nvPr/>
        </p:nvSpPr>
        <p:spPr bwMode="auto">
          <a:xfrm>
            <a:off x="884238" y="3683000"/>
            <a:ext cx="528637" cy="304800"/>
          </a:xfrm>
          <a:prstGeom prst="rect">
            <a:avLst/>
          </a:prstGeom>
          <a:noFill/>
          <a:ln w="9525">
            <a:noFill/>
            <a:miter lim="800000"/>
            <a:headEnd/>
            <a:tailEnd/>
          </a:ln>
          <a:effectLst/>
        </p:spPr>
        <p:txBody>
          <a:bodyPr wrap="none">
            <a:spAutoFit/>
          </a:bodyPr>
          <a:lstStyle/>
          <a:p>
            <a:pPr algn="ctr"/>
            <a:r>
              <a:rPr kumimoji="0" lang="en-US" sz="1400" i="1">
                <a:latin typeface="Arial" charset="0"/>
                <a:ea typeface="ヒラギノ角ゴ Pro W3" pitchFamily="1" charset="-128"/>
              </a:rPr>
              <a:t>Fast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9389"/>
                                        </p:tgtEl>
                                        <p:attrNameLst>
                                          <p:attrName>style.visibility</p:attrName>
                                        </p:attrNameLst>
                                      </p:cBhvr>
                                      <p:to>
                                        <p:strVal val="visible"/>
                                      </p:to>
                                    </p:set>
                                    <p:anim calcmode="lin" valueType="num">
                                      <p:cBhvr>
                                        <p:cTn id="7" dur="500" fill="hold"/>
                                        <p:tgtEl>
                                          <p:spTgt spid="229389"/>
                                        </p:tgtEl>
                                        <p:attrNameLst>
                                          <p:attrName>ppt_w</p:attrName>
                                        </p:attrNameLst>
                                      </p:cBhvr>
                                      <p:tavLst>
                                        <p:tav tm="0">
                                          <p:val>
                                            <p:fltVal val="0"/>
                                          </p:val>
                                        </p:tav>
                                        <p:tav tm="100000">
                                          <p:val>
                                            <p:strVal val="#ppt_w"/>
                                          </p:val>
                                        </p:tav>
                                      </p:tavLst>
                                    </p:anim>
                                    <p:anim calcmode="lin" valueType="num">
                                      <p:cBhvr>
                                        <p:cTn id="8" dur="500" fill="hold"/>
                                        <p:tgtEl>
                                          <p:spTgt spid="229389"/>
                                        </p:tgtEl>
                                        <p:attrNameLst>
                                          <p:attrName>ppt_h</p:attrName>
                                        </p:attrNameLst>
                                      </p:cBhvr>
                                      <p:tavLst>
                                        <p:tav tm="0">
                                          <p:val>
                                            <p:fltVal val="0"/>
                                          </p:val>
                                        </p:tav>
                                        <p:tav tm="100000">
                                          <p:val>
                                            <p:strVal val="#ppt_h"/>
                                          </p:val>
                                        </p:tav>
                                      </p:tavLst>
                                    </p:anim>
                                    <p:animEffect transition="in" filter="fade">
                                      <p:cBhvr>
                                        <p:cTn id="9" dur="500"/>
                                        <p:tgtEl>
                                          <p:spTgt spid="229389"/>
                                        </p:tgtEl>
                                      </p:cBhvr>
                                    </p:animEffect>
                                  </p:childTnLst>
                                </p:cTn>
                              </p:par>
                              <p:par>
                                <p:cTn id="10" presetID="53"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29399"/>
                                        </p:tgtEl>
                                        <p:attrNameLst>
                                          <p:attrName>style.visibility</p:attrName>
                                        </p:attrNameLst>
                                      </p:cBhvr>
                                      <p:to>
                                        <p:strVal val="visible"/>
                                      </p:to>
                                    </p:set>
                                    <p:anim calcmode="lin" valueType="num">
                                      <p:cBhvr>
                                        <p:cTn id="17" dur="500" fill="hold"/>
                                        <p:tgtEl>
                                          <p:spTgt spid="229399"/>
                                        </p:tgtEl>
                                        <p:attrNameLst>
                                          <p:attrName>ppt_w</p:attrName>
                                        </p:attrNameLst>
                                      </p:cBhvr>
                                      <p:tavLst>
                                        <p:tav tm="0">
                                          <p:val>
                                            <p:fltVal val="0"/>
                                          </p:val>
                                        </p:tav>
                                        <p:tav tm="100000">
                                          <p:val>
                                            <p:strVal val="#ppt_w"/>
                                          </p:val>
                                        </p:tav>
                                      </p:tavLst>
                                    </p:anim>
                                    <p:anim calcmode="lin" valueType="num">
                                      <p:cBhvr>
                                        <p:cTn id="18" dur="500" fill="hold"/>
                                        <p:tgtEl>
                                          <p:spTgt spid="229399"/>
                                        </p:tgtEl>
                                        <p:attrNameLst>
                                          <p:attrName>ppt_h</p:attrName>
                                        </p:attrNameLst>
                                      </p:cBhvr>
                                      <p:tavLst>
                                        <p:tav tm="0">
                                          <p:val>
                                            <p:fltVal val="0"/>
                                          </p:val>
                                        </p:tav>
                                        <p:tav tm="100000">
                                          <p:val>
                                            <p:strVal val="#ppt_h"/>
                                          </p:val>
                                        </p:tav>
                                      </p:tavLst>
                                    </p:anim>
                                    <p:animEffect transition="in" filter="fade">
                                      <p:cBhvr>
                                        <p:cTn id="19" dur="500"/>
                                        <p:tgtEl>
                                          <p:spTgt spid="229399"/>
                                        </p:tgtEl>
                                      </p:cBhvr>
                                    </p:animEffect>
                                  </p:childTnLst>
                                </p:cTn>
                              </p:par>
                              <p:par>
                                <p:cTn id="20" presetID="53"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229400"/>
                                        </p:tgtEl>
                                        <p:attrNameLst>
                                          <p:attrName>style.visibility</p:attrName>
                                        </p:attrNameLst>
                                      </p:cBhvr>
                                      <p:to>
                                        <p:strVal val="visible"/>
                                      </p:to>
                                    </p:set>
                                    <p:anim calcmode="lin" valueType="num">
                                      <p:cBhvr>
                                        <p:cTn id="29" dur="500" fill="hold"/>
                                        <p:tgtEl>
                                          <p:spTgt spid="229400"/>
                                        </p:tgtEl>
                                        <p:attrNameLst>
                                          <p:attrName>ppt_w</p:attrName>
                                        </p:attrNameLst>
                                      </p:cBhvr>
                                      <p:tavLst>
                                        <p:tav tm="0">
                                          <p:val>
                                            <p:fltVal val="0"/>
                                          </p:val>
                                        </p:tav>
                                        <p:tav tm="100000">
                                          <p:val>
                                            <p:strVal val="#ppt_w"/>
                                          </p:val>
                                        </p:tav>
                                      </p:tavLst>
                                    </p:anim>
                                    <p:anim calcmode="lin" valueType="num">
                                      <p:cBhvr>
                                        <p:cTn id="30" dur="500" fill="hold"/>
                                        <p:tgtEl>
                                          <p:spTgt spid="229400"/>
                                        </p:tgtEl>
                                        <p:attrNameLst>
                                          <p:attrName>ppt_h</p:attrName>
                                        </p:attrNameLst>
                                      </p:cBhvr>
                                      <p:tavLst>
                                        <p:tav tm="0">
                                          <p:val>
                                            <p:fltVal val="0"/>
                                          </p:val>
                                        </p:tav>
                                        <p:tav tm="100000">
                                          <p:val>
                                            <p:strVal val="#ppt_h"/>
                                          </p:val>
                                        </p:tav>
                                      </p:tavLst>
                                    </p:anim>
                                    <p:animEffect transition="in" filter="fade">
                                      <p:cBhvr>
                                        <p:cTn id="31" dur="500"/>
                                        <p:tgtEl>
                                          <p:spTgt spid="229400"/>
                                        </p:tgtEl>
                                      </p:cBhvr>
                                    </p:animEffect>
                                  </p:childTnLst>
                                </p:cTn>
                              </p:par>
                              <p:par>
                                <p:cTn id="32" presetID="53" presetClass="entr" presetSubtype="0" fill="hold" nodeType="withEffect">
                                  <p:stCondLst>
                                    <p:cond delay="0"/>
                                  </p:stCondLst>
                                  <p:childTnLst>
                                    <p:set>
                                      <p:cBhvr>
                                        <p:cTn id="33" dur="1" fill="hold">
                                          <p:stCondLst>
                                            <p:cond delay="0"/>
                                          </p:stCondLst>
                                        </p:cTn>
                                        <p:tgtEl>
                                          <p:spTgt spid="229401"/>
                                        </p:tgtEl>
                                        <p:attrNameLst>
                                          <p:attrName>style.visibility</p:attrName>
                                        </p:attrNameLst>
                                      </p:cBhvr>
                                      <p:to>
                                        <p:strVal val="visible"/>
                                      </p:to>
                                    </p:set>
                                    <p:anim calcmode="lin" valueType="num">
                                      <p:cBhvr>
                                        <p:cTn id="34" dur="500" fill="hold"/>
                                        <p:tgtEl>
                                          <p:spTgt spid="229401"/>
                                        </p:tgtEl>
                                        <p:attrNameLst>
                                          <p:attrName>ppt_w</p:attrName>
                                        </p:attrNameLst>
                                      </p:cBhvr>
                                      <p:tavLst>
                                        <p:tav tm="0">
                                          <p:val>
                                            <p:fltVal val="0"/>
                                          </p:val>
                                        </p:tav>
                                        <p:tav tm="100000">
                                          <p:val>
                                            <p:strVal val="#ppt_w"/>
                                          </p:val>
                                        </p:tav>
                                      </p:tavLst>
                                    </p:anim>
                                    <p:anim calcmode="lin" valueType="num">
                                      <p:cBhvr>
                                        <p:cTn id="35" dur="500" fill="hold"/>
                                        <p:tgtEl>
                                          <p:spTgt spid="229401"/>
                                        </p:tgtEl>
                                        <p:attrNameLst>
                                          <p:attrName>ppt_h</p:attrName>
                                        </p:attrNameLst>
                                      </p:cBhvr>
                                      <p:tavLst>
                                        <p:tav tm="0">
                                          <p:val>
                                            <p:fltVal val="0"/>
                                          </p:val>
                                        </p:tav>
                                        <p:tav tm="100000">
                                          <p:val>
                                            <p:strVal val="#ppt_h"/>
                                          </p:val>
                                        </p:tav>
                                      </p:tavLst>
                                    </p:anim>
                                    <p:animEffect transition="in" filter="fade">
                                      <p:cBhvr>
                                        <p:cTn id="36" dur="500"/>
                                        <p:tgtEl>
                                          <p:spTgt spid="229401"/>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229419"/>
                                        </p:tgtEl>
                                        <p:attrNameLst>
                                          <p:attrName>style.visibility</p:attrName>
                                        </p:attrNameLst>
                                      </p:cBhvr>
                                      <p:to>
                                        <p:strVal val="visible"/>
                                      </p:to>
                                    </p:set>
                                    <p:anim calcmode="lin" valueType="num">
                                      <p:cBhvr>
                                        <p:cTn id="39" dur="500" fill="hold"/>
                                        <p:tgtEl>
                                          <p:spTgt spid="229419"/>
                                        </p:tgtEl>
                                        <p:attrNameLst>
                                          <p:attrName>ppt_w</p:attrName>
                                        </p:attrNameLst>
                                      </p:cBhvr>
                                      <p:tavLst>
                                        <p:tav tm="0">
                                          <p:val>
                                            <p:fltVal val="0"/>
                                          </p:val>
                                        </p:tav>
                                        <p:tav tm="100000">
                                          <p:val>
                                            <p:strVal val="#ppt_w"/>
                                          </p:val>
                                        </p:tav>
                                      </p:tavLst>
                                    </p:anim>
                                    <p:anim calcmode="lin" valueType="num">
                                      <p:cBhvr>
                                        <p:cTn id="40" dur="500" fill="hold"/>
                                        <p:tgtEl>
                                          <p:spTgt spid="229419"/>
                                        </p:tgtEl>
                                        <p:attrNameLst>
                                          <p:attrName>ppt_h</p:attrName>
                                        </p:attrNameLst>
                                      </p:cBhvr>
                                      <p:tavLst>
                                        <p:tav tm="0">
                                          <p:val>
                                            <p:fltVal val="0"/>
                                          </p:val>
                                        </p:tav>
                                        <p:tav tm="100000">
                                          <p:val>
                                            <p:strVal val="#ppt_h"/>
                                          </p:val>
                                        </p:tav>
                                      </p:tavLst>
                                    </p:anim>
                                    <p:animEffect transition="in" filter="fade">
                                      <p:cBhvr>
                                        <p:cTn id="41" dur="500"/>
                                        <p:tgtEl>
                                          <p:spTgt spid="229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9" grpId="0"/>
      <p:bldP spid="229399" grpId="0"/>
      <p:bldP spid="2294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152400"/>
            <a:ext cx="8763000" cy="1447800"/>
          </a:xfrm>
        </p:spPr>
        <p:txBody>
          <a:bodyPr>
            <a:normAutofit/>
          </a:bodyPr>
          <a:lstStyle/>
          <a:p>
            <a:r>
              <a:rPr lang="en-US" sz="3200" dirty="0" smtClean="0"/>
              <a:t>Tech problem</a:t>
            </a:r>
            <a:r>
              <a:rPr lang="en-US" sz="3200" dirty="0"/>
              <a:t>: </a:t>
            </a:r>
            <a:r>
              <a:rPr lang="en-US" sz="3200" dirty="0" smtClean="0"/>
              <a:t/>
            </a:r>
            <a:br>
              <a:rPr lang="en-US" sz="3200" dirty="0" smtClean="0"/>
            </a:br>
            <a:r>
              <a:rPr lang="en-US" sz="3200" dirty="0" smtClean="0"/>
              <a:t>small </a:t>
            </a:r>
            <a:r>
              <a:rPr lang="en-US" sz="3200" dirty="0"/>
              <a:t>&amp; simple have become big &amp; </a:t>
            </a:r>
            <a:r>
              <a:rPr lang="en-US" sz="3200" dirty="0" smtClean="0"/>
              <a:t>clumsy</a:t>
            </a:r>
            <a:endParaRPr lang="en-US" sz="3200" u="sng" dirty="0"/>
          </a:p>
        </p:txBody>
      </p:sp>
      <p:pic>
        <p:nvPicPr>
          <p:cNvPr id="48132" name="Picture 4" descr="MPj03998640000[1]"/>
          <p:cNvPicPr>
            <a:picLocks noChangeAspect="1" noChangeArrowheads="1"/>
          </p:cNvPicPr>
          <p:nvPr/>
        </p:nvPicPr>
        <p:blipFill>
          <a:blip r:embed="rId3" cstate="print"/>
          <a:srcRect/>
          <a:stretch>
            <a:fillRect/>
          </a:stretch>
        </p:blipFill>
        <p:spPr bwMode="auto">
          <a:xfrm>
            <a:off x="1508125" y="1905000"/>
            <a:ext cx="2682875" cy="1787525"/>
          </a:xfrm>
          <a:prstGeom prst="rect">
            <a:avLst/>
          </a:prstGeom>
          <a:noFill/>
        </p:spPr>
      </p:pic>
      <p:grpSp>
        <p:nvGrpSpPr>
          <p:cNvPr id="2" name="Group 5"/>
          <p:cNvGrpSpPr>
            <a:grpSpLocks/>
          </p:cNvGrpSpPr>
          <p:nvPr/>
        </p:nvGrpSpPr>
        <p:grpSpPr bwMode="auto">
          <a:xfrm>
            <a:off x="6477000" y="1651000"/>
            <a:ext cx="1785938" cy="2082800"/>
            <a:chOff x="3552" y="895"/>
            <a:chExt cx="1056" cy="1233"/>
          </a:xfrm>
        </p:grpSpPr>
        <p:pic>
          <p:nvPicPr>
            <p:cNvPr id="48134" name="Picture 6" descr="MCj00787080000[1]"/>
            <p:cNvPicPr>
              <a:picLocks noChangeAspect="1" noChangeArrowheads="1"/>
            </p:cNvPicPr>
            <p:nvPr/>
          </p:nvPicPr>
          <p:blipFill>
            <a:blip r:embed="rId4" cstate="print"/>
            <a:srcRect/>
            <a:stretch>
              <a:fillRect/>
            </a:stretch>
          </p:blipFill>
          <p:spPr bwMode="auto">
            <a:xfrm>
              <a:off x="3552" y="1407"/>
              <a:ext cx="768" cy="721"/>
            </a:xfrm>
            <a:prstGeom prst="rect">
              <a:avLst/>
            </a:prstGeom>
            <a:noFill/>
          </p:spPr>
        </p:pic>
        <p:pic>
          <p:nvPicPr>
            <p:cNvPr id="48135" name="Picture 7" descr="MCj00787080000[1]"/>
            <p:cNvPicPr>
              <a:picLocks noChangeAspect="1" noChangeArrowheads="1"/>
            </p:cNvPicPr>
            <p:nvPr/>
          </p:nvPicPr>
          <p:blipFill>
            <a:blip r:embed="rId4" cstate="print"/>
            <a:srcRect/>
            <a:stretch>
              <a:fillRect/>
            </a:stretch>
          </p:blipFill>
          <p:spPr bwMode="auto">
            <a:xfrm>
              <a:off x="3696" y="1151"/>
              <a:ext cx="768" cy="721"/>
            </a:xfrm>
            <a:prstGeom prst="rect">
              <a:avLst/>
            </a:prstGeom>
            <a:noFill/>
          </p:spPr>
        </p:pic>
        <p:pic>
          <p:nvPicPr>
            <p:cNvPr id="48136" name="Picture 8" descr="MCj00787080000[1]"/>
            <p:cNvPicPr>
              <a:picLocks noChangeAspect="1" noChangeArrowheads="1"/>
            </p:cNvPicPr>
            <p:nvPr/>
          </p:nvPicPr>
          <p:blipFill>
            <a:blip r:embed="rId4" cstate="print"/>
            <a:srcRect/>
            <a:stretch>
              <a:fillRect/>
            </a:stretch>
          </p:blipFill>
          <p:spPr bwMode="auto">
            <a:xfrm>
              <a:off x="3840" y="895"/>
              <a:ext cx="768" cy="721"/>
            </a:xfrm>
            <a:prstGeom prst="rect">
              <a:avLst/>
            </a:prstGeom>
            <a:noFill/>
          </p:spPr>
        </p:pic>
      </p:grpSp>
      <p:sp>
        <p:nvSpPr>
          <p:cNvPr id="48138" name="Line 10"/>
          <p:cNvSpPr>
            <a:spLocks noChangeShapeType="1"/>
          </p:cNvSpPr>
          <p:nvPr/>
        </p:nvSpPr>
        <p:spPr bwMode="auto">
          <a:xfrm>
            <a:off x="4419600" y="2743200"/>
            <a:ext cx="1524000" cy="0"/>
          </a:xfrm>
          <a:prstGeom prst="line">
            <a:avLst/>
          </a:prstGeom>
          <a:noFill/>
          <a:ln w="57150">
            <a:solidFill>
              <a:schemeClr val="bg2"/>
            </a:solidFill>
            <a:round/>
            <a:headEnd/>
            <a:tailEnd type="triangle" w="med" len="med"/>
          </a:ln>
          <a:effectLst/>
        </p:spPr>
        <p:txBody>
          <a:bodyPr/>
          <a:lstStyle/>
          <a:p>
            <a:endParaRPr lang="en-US"/>
          </a:p>
        </p:txBody>
      </p:sp>
      <p:sp>
        <p:nvSpPr>
          <p:cNvPr id="48146" name="Text Box 18"/>
          <p:cNvSpPr txBox="1">
            <a:spLocks noChangeArrowheads="1"/>
          </p:cNvSpPr>
          <p:nvPr/>
        </p:nvSpPr>
        <p:spPr bwMode="auto">
          <a:xfrm>
            <a:off x="1584325" y="3657600"/>
            <a:ext cx="2468563" cy="304800"/>
          </a:xfrm>
          <a:prstGeom prst="rect">
            <a:avLst/>
          </a:prstGeom>
          <a:noFill/>
          <a:ln w="9525">
            <a:noFill/>
            <a:miter lim="800000"/>
            <a:headEnd/>
            <a:tailEnd/>
          </a:ln>
          <a:effectLst/>
        </p:spPr>
        <p:txBody>
          <a:bodyPr wrap="none">
            <a:spAutoFit/>
          </a:bodyPr>
          <a:lstStyle/>
          <a:p>
            <a:pPr algn="l"/>
            <a:r>
              <a:rPr kumimoji="0" lang="en-US" sz="1400" i="1">
                <a:latin typeface="Arial" charset="0"/>
              </a:rPr>
              <a:t>~5 to ~50 (tightly knit) people</a:t>
            </a:r>
          </a:p>
        </p:txBody>
      </p:sp>
      <p:sp>
        <p:nvSpPr>
          <p:cNvPr id="48147" name="Text Box 19"/>
          <p:cNvSpPr txBox="1">
            <a:spLocks noChangeArrowheads="1"/>
          </p:cNvSpPr>
          <p:nvPr/>
        </p:nvSpPr>
        <p:spPr bwMode="auto">
          <a:xfrm>
            <a:off x="5867400" y="3657600"/>
            <a:ext cx="3098800" cy="304800"/>
          </a:xfrm>
          <a:prstGeom prst="rect">
            <a:avLst/>
          </a:prstGeom>
          <a:noFill/>
          <a:ln w="9525">
            <a:noFill/>
            <a:miter lim="800000"/>
            <a:headEnd/>
            <a:tailEnd/>
          </a:ln>
          <a:effectLst/>
        </p:spPr>
        <p:txBody>
          <a:bodyPr wrap="none">
            <a:spAutoFit/>
          </a:bodyPr>
          <a:lstStyle/>
          <a:p>
            <a:pPr algn="l"/>
            <a:r>
              <a:rPr kumimoji="0" lang="en-US" sz="1400" i="1">
                <a:latin typeface="Arial" charset="0"/>
              </a:rPr>
              <a:t>~50 to ~300 (loosely coupled) people</a:t>
            </a:r>
          </a:p>
        </p:txBody>
      </p:sp>
      <p:sp>
        <p:nvSpPr>
          <p:cNvPr id="48163" name="Line 35"/>
          <p:cNvSpPr>
            <a:spLocks noChangeShapeType="1"/>
          </p:cNvSpPr>
          <p:nvPr/>
        </p:nvSpPr>
        <p:spPr bwMode="auto">
          <a:xfrm>
            <a:off x="1295400" y="4114800"/>
            <a:ext cx="7696200" cy="0"/>
          </a:xfrm>
          <a:prstGeom prst="line">
            <a:avLst/>
          </a:prstGeom>
          <a:noFill/>
          <a:ln w="9525">
            <a:solidFill>
              <a:schemeClr val="folHlink"/>
            </a:solidFill>
            <a:prstDash val="lgDash"/>
            <a:round/>
            <a:headEnd/>
            <a:tailEnd/>
          </a:ln>
          <a:effectLst/>
        </p:spPr>
        <p:txBody>
          <a:bodyPr/>
          <a:lstStyle/>
          <a:p>
            <a:endParaRPr lang="en-US"/>
          </a:p>
        </p:txBody>
      </p:sp>
      <p:sp>
        <p:nvSpPr>
          <p:cNvPr id="48166" name="Text Box 38"/>
          <p:cNvSpPr txBox="1">
            <a:spLocks noChangeArrowheads="1"/>
          </p:cNvSpPr>
          <p:nvPr/>
        </p:nvSpPr>
        <p:spPr bwMode="auto">
          <a:xfrm>
            <a:off x="3810000" y="5470469"/>
            <a:ext cx="1762021" cy="701731"/>
          </a:xfrm>
          <a:prstGeom prst="rect">
            <a:avLst/>
          </a:prstGeom>
          <a:noFill/>
          <a:ln w="9525">
            <a:noFill/>
            <a:miter lim="800000"/>
            <a:headEnd/>
            <a:tailEnd/>
          </a:ln>
          <a:effectLst/>
        </p:spPr>
        <p:txBody>
          <a:bodyPr wrap="none">
            <a:spAutoFit/>
          </a:bodyPr>
          <a:lstStyle/>
          <a:p>
            <a:pPr algn="ctr">
              <a:lnSpc>
                <a:spcPct val="105000"/>
              </a:lnSpc>
              <a:spcBef>
                <a:spcPct val="10000"/>
              </a:spcBef>
            </a:pPr>
            <a:r>
              <a:rPr kumimoji="0" lang="en-US" i="1" dirty="0">
                <a:latin typeface="Arial" charset="0"/>
              </a:rPr>
              <a:t>Implementation</a:t>
            </a:r>
          </a:p>
          <a:p>
            <a:pPr algn="ctr">
              <a:lnSpc>
                <a:spcPct val="105000"/>
              </a:lnSpc>
              <a:spcBef>
                <a:spcPct val="10000"/>
              </a:spcBef>
            </a:pPr>
            <a:r>
              <a:rPr kumimoji="0" lang="en-US" i="1" dirty="0">
                <a:latin typeface="Arial" charset="0"/>
              </a:rPr>
              <a:t>Complexity</a:t>
            </a:r>
          </a:p>
        </p:txBody>
      </p:sp>
      <p:sp>
        <p:nvSpPr>
          <p:cNvPr id="48167" name="Line 39"/>
          <p:cNvSpPr>
            <a:spLocks noChangeShapeType="1"/>
          </p:cNvSpPr>
          <p:nvPr/>
        </p:nvSpPr>
        <p:spPr bwMode="auto">
          <a:xfrm>
            <a:off x="3733800" y="5822950"/>
            <a:ext cx="2438400" cy="0"/>
          </a:xfrm>
          <a:prstGeom prst="line">
            <a:avLst/>
          </a:prstGeom>
          <a:noFill/>
          <a:ln w="57150">
            <a:solidFill>
              <a:schemeClr val="bg2"/>
            </a:solidFill>
            <a:round/>
            <a:headEnd/>
            <a:tailEnd type="triangle" w="med" len="med"/>
          </a:ln>
          <a:effectLst/>
        </p:spPr>
        <p:txBody>
          <a:bodyPr/>
          <a:lstStyle/>
          <a:p>
            <a:endParaRPr lang="en-US"/>
          </a:p>
        </p:txBody>
      </p:sp>
      <p:sp>
        <p:nvSpPr>
          <p:cNvPr id="48137" name="Text Box 9"/>
          <p:cNvSpPr txBox="1">
            <a:spLocks noChangeArrowheads="1"/>
          </p:cNvSpPr>
          <p:nvPr/>
        </p:nvSpPr>
        <p:spPr bwMode="auto">
          <a:xfrm>
            <a:off x="4697413" y="2362200"/>
            <a:ext cx="753411" cy="701731"/>
          </a:xfrm>
          <a:prstGeom prst="rect">
            <a:avLst/>
          </a:prstGeom>
          <a:noFill/>
          <a:ln w="9525">
            <a:noFill/>
            <a:miter lim="800000"/>
            <a:headEnd/>
            <a:tailEnd/>
          </a:ln>
          <a:effectLst/>
        </p:spPr>
        <p:txBody>
          <a:bodyPr wrap="none">
            <a:spAutoFit/>
          </a:bodyPr>
          <a:lstStyle/>
          <a:p>
            <a:pPr algn="ctr">
              <a:lnSpc>
                <a:spcPct val="105000"/>
              </a:lnSpc>
              <a:spcBef>
                <a:spcPct val="10000"/>
              </a:spcBef>
            </a:pPr>
            <a:r>
              <a:rPr kumimoji="0" lang="en-US" i="1">
                <a:latin typeface="Arial" charset="0"/>
              </a:rPr>
              <a:t>Team</a:t>
            </a:r>
          </a:p>
          <a:p>
            <a:pPr algn="ctr">
              <a:lnSpc>
                <a:spcPct val="105000"/>
              </a:lnSpc>
              <a:spcBef>
                <a:spcPct val="10000"/>
              </a:spcBef>
            </a:pPr>
            <a:r>
              <a:rPr kumimoji="0" lang="en-US" i="1">
                <a:latin typeface="Arial" charset="0"/>
              </a:rPr>
              <a:t>Size</a:t>
            </a:r>
          </a:p>
        </p:txBody>
      </p:sp>
      <p:grpSp>
        <p:nvGrpSpPr>
          <p:cNvPr id="3" name="Group 69"/>
          <p:cNvGrpSpPr>
            <a:grpSpLocks/>
          </p:cNvGrpSpPr>
          <p:nvPr/>
        </p:nvGrpSpPr>
        <p:grpSpPr bwMode="auto">
          <a:xfrm>
            <a:off x="1504950" y="4233863"/>
            <a:ext cx="2624138" cy="2220912"/>
            <a:chOff x="948" y="2667"/>
            <a:chExt cx="1653" cy="1399"/>
          </a:xfrm>
        </p:grpSpPr>
        <p:pic>
          <p:nvPicPr>
            <p:cNvPr id="48143" name="Picture 15" descr="BD18212_"/>
            <p:cNvPicPr>
              <a:picLocks noChangeAspect="1" noChangeArrowheads="1"/>
            </p:cNvPicPr>
            <p:nvPr/>
          </p:nvPicPr>
          <p:blipFill>
            <a:blip r:embed="rId5" cstate="print"/>
            <a:srcRect/>
            <a:stretch>
              <a:fillRect/>
            </a:stretch>
          </p:blipFill>
          <p:spPr bwMode="auto">
            <a:xfrm>
              <a:off x="1152" y="3076"/>
              <a:ext cx="318" cy="263"/>
            </a:xfrm>
            <a:prstGeom prst="rect">
              <a:avLst/>
            </a:prstGeom>
            <a:noFill/>
          </p:spPr>
        </p:pic>
        <p:pic>
          <p:nvPicPr>
            <p:cNvPr id="48145" name="Picture 17"/>
            <p:cNvPicPr>
              <a:picLocks noChangeAspect="1" noChangeArrowheads="1"/>
            </p:cNvPicPr>
            <p:nvPr/>
          </p:nvPicPr>
          <p:blipFill>
            <a:blip r:embed="rId6" cstate="print"/>
            <a:srcRect/>
            <a:stretch>
              <a:fillRect/>
            </a:stretch>
          </p:blipFill>
          <p:spPr bwMode="auto">
            <a:xfrm>
              <a:off x="1365" y="3601"/>
              <a:ext cx="603" cy="465"/>
            </a:xfrm>
            <a:prstGeom prst="rect">
              <a:avLst/>
            </a:prstGeom>
            <a:noFill/>
            <a:ln w="9525">
              <a:noFill/>
              <a:miter lim="800000"/>
              <a:headEnd/>
              <a:tailEnd/>
            </a:ln>
            <a:effectLst/>
          </p:spPr>
        </p:pic>
        <p:sp>
          <p:nvSpPr>
            <p:cNvPr id="48164" name="Text Box 36"/>
            <p:cNvSpPr txBox="1">
              <a:spLocks noChangeArrowheads="1"/>
            </p:cNvSpPr>
            <p:nvPr/>
          </p:nvSpPr>
          <p:spPr bwMode="auto">
            <a:xfrm>
              <a:off x="948" y="2667"/>
              <a:ext cx="1653" cy="330"/>
            </a:xfrm>
            <a:prstGeom prst="rect">
              <a:avLst/>
            </a:prstGeom>
            <a:noFill/>
            <a:ln w="9525">
              <a:noFill/>
              <a:miter lim="800000"/>
              <a:headEnd/>
              <a:tailEnd/>
            </a:ln>
            <a:effectLst/>
          </p:spPr>
          <p:txBody>
            <a:bodyPr wrap="none">
              <a:spAutoFit/>
            </a:bodyPr>
            <a:lstStyle/>
            <a:p>
              <a:pPr algn="ctr"/>
              <a:r>
                <a:rPr kumimoji="0" lang="en-US" sz="1400" i="1">
                  <a:latin typeface="Arial" charset="0"/>
                </a:rPr>
                <a:t>~500K SLOC &amp; ~1Gig Content</a:t>
              </a:r>
            </a:p>
            <a:p>
              <a:pPr algn="ctr"/>
              <a:r>
                <a:rPr kumimoji="0" lang="en-US" sz="1400" i="1">
                  <a:latin typeface="Arial" charset="0"/>
                </a:rPr>
                <a:t>(1 CPU &amp; 1 GPU)</a:t>
              </a:r>
            </a:p>
          </p:txBody>
        </p:sp>
        <p:pic>
          <p:nvPicPr>
            <p:cNvPr id="48171" name="Picture 43" descr="BD18212_"/>
            <p:cNvPicPr>
              <a:picLocks noChangeAspect="1" noChangeArrowheads="1"/>
            </p:cNvPicPr>
            <p:nvPr/>
          </p:nvPicPr>
          <p:blipFill>
            <a:blip r:embed="rId5" cstate="print"/>
            <a:srcRect/>
            <a:stretch>
              <a:fillRect/>
            </a:stretch>
          </p:blipFill>
          <p:spPr bwMode="auto">
            <a:xfrm>
              <a:off x="1920" y="3072"/>
              <a:ext cx="318" cy="263"/>
            </a:xfrm>
            <a:prstGeom prst="rect">
              <a:avLst/>
            </a:prstGeom>
            <a:noFill/>
          </p:spPr>
        </p:pic>
        <p:sp>
          <p:nvSpPr>
            <p:cNvPr id="48176" name="Line 48"/>
            <p:cNvSpPr>
              <a:spLocks noChangeShapeType="1"/>
            </p:cNvSpPr>
            <p:nvPr/>
          </p:nvSpPr>
          <p:spPr bwMode="auto">
            <a:xfrm>
              <a:off x="1680" y="3216"/>
              <a:ext cx="0" cy="363"/>
            </a:xfrm>
            <a:prstGeom prst="line">
              <a:avLst/>
            </a:prstGeom>
            <a:noFill/>
            <a:ln w="38100">
              <a:solidFill>
                <a:schemeClr val="folHlink"/>
              </a:solidFill>
              <a:round/>
              <a:headEnd/>
              <a:tailEnd type="arrow" w="med" len="med"/>
            </a:ln>
            <a:effectLst/>
          </p:spPr>
          <p:txBody>
            <a:bodyPr/>
            <a:lstStyle/>
            <a:p>
              <a:endParaRPr lang="en-US"/>
            </a:p>
          </p:txBody>
        </p:sp>
        <p:sp>
          <p:nvSpPr>
            <p:cNvPr id="48177" name="Line 49"/>
            <p:cNvSpPr>
              <a:spLocks noChangeShapeType="1"/>
            </p:cNvSpPr>
            <p:nvPr/>
          </p:nvSpPr>
          <p:spPr bwMode="auto">
            <a:xfrm>
              <a:off x="1488" y="3216"/>
              <a:ext cx="384" cy="0"/>
            </a:xfrm>
            <a:prstGeom prst="line">
              <a:avLst/>
            </a:prstGeom>
            <a:noFill/>
            <a:ln w="38100">
              <a:solidFill>
                <a:schemeClr val="folHlink"/>
              </a:solidFill>
              <a:round/>
              <a:headEnd type="arrow" w="med" len="med"/>
              <a:tailEnd type="arrow" w="med" len="med"/>
            </a:ln>
            <a:effectLst/>
          </p:spPr>
          <p:txBody>
            <a:bodyPr/>
            <a:lstStyle/>
            <a:p>
              <a:endParaRPr lang="en-US"/>
            </a:p>
          </p:txBody>
        </p:sp>
      </p:grpSp>
      <p:grpSp>
        <p:nvGrpSpPr>
          <p:cNvPr id="4" name="Group 70"/>
          <p:cNvGrpSpPr>
            <a:grpSpLocks/>
          </p:cNvGrpSpPr>
          <p:nvPr/>
        </p:nvGrpSpPr>
        <p:grpSpPr bwMode="auto">
          <a:xfrm>
            <a:off x="5972175" y="4291013"/>
            <a:ext cx="2990850" cy="2109787"/>
            <a:chOff x="3762" y="2703"/>
            <a:chExt cx="1884" cy="1329"/>
          </a:xfrm>
        </p:grpSpPr>
        <p:pic>
          <p:nvPicPr>
            <p:cNvPr id="48186" name="Picture 58"/>
            <p:cNvPicPr>
              <a:picLocks noChangeAspect="1" noChangeArrowheads="1"/>
            </p:cNvPicPr>
            <p:nvPr/>
          </p:nvPicPr>
          <p:blipFill>
            <a:blip r:embed="rId6" cstate="print"/>
            <a:srcRect/>
            <a:stretch>
              <a:fillRect/>
            </a:stretch>
          </p:blipFill>
          <p:spPr bwMode="auto">
            <a:xfrm>
              <a:off x="4512" y="3485"/>
              <a:ext cx="336" cy="259"/>
            </a:xfrm>
            <a:prstGeom prst="rect">
              <a:avLst/>
            </a:prstGeom>
            <a:noFill/>
            <a:ln w="9525">
              <a:noFill/>
              <a:miter lim="800000"/>
              <a:headEnd/>
              <a:tailEnd/>
            </a:ln>
            <a:effectLst/>
          </p:spPr>
        </p:pic>
        <p:pic>
          <p:nvPicPr>
            <p:cNvPr id="48178" name="Picture 50" descr="BD18212_"/>
            <p:cNvPicPr>
              <a:picLocks noChangeAspect="1" noChangeArrowheads="1"/>
            </p:cNvPicPr>
            <p:nvPr/>
          </p:nvPicPr>
          <p:blipFill>
            <a:blip r:embed="rId5" cstate="print"/>
            <a:srcRect/>
            <a:stretch>
              <a:fillRect/>
            </a:stretch>
          </p:blipFill>
          <p:spPr bwMode="auto">
            <a:xfrm>
              <a:off x="3984" y="2928"/>
              <a:ext cx="318" cy="263"/>
            </a:xfrm>
            <a:prstGeom prst="rect">
              <a:avLst/>
            </a:prstGeom>
            <a:noFill/>
          </p:spPr>
        </p:pic>
        <p:pic>
          <p:nvPicPr>
            <p:cNvPr id="48179" name="Picture 51"/>
            <p:cNvPicPr>
              <a:picLocks noChangeAspect="1" noChangeArrowheads="1"/>
            </p:cNvPicPr>
            <p:nvPr/>
          </p:nvPicPr>
          <p:blipFill>
            <a:blip r:embed="rId6" cstate="print"/>
            <a:srcRect/>
            <a:stretch>
              <a:fillRect/>
            </a:stretch>
          </p:blipFill>
          <p:spPr bwMode="auto">
            <a:xfrm>
              <a:off x="4128" y="3504"/>
              <a:ext cx="336" cy="259"/>
            </a:xfrm>
            <a:prstGeom prst="rect">
              <a:avLst/>
            </a:prstGeom>
            <a:noFill/>
            <a:ln w="9525">
              <a:noFill/>
              <a:miter lim="800000"/>
              <a:headEnd/>
              <a:tailEnd/>
            </a:ln>
            <a:effectLst/>
          </p:spPr>
        </p:pic>
        <p:sp>
          <p:nvSpPr>
            <p:cNvPr id="48180" name="Text Box 52"/>
            <p:cNvSpPr txBox="1">
              <a:spLocks noChangeArrowheads="1"/>
            </p:cNvSpPr>
            <p:nvPr/>
          </p:nvSpPr>
          <p:spPr bwMode="auto">
            <a:xfrm>
              <a:off x="3992" y="2703"/>
              <a:ext cx="1609" cy="275"/>
            </a:xfrm>
            <a:prstGeom prst="rect">
              <a:avLst/>
            </a:prstGeom>
            <a:noFill/>
            <a:ln w="9525">
              <a:noFill/>
              <a:miter lim="800000"/>
              <a:headEnd/>
              <a:tailEnd/>
            </a:ln>
            <a:effectLst/>
          </p:spPr>
          <p:txBody>
            <a:bodyPr wrap="none">
              <a:spAutoFit/>
            </a:bodyPr>
            <a:lstStyle/>
            <a:p>
              <a:pPr algn="ctr">
                <a:lnSpc>
                  <a:spcPct val="80000"/>
                </a:lnSpc>
              </a:pPr>
              <a:r>
                <a:rPr kumimoji="0" lang="en-US" sz="1400" i="1">
                  <a:latin typeface="Arial" charset="0"/>
                </a:rPr>
                <a:t>~5M SLOC &amp; ~10Gig Content</a:t>
              </a:r>
            </a:p>
            <a:p>
              <a:pPr algn="ctr">
                <a:lnSpc>
                  <a:spcPct val="80000"/>
                </a:lnSpc>
              </a:pPr>
              <a:r>
                <a:rPr kumimoji="0" lang="en-US" sz="1400" i="1">
                  <a:latin typeface="Arial" charset="0"/>
                </a:rPr>
                <a:t>(multi-core CPU &amp; GPU)</a:t>
              </a:r>
            </a:p>
          </p:txBody>
        </p:sp>
        <p:sp>
          <p:nvSpPr>
            <p:cNvPr id="48182" name="Line 54"/>
            <p:cNvSpPr>
              <a:spLocks noChangeShapeType="1"/>
            </p:cNvSpPr>
            <p:nvPr/>
          </p:nvSpPr>
          <p:spPr bwMode="auto">
            <a:xfrm>
              <a:off x="4704" y="3120"/>
              <a:ext cx="0" cy="336"/>
            </a:xfrm>
            <a:prstGeom prst="line">
              <a:avLst/>
            </a:prstGeom>
            <a:noFill/>
            <a:ln w="38100">
              <a:solidFill>
                <a:schemeClr val="folHlink"/>
              </a:solidFill>
              <a:round/>
              <a:headEnd/>
              <a:tailEnd type="arrow" w="med" len="med"/>
            </a:ln>
            <a:effectLst/>
          </p:spPr>
          <p:txBody>
            <a:bodyPr/>
            <a:lstStyle/>
            <a:p>
              <a:endParaRPr lang="en-US"/>
            </a:p>
          </p:txBody>
        </p:sp>
        <p:sp>
          <p:nvSpPr>
            <p:cNvPr id="48183" name="Line 55"/>
            <p:cNvSpPr>
              <a:spLocks noChangeShapeType="1"/>
            </p:cNvSpPr>
            <p:nvPr/>
          </p:nvSpPr>
          <p:spPr bwMode="auto">
            <a:xfrm>
              <a:off x="4512" y="3120"/>
              <a:ext cx="384" cy="0"/>
            </a:xfrm>
            <a:prstGeom prst="line">
              <a:avLst/>
            </a:prstGeom>
            <a:noFill/>
            <a:ln w="38100">
              <a:solidFill>
                <a:schemeClr val="folHlink"/>
              </a:solidFill>
              <a:round/>
              <a:headEnd type="arrow" w="med" len="med"/>
              <a:tailEnd type="arrow" w="med" len="med"/>
            </a:ln>
            <a:effectLst/>
          </p:spPr>
          <p:txBody>
            <a:bodyPr/>
            <a:lstStyle/>
            <a:p>
              <a:endParaRPr lang="en-US"/>
            </a:p>
          </p:txBody>
        </p:sp>
        <p:pic>
          <p:nvPicPr>
            <p:cNvPr id="48184" name="Picture 56" descr="BD18212_"/>
            <p:cNvPicPr>
              <a:picLocks noChangeAspect="1" noChangeArrowheads="1"/>
            </p:cNvPicPr>
            <p:nvPr/>
          </p:nvPicPr>
          <p:blipFill>
            <a:blip r:embed="rId5" cstate="print"/>
            <a:srcRect/>
            <a:stretch>
              <a:fillRect/>
            </a:stretch>
          </p:blipFill>
          <p:spPr bwMode="auto">
            <a:xfrm>
              <a:off x="4176" y="3145"/>
              <a:ext cx="318" cy="263"/>
            </a:xfrm>
            <a:prstGeom prst="rect">
              <a:avLst/>
            </a:prstGeom>
            <a:noFill/>
          </p:spPr>
        </p:pic>
        <p:pic>
          <p:nvPicPr>
            <p:cNvPr id="48187" name="Picture 59"/>
            <p:cNvPicPr>
              <a:picLocks noChangeAspect="1" noChangeArrowheads="1"/>
            </p:cNvPicPr>
            <p:nvPr/>
          </p:nvPicPr>
          <p:blipFill>
            <a:blip r:embed="rId6" cstate="print"/>
            <a:srcRect/>
            <a:stretch>
              <a:fillRect/>
            </a:stretch>
          </p:blipFill>
          <p:spPr bwMode="auto">
            <a:xfrm>
              <a:off x="4896" y="3466"/>
              <a:ext cx="336" cy="259"/>
            </a:xfrm>
            <a:prstGeom prst="rect">
              <a:avLst/>
            </a:prstGeom>
            <a:noFill/>
            <a:ln w="9525">
              <a:noFill/>
              <a:miter lim="800000"/>
              <a:headEnd/>
              <a:tailEnd/>
            </a:ln>
            <a:effectLst/>
          </p:spPr>
        </p:pic>
        <p:pic>
          <p:nvPicPr>
            <p:cNvPr id="48188" name="Picture 60"/>
            <p:cNvPicPr>
              <a:picLocks noChangeAspect="1" noChangeArrowheads="1"/>
            </p:cNvPicPr>
            <p:nvPr/>
          </p:nvPicPr>
          <p:blipFill>
            <a:blip r:embed="rId6" cstate="print"/>
            <a:srcRect/>
            <a:stretch>
              <a:fillRect/>
            </a:stretch>
          </p:blipFill>
          <p:spPr bwMode="auto">
            <a:xfrm>
              <a:off x="4512" y="3754"/>
              <a:ext cx="336" cy="259"/>
            </a:xfrm>
            <a:prstGeom prst="rect">
              <a:avLst/>
            </a:prstGeom>
            <a:noFill/>
            <a:ln w="9525">
              <a:noFill/>
              <a:miter lim="800000"/>
              <a:headEnd/>
              <a:tailEnd/>
            </a:ln>
            <a:effectLst/>
          </p:spPr>
        </p:pic>
        <p:pic>
          <p:nvPicPr>
            <p:cNvPr id="48189" name="Picture 61"/>
            <p:cNvPicPr>
              <a:picLocks noChangeAspect="1" noChangeArrowheads="1"/>
            </p:cNvPicPr>
            <p:nvPr/>
          </p:nvPicPr>
          <p:blipFill>
            <a:blip r:embed="rId6" cstate="print"/>
            <a:srcRect/>
            <a:stretch>
              <a:fillRect/>
            </a:stretch>
          </p:blipFill>
          <p:spPr bwMode="auto">
            <a:xfrm>
              <a:off x="4128" y="3773"/>
              <a:ext cx="336" cy="259"/>
            </a:xfrm>
            <a:prstGeom prst="rect">
              <a:avLst/>
            </a:prstGeom>
            <a:noFill/>
            <a:ln w="9525">
              <a:noFill/>
              <a:miter lim="800000"/>
              <a:headEnd/>
              <a:tailEnd/>
            </a:ln>
            <a:effectLst/>
          </p:spPr>
        </p:pic>
        <p:pic>
          <p:nvPicPr>
            <p:cNvPr id="48190" name="Picture 62"/>
            <p:cNvPicPr>
              <a:picLocks noChangeAspect="1" noChangeArrowheads="1"/>
            </p:cNvPicPr>
            <p:nvPr/>
          </p:nvPicPr>
          <p:blipFill>
            <a:blip r:embed="rId6" cstate="print"/>
            <a:srcRect/>
            <a:stretch>
              <a:fillRect/>
            </a:stretch>
          </p:blipFill>
          <p:spPr bwMode="auto">
            <a:xfrm>
              <a:off x="4896" y="3735"/>
              <a:ext cx="336" cy="259"/>
            </a:xfrm>
            <a:prstGeom prst="rect">
              <a:avLst/>
            </a:prstGeom>
            <a:noFill/>
            <a:ln w="9525">
              <a:noFill/>
              <a:miter lim="800000"/>
              <a:headEnd/>
              <a:tailEnd/>
            </a:ln>
            <a:effectLst/>
          </p:spPr>
        </p:pic>
        <p:sp>
          <p:nvSpPr>
            <p:cNvPr id="48192" name="Rectangle 64"/>
            <p:cNvSpPr>
              <a:spLocks noChangeArrowheads="1"/>
            </p:cNvSpPr>
            <p:nvPr/>
          </p:nvSpPr>
          <p:spPr bwMode="auto">
            <a:xfrm>
              <a:off x="4080" y="3456"/>
              <a:ext cx="1248" cy="576"/>
            </a:xfrm>
            <a:prstGeom prst="rect">
              <a:avLst/>
            </a:prstGeom>
            <a:noFill/>
            <a:ln w="9525">
              <a:solidFill>
                <a:schemeClr val="folHlink"/>
              </a:solidFill>
              <a:miter lim="800000"/>
              <a:headEnd/>
              <a:tailEnd/>
            </a:ln>
            <a:effectLst/>
          </p:spPr>
          <p:txBody>
            <a:bodyPr wrap="none" anchor="ctr"/>
            <a:lstStyle/>
            <a:p>
              <a:endParaRPr lang="en-US"/>
            </a:p>
          </p:txBody>
        </p:sp>
        <p:pic>
          <p:nvPicPr>
            <p:cNvPr id="48193" name="Picture 65" descr="BD18212_"/>
            <p:cNvPicPr>
              <a:picLocks noChangeAspect="1" noChangeArrowheads="1"/>
            </p:cNvPicPr>
            <p:nvPr/>
          </p:nvPicPr>
          <p:blipFill>
            <a:blip r:embed="rId5" cstate="print"/>
            <a:srcRect/>
            <a:stretch>
              <a:fillRect/>
            </a:stretch>
          </p:blipFill>
          <p:spPr bwMode="auto">
            <a:xfrm>
              <a:off x="3762" y="3145"/>
              <a:ext cx="318" cy="263"/>
            </a:xfrm>
            <a:prstGeom prst="rect">
              <a:avLst/>
            </a:prstGeom>
            <a:noFill/>
          </p:spPr>
        </p:pic>
        <p:pic>
          <p:nvPicPr>
            <p:cNvPr id="48194" name="Picture 66" descr="BD18212_"/>
            <p:cNvPicPr>
              <a:picLocks noChangeAspect="1" noChangeArrowheads="1"/>
            </p:cNvPicPr>
            <p:nvPr/>
          </p:nvPicPr>
          <p:blipFill>
            <a:blip r:embed="rId5" cstate="print"/>
            <a:srcRect/>
            <a:stretch>
              <a:fillRect/>
            </a:stretch>
          </p:blipFill>
          <p:spPr bwMode="auto">
            <a:xfrm>
              <a:off x="5136" y="2903"/>
              <a:ext cx="318" cy="263"/>
            </a:xfrm>
            <a:prstGeom prst="rect">
              <a:avLst/>
            </a:prstGeom>
            <a:noFill/>
          </p:spPr>
        </p:pic>
        <p:pic>
          <p:nvPicPr>
            <p:cNvPr id="48195" name="Picture 67" descr="BD18212_"/>
            <p:cNvPicPr>
              <a:picLocks noChangeAspect="1" noChangeArrowheads="1"/>
            </p:cNvPicPr>
            <p:nvPr/>
          </p:nvPicPr>
          <p:blipFill>
            <a:blip r:embed="rId5" cstate="print"/>
            <a:srcRect/>
            <a:stretch>
              <a:fillRect/>
            </a:stretch>
          </p:blipFill>
          <p:spPr bwMode="auto">
            <a:xfrm>
              <a:off x="5328" y="3120"/>
              <a:ext cx="318" cy="263"/>
            </a:xfrm>
            <a:prstGeom prst="rect">
              <a:avLst/>
            </a:prstGeom>
            <a:noFill/>
          </p:spPr>
        </p:pic>
        <p:pic>
          <p:nvPicPr>
            <p:cNvPr id="48196" name="Picture 68" descr="BD18212_"/>
            <p:cNvPicPr>
              <a:picLocks noChangeAspect="1" noChangeArrowheads="1"/>
            </p:cNvPicPr>
            <p:nvPr/>
          </p:nvPicPr>
          <p:blipFill>
            <a:blip r:embed="rId5" cstate="print"/>
            <a:srcRect/>
            <a:stretch>
              <a:fillRect/>
            </a:stretch>
          </p:blipFill>
          <p:spPr bwMode="auto">
            <a:xfrm>
              <a:off x="4914" y="3120"/>
              <a:ext cx="318" cy="263"/>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8138"/>
                                        </p:tgtEl>
                                        <p:attrNameLst>
                                          <p:attrName>style.visibility</p:attrName>
                                        </p:attrNameLst>
                                      </p:cBhvr>
                                      <p:to>
                                        <p:strVal val="visible"/>
                                      </p:to>
                                    </p:set>
                                    <p:anim calcmode="lin" valueType="num">
                                      <p:cBhvr>
                                        <p:cTn id="7" dur="500" fill="hold"/>
                                        <p:tgtEl>
                                          <p:spTgt spid="48138"/>
                                        </p:tgtEl>
                                        <p:attrNameLst>
                                          <p:attrName>ppt_w</p:attrName>
                                        </p:attrNameLst>
                                      </p:cBhvr>
                                      <p:tavLst>
                                        <p:tav tm="0">
                                          <p:val>
                                            <p:fltVal val="0"/>
                                          </p:val>
                                        </p:tav>
                                        <p:tav tm="100000">
                                          <p:val>
                                            <p:strVal val="#ppt_w"/>
                                          </p:val>
                                        </p:tav>
                                      </p:tavLst>
                                    </p:anim>
                                    <p:anim calcmode="lin" valueType="num">
                                      <p:cBhvr>
                                        <p:cTn id="8" dur="500" fill="hold"/>
                                        <p:tgtEl>
                                          <p:spTgt spid="48138"/>
                                        </p:tgtEl>
                                        <p:attrNameLst>
                                          <p:attrName>ppt_h</p:attrName>
                                        </p:attrNameLst>
                                      </p:cBhvr>
                                      <p:tavLst>
                                        <p:tav tm="0">
                                          <p:val>
                                            <p:fltVal val="0"/>
                                          </p:val>
                                        </p:tav>
                                        <p:tav tm="100000">
                                          <p:val>
                                            <p:strVal val="#ppt_h"/>
                                          </p:val>
                                        </p:tav>
                                      </p:tavLst>
                                    </p:anim>
                                    <p:animEffect transition="in" filter="fade">
                                      <p:cBhvr>
                                        <p:cTn id="9" dur="500"/>
                                        <p:tgtEl>
                                          <p:spTgt spid="48138"/>
                                        </p:tgtEl>
                                      </p:cBhvr>
                                    </p:animEffect>
                                  </p:childTnLst>
                                </p:cTn>
                              </p:par>
                              <p:par>
                                <p:cTn id="10" presetID="53"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48147"/>
                                        </p:tgtEl>
                                        <p:attrNameLst>
                                          <p:attrName>style.visibility</p:attrName>
                                        </p:attrNameLst>
                                      </p:cBhvr>
                                      <p:to>
                                        <p:strVal val="visible"/>
                                      </p:to>
                                    </p:set>
                                    <p:anim calcmode="lin" valueType="num">
                                      <p:cBhvr>
                                        <p:cTn id="17" dur="500" fill="hold"/>
                                        <p:tgtEl>
                                          <p:spTgt spid="48147"/>
                                        </p:tgtEl>
                                        <p:attrNameLst>
                                          <p:attrName>ppt_w</p:attrName>
                                        </p:attrNameLst>
                                      </p:cBhvr>
                                      <p:tavLst>
                                        <p:tav tm="0">
                                          <p:val>
                                            <p:fltVal val="0"/>
                                          </p:val>
                                        </p:tav>
                                        <p:tav tm="100000">
                                          <p:val>
                                            <p:strVal val="#ppt_w"/>
                                          </p:val>
                                        </p:tav>
                                      </p:tavLst>
                                    </p:anim>
                                    <p:anim calcmode="lin" valueType="num">
                                      <p:cBhvr>
                                        <p:cTn id="18" dur="500" fill="hold"/>
                                        <p:tgtEl>
                                          <p:spTgt spid="48147"/>
                                        </p:tgtEl>
                                        <p:attrNameLst>
                                          <p:attrName>ppt_h</p:attrName>
                                        </p:attrNameLst>
                                      </p:cBhvr>
                                      <p:tavLst>
                                        <p:tav tm="0">
                                          <p:val>
                                            <p:fltVal val="0"/>
                                          </p:val>
                                        </p:tav>
                                        <p:tav tm="100000">
                                          <p:val>
                                            <p:strVal val="#ppt_h"/>
                                          </p:val>
                                        </p:tav>
                                      </p:tavLst>
                                    </p:anim>
                                    <p:animEffect transition="in" filter="fade">
                                      <p:cBhvr>
                                        <p:cTn id="19" dur="500"/>
                                        <p:tgtEl>
                                          <p:spTgt spid="4814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48163"/>
                                        </p:tgtEl>
                                        <p:attrNameLst>
                                          <p:attrName>style.visibility</p:attrName>
                                        </p:attrNameLst>
                                      </p:cBhvr>
                                      <p:to>
                                        <p:strVal val="visible"/>
                                      </p:to>
                                    </p:set>
                                    <p:anim calcmode="lin" valueType="num">
                                      <p:cBhvr>
                                        <p:cTn id="24" dur="500" fill="hold"/>
                                        <p:tgtEl>
                                          <p:spTgt spid="48163"/>
                                        </p:tgtEl>
                                        <p:attrNameLst>
                                          <p:attrName>ppt_w</p:attrName>
                                        </p:attrNameLst>
                                      </p:cBhvr>
                                      <p:tavLst>
                                        <p:tav tm="0">
                                          <p:val>
                                            <p:fltVal val="0"/>
                                          </p:val>
                                        </p:tav>
                                        <p:tav tm="100000">
                                          <p:val>
                                            <p:strVal val="#ppt_w"/>
                                          </p:val>
                                        </p:tav>
                                      </p:tavLst>
                                    </p:anim>
                                    <p:anim calcmode="lin" valueType="num">
                                      <p:cBhvr>
                                        <p:cTn id="25" dur="500" fill="hold"/>
                                        <p:tgtEl>
                                          <p:spTgt spid="48163"/>
                                        </p:tgtEl>
                                        <p:attrNameLst>
                                          <p:attrName>ppt_h</p:attrName>
                                        </p:attrNameLst>
                                      </p:cBhvr>
                                      <p:tavLst>
                                        <p:tav tm="0">
                                          <p:val>
                                            <p:fltVal val="0"/>
                                          </p:val>
                                        </p:tav>
                                        <p:tav tm="100000">
                                          <p:val>
                                            <p:strVal val="#ppt_h"/>
                                          </p:val>
                                        </p:tav>
                                      </p:tavLst>
                                    </p:anim>
                                    <p:animEffect transition="in" filter="fade">
                                      <p:cBhvr>
                                        <p:cTn id="26" dur="500"/>
                                        <p:tgtEl>
                                          <p:spTgt spid="48163"/>
                                        </p:tgtEl>
                                      </p:cBhvr>
                                    </p:animEffect>
                                  </p:childTnLst>
                                </p:cTn>
                              </p:par>
                              <p:par>
                                <p:cTn id="27" presetID="53"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48166"/>
                                        </p:tgtEl>
                                        <p:attrNameLst>
                                          <p:attrName>style.visibility</p:attrName>
                                        </p:attrNameLst>
                                      </p:cBhvr>
                                      <p:to>
                                        <p:strVal val="visible"/>
                                      </p:to>
                                    </p:set>
                                    <p:anim calcmode="lin" valueType="num">
                                      <p:cBhvr>
                                        <p:cTn id="34" dur="500" fill="hold"/>
                                        <p:tgtEl>
                                          <p:spTgt spid="48166"/>
                                        </p:tgtEl>
                                        <p:attrNameLst>
                                          <p:attrName>ppt_w</p:attrName>
                                        </p:attrNameLst>
                                      </p:cBhvr>
                                      <p:tavLst>
                                        <p:tav tm="0">
                                          <p:val>
                                            <p:fltVal val="0"/>
                                          </p:val>
                                        </p:tav>
                                        <p:tav tm="100000">
                                          <p:val>
                                            <p:strVal val="#ppt_w"/>
                                          </p:val>
                                        </p:tav>
                                      </p:tavLst>
                                    </p:anim>
                                    <p:anim calcmode="lin" valueType="num">
                                      <p:cBhvr>
                                        <p:cTn id="35" dur="500" fill="hold"/>
                                        <p:tgtEl>
                                          <p:spTgt spid="48166"/>
                                        </p:tgtEl>
                                        <p:attrNameLst>
                                          <p:attrName>ppt_h</p:attrName>
                                        </p:attrNameLst>
                                      </p:cBhvr>
                                      <p:tavLst>
                                        <p:tav tm="0">
                                          <p:val>
                                            <p:fltVal val="0"/>
                                          </p:val>
                                        </p:tav>
                                        <p:tav tm="100000">
                                          <p:val>
                                            <p:strVal val="#ppt_h"/>
                                          </p:val>
                                        </p:tav>
                                      </p:tavLst>
                                    </p:anim>
                                    <p:animEffect transition="in" filter="fade">
                                      <p:cBhvr>
                                        <p:cTn id="36" dur="500"/>
                                        <p:tgtEl>
                                          <p:spTgt spid="4816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48167"/>
                                        </p:tgtEl>
                                        <p:attrNameLst>
                                          <p:attrName>style.visibility</p:attrName>
                                        </p:attrNameLst>
                                      </p:cBhvr>
                                      <p:to>
                                        <p:strVal val="visible"/>
                                      </p:to>
                                    </p:set>
                                    <p:anim calcmode="lin" valueType="num">
                                      <p:cBhvr>
                                        <p:cTn id="41" dur="500" fill="hold"/>
                                        <p:tgtEl>
                                          <p:spTgt spid="48167"/>
                                        </p:tgtEl>
                                        <p:attrNameLst>
                                          <p:attrName>ppt_w</p:attrName>
                                        </p:attrNameLst>
                                      </p:cBhvr>
                                      <p:tavLst>
                                        <p:tav tm="0">
                                          <p:val>
                                            <p:fltVal val="0"/>
                                          </p:val>
                                        </p:tav>
                                        <p:tav tm="100000">
                                          <p:val>
                                            <p:strVal val="#ppt_w"/>
                                          </p:val>
                                        </p:tav>
                                      </p:tavLst>
                                    </p:anim>
                                    <p:anim calcmode="lin" valueType="num">
                                      <p:cBhvr>
                                        <p:cTn id="42" dur="500" fill="hold"/>
                                        <p:tgtEl>
                                          <p:spTgt spid="48167"/>
                                        </p:tgtEl>
                                        <p:attrNameLst>
                                          <p:attrName>ppt_h</p:attrName>
                                        </p:attrNameLst>
                                      </p:cBhvr>
                                      <p:tavLst>
                                        <p:tav tm="0">
                                          <p:val>
                                            <p:fltVal val="0"/>
                                          </p:val>
                                        </p:tav>
                                        <p:tav tm="100000">
                                          <p:val>
                                            <p:strVal val="#ppt_h"/>
                                          </p:val>
                                        </p:tav>
                                      </p:tavLst>
                                    </p:anim>
                                    <p:animEffect transition="in" filter="fade">
                                      <p:cBhvr>
                                        <p:cTn id="43" dur="500"/>
                                        <p:tgtEl>
                                          <p:spTgt spid="48167"/>
                                        </p:tgtEl>
                                      </p:cBhvr>
                                    </p:animEffect>
                                  </p:childTnLst>
                                </p:cTn>
                              </p:par>
                              <p:par>
                                <p:cTn id="44" presetID="53"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8" grpId="0" animBg="1"/>
      <p:bldP spid="48147" grpId="0"/>
      <p:bldP spid="48163" grpId="0" animBg="1"/>
      <p:bldP spid="48166" grpId="0"/>
      <p:bldP spid="4816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 y="76200"/>
            <a:ext cx="9067800" cy="763588"/>
          </a:xfrm>
        </p:spPr>
        <p:txBody>
          <a:bodyPr/>
          <a:lstStyle/>
          <a:p>
            <a:r>
              <a:rPr lang="en-US" sz="2800" dirty="0" smtClean="0"/>
              <a:t>Stability &amp; metrics allow earlier test/feedback</a:t>
            </a:r>
          </a:p>
        </p:txBody>
      </p:sp>
      <p:pic>
        <p:nvPicPr>
          <p:cNvPr id="35843" name="Picture 3" descr="MCj04078080000[1]"/>
          <p:cNvPicPr>
            <a:picLocks noChangeAspect="1" noChangeArrowheads="1"/>
          </p:cNvPicPr>
          <p:nvPr/>
        </p:nvPicPr>
        <p:blipFill>
          <a:blip r:embed="rId3" cstate="print"/>
          <a:srcRect/>
          <a:stretch>
            <a:fillRect/>
          </a:stretch>
        </p:blipFill>
        <p:spPr bwMode="auto">
          <a:xfrm>
            <a:off x="4343400" y="4530725"/>
            <a:ext cx="1473200" cy="1128713"/>
          </a:xfrm>
          <a:prstGeom prst="rect">
            <a:avLst/>
          </a:prstGeom>
          <a:noFill/>
          <a:ln w="9525">
            <a:noFill/>
            <a:miter lim="800000"/>
            <a:headEnd/>
            <a:tailEnd/>
          </a:ln>
        </p:spPr>
      </p:pic>
      <p:pic>
        <p:nvPicPr>
          <p:cNvPr id="35844" name="Picture 4" descr="TITANIC - Soundtrack - Front"/>
          <p:cNvPicPr>
            <a:picLocks noChangeAspect="1" noChangeArrowheads="1"/>
          </p:cNvPicPr>
          <p:nvPr/>
        </p:nvPicPr>
        <p:blipFill>
          <a:blip r:embed="rId4" cstate="print"/>
          <a:srcRect/>
          <a:stretch>
            <a:fillRect/>
          </a:stretch>
        </p:blipFill>
        <p:spPr bwMode="auto">
          <a:xfrm>
            <a:off x="6256338" y="1331913"/>
            <a:ext cx="2278062" cy="2284412"/>
          </a:xfrm>
          <a:prstGeom prst="rect">
            <a:avLst/>
          </a:prstGeom>
          <a:noFill/>
          <a:ln w="9525">
            <a:noFill/>
            <a:miter lim="800000"/>
            <a:headEnd/>
            <a:tailEnd/>
          </a:ln>
        </p:spPr>
      </p:pic>
      <p:pic>
        <p:nvPicPr>
          <p:cNvPr id="35845" name="Picture 5" descr="titanic-2-2"/>
          <p:cNvPicPr>
            <a:picLocks noChangeAspect="1" noChangeArrowheads="1"/>
          </p:cNvPicPr>
          <p:nvPr/>
        </p:nvPicPr>
        <p:blipFill>
          <a:blip r:embed="rId5" cstate="print"/>
          <a:srcRect/>
          <a:stretch>
            <a:fillRect/>
          </a:stretch>
        </p:blipFill>
        <p:spPr bwMode="auto">
          <a:xfrm>
            <a:off x="6248400" y="4689475"/>
            <a:ext cx="2284413" cy="1863725"/>
          </a:xfrm>
          <a:prstGeom prst="rect">
            <a:avLst/>
          </a:prstGeom>
          <a:noFill/>
          <a:ln w="9525">
            <a:noFill/>
            <a:miter lim="800000"/>
            <a:headEnd/>
            <a:tailEnd/>
          </a:ln>
        </p:spPr>
      </p:pic>
      <p:sp>
        <p:nvSpPr>
          <p:cNvPr id="35846" name="Line 6"/>
          <p:cNvSpPr>
            <a:spLocks noChangeShapeType="1"/>
          </p:cNvSpPr>
          <p:nvPr/>
        </p:nvSpPr>
        <p:spPr bwMode="auto">
          <a:xfrm>
            <a:off x="838200" y="2854325"/>
            <a:ext cx="0" cy="0"/>
          </a:xfrm>
          <a:prstGeom prst="line">
            <a:avLst/>
          </a:prstGeom>
          <a:noFill/>
          <a:ln w="57150">
            <a:solidFill>
              <a:schemeClr val="tx1"/>
            </a:solidFill>
            <a:round/>
            <a:headEnd/>
            <a:tailEnd type="triangle" w="med" len="med"/>
          </a:ln>
        </p:spPr>
        <p:txBody>
          <a:bodyPr/>
          <a:lstStyle/>
          <a:p>
            <a:endParaRPr lang="en-US"/>
          </a:p>
        </p:txBody>
      </p:sp>
      <p:sp>
        <p:nvSpPr>
          <p:cNvPr id="35847" name="Line 7"/>
          <p:cNvSpPr>
            <a:spLocks noChangeShapeType="1"/>
          </p:cNvSpPr>
          <p:nvPr/>
        </p:nvSpPr>
        <p:spPr bwMode="auto">
          <a:xfrm>
            <a:off x="3505200" y="3886200"/>
            <a:ext cx="685800" cy="228600"/>
          </a:xfrm>
          <a:prstGeom prst="line">
            <a:avLst/>
          </a:prstGeom>
          <a:noFill/>
          <a:ln w="76200">
            <a:solidFill>
              <a:srgbClr val="FF0000"/>
            </a:solidFill>
            <a:round/>
            <a:headEnd/>
            <a:tailEnd type="triangle" w="med" len="med"/>
          </a:ln>
        </p:spPr>
        <p:txBody>
          <a:bodyPr/>
          <a:lstStyle/>
          <a:p>
            <a:endParaRPr lang="en-US"/>
          </a:p>
        </p:txBody>
      </p:sp>
      <p:sp>
        <p:nvSpPr>
          <p:cNvPr id="35848" name="Line 8"/>
          <p:cNvSpPr>
            <a:spLocks noChangeShapeType="1"/>
          </p:cNvSpPr>
          <p:nvPr/>
        </p:nvSpPr>
        <p:spPr bwMode="auto">
          <a:xfrm>
            <a:off x="4495800" y="4378325"/>
            <a:ext cx="1600200" cy="381000"/>
          </a:xfrm>
          <a:prstGeom prst="line">
            <a:avLst/>
          </a:prstGeom>
          <a:noFill/>
          <a:ln w="76200">
            <a:solidFill>
              <a:srgbClr val="FF0000"/>
            </a:solidFill>
            <a:round/>
            <a:headEnd/>
            <a:tailEnd type="triangle" w="med" len="med"/>
          </a:ln>
        </p:spPr>
        <p:txBody>
          <a:bodyPr/>
          <a:lstStyle/>
          <a:p>
            <a:endParaRPr lang="en-US"/>
          </a:p>
        </p:txBody>
      </p:sp>
      <p:sp>
        <p:nvSpPr>
          <p:cNvPr id="52" name="Line 9"/>
          <p:cNvSpPr>
            <a:spLocks noChangeShapeType="1"/>
          </p:cNvSpPr>
          <p:nvPr/>
        </p:nvSpPr>
        <p:spPr bwMode="auto">
          <a:xfrm>
            <a:off x="1066800" y="3006725"/>
            <a:ext cx="685800" cy="533400"/>
          </a:xfrm>
          <a:prstGeom prst="line">
            <a:avLst/>
          </a:prstGeom>
          <a:noFill/>
          <a:ln w="76200">
            <a:solidFill>
              <a:srgbClr val="4A6400"/>
            </a:solidFill>
            <a:round/>
            <a:headEnd/>
            <a:tailEnd type="triangle" w="med" len="med"/>
          </a:ln>
        </p:spPr>
        <p:txBody>
          <a:bodyPr/>
          <a:lstStyle/>
          <a:p>
            <a:endParaRPr lang="en-US"/>
          </a:p>
        </p:txBody>
      </p:sp>
      <p:sp>
        <p:nvSpPr>
          <p:cNvPr id="53" name="Line 10"/>
          <p:cNvSpPr>
            <a:spLocks noChangeShapeType="1"/>
          </p:cNvSpPr>
          <p:nvPr/>
        </p:nvSpPr>
        <p:spPr bwMode="auto">
          <a:xfrm>
            <a:off x="2057400" y="3616325"/>
            <a:ext cx="609600" cy="152400"/>
          </a:xfrm>
          <a:prstGeom prst="line">
            <a:avLst/>
          </a:prstGeom>
          <a:noFill/>
          <a:ln w="76200">
            <a:solidFill>
              <a:srgbClr val="4A6400"/>
            </a:solidFill>
            <a:round/>
            <a:headEnd/>
            <a:tailEnd type="triangle" w="med" len="med"/>
          </a:ln>
        </p:spPr>
        <p:txBody>
          <a:bodyPr/>
          <a:lstStyle/>
          <a:p>
            <a:endParaRPr lang="en-US"/>
          </a:p>
        </p:txBody>
      </p:sp>
      <p:pic>
        <p:nvPicPr>
          <p:cNvPr id="35851" name="Picture 11" descr="MMj02836040000[1]"/>
          <p:cNvPicPr>
            <a:picLocks noChangeAspect="1" noChangeArrowheads="1" noCrop="1"/>
          </p:cNvPicPr>
          <p:nvPr/>
        </p:nvPicPr>
        <p:blipFill>
          <a:blip r:embed="rId6" cstate="print"/>
          <a:srcRect/>
          <a:stretch>
            <a:fillRect/>
          </a:stretch>
        </p:blipFill>
        <p:spPr bwMode="auto">
          <a:xfrm>
            <a:off x="4114800" y="4149725"/>
            <a:ext cx="304800" cy="247650"/>
          </a:xfrm>
          <a:prstGeom prst="rect">
            <a:avLst/>
          </a:prstGeom>
          <a:noFill/>
          <a:ln w="9525">
            <a:noFill/>
            <a:miter lim="800000"/>
            <a:headEnd/>
            <a:tailEnd/>
          </a:ln>
        </p:spPr>
      </p:pic>
      <p:pic>
        <p:nvPicPr>
          <p:cNvPr id="55" name="Picture 12" descr="MMj02836040000[1]"/>
          <p:cNvPicPr>
            <a:picLocks noChangeAspect="1" noChangeArrowheads="1" noCrop="1"/>
          </p:cNvPicPr>
          <p:nvPr/>
        </p:nvPicPr>
        <p:blipFill>
          <a:blip r:embed="rId6" cstate="print"/>
          <a:srcRect/>
          <a:stretch>
            <a:fillRect/>
          </a:stretch>
        </p:blipFill>
        <p:spPr bwMode="auto">
          <a:xfrm>
            <a:off x="1752600" y="3235325"/>
            <a:ext cx="304800" cy="247650"/>
          </a:xfrm>
          <a:prstGeom prst="rect">
            <a:avLst/>
          </a:prstGeom>
          <a:noFill/>
          <a:ln w="9525">
            <a:noFill/>
            <a:miter lim="800000"/>
            <a:headEnd/>
            <a:tailEnd/>
          </a:ln>
        </p:spPr>
      </p:pic>
      <p:sp>
        <p:nvSpPr>
          <p:cNvPr id="35853" name="Text Box 14"/>
          <p:cNvSpPr txBox="1">
            <a:spLocks noChangeArrowheads="1"/>
          </p:cNvSpPr>
          <p:nvPr/>
        </p:nvSpPr>
        <p:spPr bwMode="auto">
          <a:xfrm>
            <a:off x="152400" y="1330325"/>
            <a:ext cx="2362200" cy="523875"/>
          </a:xfrm>
          <a:prstGeom prst="rect">
            <a:avLst/>
          </a:prstGeom>
          <a:noFill/>
          <a:ln w="9525">
            <a:noFill/>
            <a:miter lim="800000"/>
            <a:headEnd/>
            <a:tailEnd/>
          </a:ln>
        </p:spPr>
        <p:txBody>
          <a:bodyPr>
            <a:spAutoFit/>
          </a:bodyPr>
          <a:lstStyle/>
          <a:p>
            <a:pPr algn="ctr"/>
            <a:r>
              <a:rPr lang="en-US" sz="2800"/>
              <a:t>Project Start</a:t>
            </a:r>
          </a:p>
        </p:txBody>
      </p:sp>
      <p:sp>
        <p:nvSpPr>
          <p:cNvPr id="35854" name="Text Box 15"/>
          <p:cNvSpPr txBox="1">
            <a:spLocks noChangeArrowheads="1"/>
          </p:cNvSpPr>
          <p:nvPr/>
        </p:nvSpPr>
        <p:spPr bwMode="auto">
          <a:xfrm>
            <a:off x="3810000" y="1406525"/>
            <a:ext cx="1916113" cy="523875"/>
          </a:xfrm>
          <a:prstGeom prst="rect">
            <a:avLst/>
          </a:prstGeom>
          <a:noFill/>
          <a:ln w="9525">
            <a:noFill/>
            <a:miter lim="800000"/>
            <a:headEnd/>
            <a:tailEnd/>
          </a:ln>
        </p:spPr>
        <p:txBody>
          <a:bodyPr>
            <a:spAutoFit/>
          </a:bodyPr>
          <a:lstStyle/>
          <a:p>
            <a:pPr algn="ctr"/>
            <a:r>
              <a:rPr lang="en-US" sz="2800"/>
              <a:t>Launch</a:t>
            </a:r>
          </a:p>
        </p:txBody>
      </p:sp>
      <p:sp>
        <p:nvSpPr>
          <p:cNvPr id="35855" name="Line 16"/>
          <p:cNvSpPr>
            <a:spLocks noChangeShapeType="1"/>
          </p:cNvSpPr>
          <p:nvPr/>
        </p:nvSpPr>
        <p:spPr bwMode="auto">
          <a:xfrm>
            <a:off x="1219200" y="1863725"/>
            <a:ext cx="0" cy="4495800"/>
          </a:xfrm>
          <a:prstGeom prst="line">
            <a:avLst/>
          </a:prstGeom>
          <a:noFill/>
          <a:ln w="9525">
            <a:solidFill>
              <a:schemeClr val="tx1"/>
            </a:solidFill>
            <a:prstDash val="dash"/>
            <a:round/>
            <a:headEnd/>
            <a:tailEnd/>
          </a:ln>
        </p:spPr>
        <p:txBody>
          <a:bodyPr/>
          <a:lstStyle/>
          <a:p>
            <a:endParaRPr lang="en-US"/>
          </a:p>
        </p:txBody>
      </p:sp>
      <p:sp>
        <p:nvSpPr>
          <p:cNvPr id="35856" name="Line 17"/>
          <p:cNvSpPr>
            <a:spLocks noChangeShapeType="1"/>
          </p:cNvSpPr>
          <p:nvPr/>
        </p:nvSpPr>
        <p:spPr bwMode="auto">
          <a:xfrm>
            <a:off x="4800600" y="1863725"/>
            <a:ext cx="0" cy="4495800"/>
          </a:xfrm>
          <a:prstGeom prst="line">
            <a:avLst/>
          </a:prstGeom>
          <a:noFill/>
          <a:ln w="9525">
            <a:solidFill>
              <a:schemeClr val="tx1"/>
            </a:solidFill>
            <a:prstDash val="dash"/>
            <a:round/>
            <a:headEnd/>
            <a:tailEnd/>
          </a:ln>
        </p:spPr>
        <p:txBody>
          <a:bodyPr/>
          <a:lstStyle/>
          <a:p>
            <a:endParaRPr lang="en-US"/>
          </a:p>
        </p:txBody>
      </p:sp>
      <p:pic>
        <p:nvPicPr>
          <p:cNvPr id="61" name="Picture 18" descr="MMj02836040000[1]"/>
          <p:cNvPicPr>
            <a:picLocks noChangeAspect="1" noChangeArrowheads="1" noCrop="1"/>
          </p:cNvPicPr>
          <p:nvPr/>
        </p:nvPicPr>
        <p:blipFill>
          <a:blip r:embed="rId6" cstate="print"/>
          <a:srcRect/>
          <a:stretch>
            <a:fillRect/>
          </a:stretch>
        </p:blipFill>
        <p:spPr bwMode="auto">
          <a:xfrm>
            <a:off x="3886200" y="3159125"/>
            <a:ext cx="304800" cy="247650"/>
          </a:xfrm>
          <a:prstGeom prst="rect">
            <a:avLst/>
          </a:prstGeom>
          <a:noFill/>
          <a:ln w="9525">
            <a:noFill/>
            <a:miter lim="800000"/>
            <a:headEnd/>
            <a:tailEnd/>
          </a:ln>
        </p:spPr>
      </p:pic>
      <p:sp>
        <p:nvSpPr>
          <p:cNvPr id="62" name="Line 19"/>
          <p:cNvSpPr>
            <a:spLocks noChangeShapeType="1"/>
          </p:cNvSpPr>
          <p:nvPr/>
        </p:nvSpPr>
        <p:spPr bwMode="auto">
          <a:xfrm flipV="1">
            <a:off x="3124200" y="3463925"/>
            <a:ext cx="685800" cy="304800"/>
          </a:xfrm>
          <a:prstGeom prst="line">
            <a:avLst/>
          </a:prstGeom>
          <a:noFill/>
          <a:ln w="76200">
            <a:solidFill>
              <a:srgbClr val="4A6400"/>
            </a:solidFill>
            <a:round/>
            <a:headEnd/>
            <a:tailEnd type="triangle" w="med" len="med"/>
          </a:ln>
        </p:spPr>
        <p:txBody>
          <a:bodyPr/>
          <a:lstStyle/>
          <a:p>
            <a:endParaRPr lang="en-US"/>
          </a:p>
        </p:txBody>
      </p:sp>
      <p:sp>
        <p:nvSpPr>
          <p:cNvPr id="63" name="Line 20"/>
          <p:cNvSpPr>
            <a:spLocks noChangeShapeType="1"/>
          </p:cNvSpPr>
          <p:nvPr/>
        </p:nvSpPr>
        <p:spPr bwMode="auto">
          <a:xfrm flipV="1">
            <a:off x="4267200" y="1635125"/>
            <a:ext cx="1676400" cy="1600200"/>
          </a:xfrm>
          <a:prstGeom prst="line">
            <a:avLst/>
          </a:prstGeom>
          <a:noFill/>
          <a:ln w="76200">
            <a:solidFill>
              <a:srgbClr val="4A6400"/>
            </a:solidFill>
            <a:round/>
            <a:headEnd/>
            <a:tailEnd type="triangle" w="med" len="med"/>
          </a:ln>
        </p:spPr>
        <p:txBody>
          <a:bodyPr/>
          <a:lstStyle/>
          <a:p>
            <a:endParaRPr lang="en-US"/>
          </a:p>
        </p:txBody>
      </p:sp>
      <p:pic>
        <p:nvPicPr>
          <p:cNvPr id="35860" name="Picture 11" descr="MMj02836040000[1]"/>
          <p:cNvPicPr>
            <a:picLocks noChangeAspect="1" noChangeArrowheads="1" noCrop="1"/>
          </p:cNvPicPr>
          <p:nvPr/>
        </p:nvPicPr>
        <p:blipFill>
          <a:blip r:embed="rId6" cstate="print"/>
          <a:srcRect/>
          <a:stretch>
            <a:fillRect/>
          </a:stretch>
        </p:blipFill>
        <p:spPr bwMode="auto">
          <a:xfrm>
            <a:off x="2743200" y="3692525"/>
            <a:ext cx="304800" cy="247650"/>
          </a:xfrm>
          <a:prstGeom prst="rect">
            <a:avLst/>
          </a:prstGeom>
          <a:noFill/>
          <a:ln w="9525">
            <a:noFill/>
            <a:miter lim="800000"/>
            <a:headEnd/>
            <a:tailEnd/>
          </a:ln>
        </p:spPr>
      </p:pic>
      <p:sp>
        <p:nvSpPr>
          <p:cNvPr id="35861" name="Line 7"/>
          <p:cNvSpPr>
            <a:spLocks noChangeShapeType="1"/>
          </p:cNvSpPr>
          <p:nvPr/>
        </p:nvSpPr>
        <p:spPr bwMode="auto">
          <a:xfrm>
            <a:off x="1143000" y="2133600"/>
            <a:ext cx="2057400" cy="1492250"/>
          </a:xfrm>
          <a:prstGeom prst="line">
            <a:avLst/>
          </a:prstGeom>
          <a:noFill/>
          <a:ln w="762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5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3"/>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6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61"/>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62" grpId="0" animBg="1"/>
      <p:bldP spid="6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Rapid</a:t>
            </a:r>
            <a:r>
              <a:rPr lang="en-US" sz="2400" baseline="0" dirty="0" smtClean="0"/>
              <a:t> iteration &amp; rapid response</a:t>
            </a:r>
            <a:endParaRPr lang="en-US" sz="2400" dirty="0"/>
          </a:p>
        </p:txBody>
      </p:sp>
      <p:pic>
        <p:nvPicPr>
          <p:cNvPr id="168961" name="Picture 1"/>
          <p:cNvPicPr>
            <a:picLocks noChangeAspect="1" noChangeArrowheads="1"/>
          </p:cNvPicPr>
          <p:nvPr/>
        </p:nvPicPr>
        <p:blipFill>
          <a:blip r:embed="rId3" cstate="print"/>
          <a:srcRect/>
          <a:stretch>
            <a:fillRect/>
          </a:stretch>
        </p:blipFill>
        <p:spPr bwMode="auto">
          <a:xfrm>
            <a:off x="228600" y="1524000"/>
            <a:ext cx="5382126" cy="4648200"/>
          </a:xfrm>
          <a:prstGeom prst="rect">
            <a:avLst/>
          </a:prstGeom>
          <a:noFill/>
          <a:ln w="9525">
            <a:noFill/>
            <a:miter lim="800000"/>
            <a:headEnd/>
            <a:tailEnd/>
          </a:ln>
        </p:spPr>
      </p:pic>
      <p:sp>
        <p:nvSpPr>
          <p:cNvPr id="5" name="Rectangle 4"/>
          <p:cNvSpPr/>
          <p:nvPr/>
        </p:nvSpPr>
        <p:spPr>
          <a:xfrm>
            <a:off x="6248400" y="1371600"/>
            <a:ext cx="2895600" cy="2862322"/>
          </a:xfrm>
          <a:prstGeom prst="rect">
            <a:avLst/>
          </a:prstGeom>
        </p:spPr>
        <p:txBody>
          <a:bodyPr wrap="square">
            <a:spAutoFit/>
          </a:bodyPr>
          <a:lstStyle/>
          <a:p>
            <a:r>
              <a:rPr lang="en-US" i="1" dirty="0" smtClean="0"/>
              <a:t>The faster and more reliable your MMO can pass through a Full Rapid Iteration Cycle, the more chances you will have of finding the elusive fun factor that will set you apart in the market place. Rapid iteration also helps live operations find and fix critical failure points.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dirty="0" smtClean="0"/>
              <a:t>Handout notes: </a:t>
            </a:r>
            <a:br>
              <a:rPr lang="en-US" sz="2800" dirty="0" smtClean="0"/>
            </a:br>
            <a:r>
              <a:rPr lang="en-US" sz="1800" dirty="0" smtClean="0"/>
              <a:t>Process </a:t>
            </a:r>
            <a:r>
              <a:rPr lang="en-US" sz="1800" baseline="0" dirty="0" smtClean="0">
                <a:latin typeface="Calibri"/>
              </a:rPr>
              <a:t>changes are required to make these useful</a:t>
            </a:r>
            <a:endParaRPr lang="en-US" sz="1800" dirty="0"/>
          </a:p>
        </p:txBody>
      </p:sp>
      <p:sp>
        <p:nvSpPr>
          <p:cNvPr id="3" name="Text Placeholder 2"/>
          <p:cNvSpPr>
            <a:spLocks noGrp="1"/>
          </p:cNvSpPr>
          <p:nvPr>
            <p:ph type="body" idx="1"/>
          </p:nvPr>
        </p:nvSpPr>
        <p:spPr/>
        <p:txBody>
          <a:bodyPr/>
          <a:lstStyle/>
          <a:p>
            <a:pPr lvl="0"/>
            <a:r>
              <a:rPr lang="en-US" sz="1800" baseline="0" dirty="0" smtClean="0">
                <a:latin typeface="Calibri"/>
              </a:rPr>
              <a:t>How do you get buy-in from production? </a:t>
            </a:r>
          </a:p>
          <a:p>
            <a:pPr lvl="1"/>
            <a:r>
              <a:rPr lang="en-US" sz="1400" baseline="0" dirty="0" smtClean="0">
                <a:latin typeface="Calibri"/>
              </a:rPr>
              <a:t>Automation and metrics provide a clear, measurable view of where the game really is, quite now. </a:t>
            </a:r>
          </a:p>
          <a:p>
            <a:pPr lvl="1"/>
            <a:r>
              <a:rPr lang="en-US" sz="1400" dirty="0" smtClean="0">
                <a:latin typeface="Calibri"/>
              </a:rPr>
              <a:t>Do something that demonstrably helps them in both QA-interactions and their other day to day tasks</a:t>
            </a:r>
            <a:endParaRPr lang="en-US" sz="1400" baseline="0" dirty="0" smtClean="0">
              <a:latin typeface="Calibri"/>
            </a:endParaRPr>
          </a:p>
          <a:p>
            <a:pPr lvl="0"/>
            <a:r>
              <a:rPr lang="en-US" sz="1800" baseline="0" dirty="0" smtClean="0">
                <a:latin typeface="Calibri"/>
              </a:rPr>
              <a:t>Metrics often become a critical part of management's observation of production</a:t>
            </a:r>
          </a:p>
          <a:p>
            <a:pPr lvl="1"/>
            <a:r>
              <a:rPr lang="en-US" sz="1400" baseline="0" dirty="0" smtClean="0">
                <a:latin typeface="Calibri"/>
              </a:rPr>
              <a:t>There is a hard, measurable line that provides a different view of the game than the traditional bug count and "playability feel" of the game</a:t>
            </a:r>
          </a:p>
          <a:p>
            <a:pPr lvl="1"/>
            <a:r>
              <a:rPr lang="en-US" sz="1400" dirty="0" smtClean="0">
                <a:latin typeface="Calibri"/>
              </a:rPr>
              <a:t>E</a:t>
            </a:r>
            <a:r>
              <a:rPr lang="en-US" sz="1400" baseline="0" dirty="0" smtClean="0">
                <a:latin typeface="Calibri"/>
              </a:rPr>
              <a:t>xecutives can view the system from multiple angles and make critical funding and milestone decisions. [TSO and EGT examples:</a:t>
            </a:r>
            <a:r>
              <a:rPr lang="en-US" sz="1400" dirty="0" smtClean="0">
                <a:latin typeface="Calibri"/>
              </a:rPr>
              <a:t> I needed same &amp; diff metrics, and was blind without them]</a:t>
            </a:r>
            <a:endParaRPr lang="en-US" sz="1400" baseline="0" dirty="0" smtClean="0">
              <a:latin typeface="Calibri"/>
            </a:endParaRPr>
          </a:p>
          <a:p>
            <a:pPr lvl="0"/>
            <a:r>
              <a:rPr lang="en-US" sz="1800" baseline="0" dirty="0" smtClean="0">
                <a:latin typeface="Calibri"/>
              </a:rPr>
              <a:t>Useful engineering tool</a:t>
            </a:r>
          </a:p>
          <a:p>
            <a:pPr lvl="1"/>
            <a:r>
              <a:rPr lang="en-US" sz="1400" dirty="0" smtClean="0">
                <a:latin typeface="Calibri"/>
              </a:rPr>
              <a:t>Stability on Mainline, easier bug reproduction, multi player support</a:t>
            </a:r>
            <a:endParaRPr lang="en-US" sz="1400" baseline="0" dirty="0" smtClean="0">
              <a:latin typeface="Calibri"/>
            </a:endParaRPr>
          </a:p>
          <a:p>
            <a:pPr lvl="0"/>
            <a:r>
              <a:rPr lang="en-US" sz="1800" baseline="0" dirty="0" smtClean="0">
                <a:latin typeface="Calibri"/>
              </a:rPr>
              <a:t>Stable development platform (</a:t>
            </a:r>
            <a:r>
              <a:rPr lang="en-US" sz="1800" u="sng" baseline="0" dirty="0" smtClean="0">
                <a:latin typeface="Calibri"/>
              </a:rPr>
              <a:t>the game is a tool used in building the game</a:t>
            </a:r>
            <a:r>
              <a:rPr lang="en-US" sz="1800" baseline="0" dirty="0" smtClean="0">
                <a:latin typeface="Calibri"/>
              </a:rPr>
              <a:t>)</a:t>
            </a:r>
          </a:p>
          <a:p>
            <a:pPr lvl="0"/>
            <a:r>
              <a:rPr lang="en-US" sz="1800" baseline="0" dirty="0" smtClean="0">
                <a:latin typeface="Calibri"/>
              </a:rPr>
              <a:t>Lower ‘go back’ costs</a:t>
            </a:r>
          </a:p>
          <a:p>
            <a:pPr lvl="1"/>
            <a:r>
              <a:rPr lang="en-US" sz="1400" dirty="0" smtClean="0">
                <a:latin typeface="Calibri"/>
              </a:rPr>
              <a:t>GO BACK COSTS ARE FINALLY MEASURABLE!!!</a:t>
            </a:r>
            <a:endParaRPr lang="en-US" sz="1400" baseline="0" dirty="0" smtClean="0">
              <a:latin typeface="Calibri"/>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a:spcBef>
                <a:spcPct val="10000"/>
              </a:spcBef>
            </a:pPr>
            <a:r>
              <a:rPr lang="en-US" dirty="0" smtClean="0"/>
              <a:t>Handout notes: </a:t>
            </a:r>
            <a:r>
              <a:rPr lang="en-US" dirty="0" smtClean="0">
                <a:solidFill>
                  <a:srgbClr val="C00000"/>
                </a:solidFill>
              </a:rPr>
              <a:t> </a:t>
            </a:r>
            <a:br>
              <a:rPr lang="en-US" dirty="0" smtClean="0">
                <a:solidFill>
                  <a:srgbClr val="C00000"/>
                </a:solidFill>
              </a:rPr>
            </a:br>
            <a:r>
              <a:rPr lang="en-US" dirty="0" smtClean="0">
                <a:solidFill>
                  <a:srgbClr val="C00000"/>
                </a:solidFill>
              </a:rPr>
              <a:t>The Law of Large Numbers</a:t>
            </a:r>
            <a:endParaRPr lang="en-US" dirty="0"/>
          </a:p>
        </p:txBody>
      </p:sp>
      <p:sp>
        <p:nvSpPr>
          <p:cNvPr id="47107" name="Rectangle 3"/>
          <p:cNvSpPr>
            <a:spLocks noGrp="1" noChangeArrowheads="1"/>
          </p:cNvSpPr>
          <p:nvPr>
            <p:ph type="body" idx="1"/>
          </p:nvPr>
        </p:nvSpPr>
        <p:spPr>
          <a:xfrm>
            <a:off x="1447800" y="1874838"/>
            <a:ext cx="7315200" cy="4525962"/>
          </a:xfrm>
        </p:spPr>
        <p:txBody>
          <a:bodyPr>
            <a:normAutofit fontScale="92500" lnSpcReduction="10000"/>
          </a:bodyPr>
          <a:lstStyle/>
          <a:p>
            <a:pPr>
              <a:lnSpc>
                <a:spcPct val="80000"/>
              </a:lnSpc>
              <a:spcBef>
                <a:spcPct val="10000"/>
              </a:spcBef>
            </a:pPr>
            <a:r>
              <a:rPr lang="en-US" sz="2800" u="sng" dirty="0"/>
              <a:t>A small cost multiplied by a large number becomes a large cost</a:t>
            </a:r>
          </a:p>
          <a:p>
            <a:pPr lvl="1">
              <a:lnSpc>
                <a:spcPct val="80000"/>
              </a:lnSpc>
              <a:spcBef>
                <a:spcPct val="10000"/>
              </a:spcBef>
            </a:pPr>
            <a:endParaRPr lang="en-US" dirty="0"/>
          </a:p>
          <a:p>
            <a:pPr lvl="1">
              <a:lnSpc>
                <a:spcPct val="80000"/>
              </a:lnSpc>
              <a:spcBef>
                <a:spcPct val="10000"/>
              </a:spcBef>
            </a:pPr>
            <a:r>
              <a:rPr lang="en-US" dirty="0"/>
              <a:t>Overhead per task, global state, resource footprint</a:t>
            </a:r>
          </a:p>
          <a:p>
            <a:pPr lvl="1">
              <a:lnSpc>
                <a:spcPct val="80000"/>
              </a:lnSpc>
              <a:spcBef>
                <a:spcPct val="10000"/>
              </a:spcBef>
            </a:pPr>
            <a:r>
              <a:rPr lang="en-US" dirty="0"/>
              <a:t>…</a:t>
            </a:r>
            <a:endParaRPr lang="en-US" sz="2400" dirty="0"/>
          </a:p>
          <a:p>
            <a:pPr>
              <a:lnSpc>
                <a:spcPct val="80000"/>
              </a:lnSpc>
              <a:spcBef>
                <a:spcPct val="10000"/>
              </a:spcBef>
            </a:pPr>
            <a:endParaRPr lang="en-US" sz="2800" u="sng" dirty="0"/>
          </a:p>
          <a:p>
            <a:pPr>
              <a:lnSpc>
                <a:spcPct val="80000"/>
              </a:lnSpc>
              <a:spcBef>
                <a:spcPct val="10000"/>
              </a:spcBef>
            </a:pPr>
            <a:r>
              <a:rPr lang="en-US" sz="2800" u="sng" dirty="0"/>
              <a:t>A small risk of failure repeated a large number of times becomes a large risk of failure</a:t>
            </a:r>
          </a:p>
          <a:p>
            <a:pPr lvl="1">
              <a:lnSpc>
                <a:spcPct val="80000"/>
              </a:lnSpc>
              <a:spcBef>
                <a:spcPct val="10000"/>
              </a:spcBef>
            </a:pPr>
            <a:endParaRPr lang="en-US" sz="1800" dirty="0"/>
          </a:p>
          <a:p>
            <a:pPr lvl="1">
              <a:lnSpc>
                <a:spcPct val="80000"/>
              </a:lnSpc>
              <a:spcBef>
                <a:spcPct val="10000"/>
              </a:spcBef>
            </a:pPr>
            <a:r>
              <a:rPr lang="en-US" sz="1800" dirty="0"/>
              <a:t>Bleed through errors on change</a:t>
            </a:r>
          </a:p>
          <a:p>
            <a:pPr lvl="1">
              <a:lnSpc>
                <a:spcPct val="80000"/>
              </a:lnSpc>
              <a:spcBef>
                <a:spcPct val="10000"/>
              </a:spcBef>
            </a:pPr>
            <a:r>
              <a:rPr lang="en-US" sz="1800" dirty="0"/>
              <a:t>Race conditions</a:t>
            </a:r>
          </a:p>
          <a:p>
            <a:pPr lvl="1">
              <a:lnSpc>
                <a:spcPct val="80000"/>
              </a:lnSpc>
              <a:spcBef>
                <a:spcPct val="10000"/>
              </a:spcBef>
            </a:pPr>
            <a:r>
              <a:rPr lang="en-US" sz="1800" dirty="0"/>
              <a:t>Build failures</a:t>
            </a:r>
          </a:p>
          <a:p>
            <a:pPr lvl="1">
              <a:lnSpc>
                <a:spcPct val="80000"/>
              </a:lnSpc>
              <a:spcBef>
                <a:spcPct val="10000"/>
              </a:spcBef>
            </a:pPr>
            <a:r>
              <a:rPr lang="en-US" sz="1800" dirty="0"/>
              <a:t>Resource caps</a:t>
            </a:r>
          </a:p>
          <a:p>
            <a:pPr lvl="1">
              <a:lnSpc>
                <a:spcPct val="80000"/>
              </a:lnSpc>
              <a:spcBef>
                <a:spcPct val="10000"/>
              </a:spcBef>
            </a:pPr>
            <a:r>
              <a:rPr lang="en-US" sz="1800" dirty="0"/>
              <a:t>Worst-case behavior</a:t>
            </a:r>
          </a:p>
          <a:p>
            <a:pPr lvl="1">
              <a:lnSpc>
                <a:spcPct val="80000"/>
              </a:lnSpc>
              <a:spcBef>
                <a:spcPct val="10000"/>
              </a:spcBef>
            </a:pPr>
            <a:r>
              <a:rPr lang="en-US"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500" fill="hold"/>
                                        <p:tgtEl>
                                          <p:spTgt spid="471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71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7107">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7107">
                                            <p:txEl>
                                              <p:pRg st="2" end="2"/>
                                            </p:txEl>
                                          </p:spTgt>
                                        </p:tgtEl>
                                        <p:attrNameLst>
                                          <p:attrName>style.visibility</p:attrName>
                                        </p:attrNameLst>
                                      </p:cBhvr>
                                      <p:to>
                                        <p:strVal val="visible"/>
                                      </p:to>
                                    </p:set>
                                    <p:anim calcmode="lin" valueType="num">
                                      <p:cBhvr>
                                        <p:cTn id="12" dur="500" fill="hold"/>
                                        <p:tgtEl>
                                          <p:spTgt spid="47107">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47107">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47107">
                                            <p:txEl>
                                              <p:pRg st="2" end="2"/>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47107">
                                            <p:txEl>
                                              <p:pRg st="3" end="3"/>
                                            </p:txEl>
                                          </p:spTgt>
                                        </p:tgtEl>
                                        <p:attrNameLst>
                                          <p:attrName>style.visibility</p:attrName>
                                        </p:attrNameLst>
                                      </p:cBhvr>
                                      <p:to>
                                        <p:strVal val="visible"/>
                                      </p:to>
                                    </p:set>
                                    <p:anim calcmode="lin" valueType="num">
                                      <p:cBhvr>
                                        <p:cTn id="17" dur="500" fill="hold"/>
                                        <p:tgtEl>
                                          <p:spTgt spid="47107">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47107">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4710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47107">
                                            <p:txEl>
                                              <p:pRg st="5" end="5"/>
                                            </p:txEl>
                                          </p:spTgt>
                                        </p:tgtEl>
                                        <p:attrNameLst>
                                          <p:attrName>style.visibility</p:attrName>
                                        </p:attrNameLst>
                                      </p:cBhvr>
                                      <p:to>
                                        <p:strVal val="visible"/>
                                      </p:to>
                                    </p:set>
                                    <p:anim calcmode="lin" valueType="num">
                                      <p:cBhvr>
                                        <p:cTn id="24" dur="500" fill="hold"/>
                                        <p:tgtEl>
                                          <p:spTgt spid="47107">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47107">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47107">
                                            <p:txEl>
                                              <p:pRg st="5" end="5"/>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47107">
                                            <p:txEl>
                                              <p:pRg st="7" end="7"/>
                                            </p:txEl>
                                          </p:spTgt>
                                        </p:tgtEl>
                                        <p:attrNameLst>
                                          <p:attrName>style.visibility</p:attrName>
                                        </p:attrNameLst>
                                      </p:cBhvr>
                                      <p:to>
                                        <p:strVal val="visible"/>
                                      </p:to>
                                    </p:set>
                                    <p:anim calcmode="lin" valueType="num">
                                      <p:cBhvr>
                                        <p:cTn id="29" dur="500" fill="hold"/>
                                        <p:tgtEl>
                                          <p:spTgt spid="47107">
                                            <p:txEl>
                                              <p:pRg st="7" end="7"/>
                                            </p:txEl>
                                          </p:spTgt>
                                        </p:tgtEl>
                                        <p:attrNameLst>
                                          <p:attrName>ppt_w</p:attrName>
                                        </p:attrNameLst>
                                      </p:cBhvr>
                                      <p:tavLst>
                                        <p:tav tm="0">
                                          <p:val>
                                            <p:fltVal val="0"/>
                                          </p:val>
                                        </p:tav>
                                        <p:tav tm="100000">
                                          <p:val>
                                            <p:strVal val="#ppt_w"/>
                                          </p:val>
                                        </p:tav>
                                      </p:tavLst>
                                    </p:anim>
                                    <p:anim calcmode="lin" valueType="num">
                                      <p:cBhvr>
                                        <p:cTn id="30" dur="500" fill="hold"/>
                                        <p:tgtEl>
                                          <p:spTgt spid="47107">
                                            <p:txEl>
                                              <p:pRg st="7" end="7"/>
                                            </p:txEl>
                                          </p:spTgt>
                                        </p:tgtEl>
                                        <p:attrNameLst>
                                          <p:attrName>ppt_h</p:attrName>
                                        </p:attrNameLst>
                                      </p:cBhvr>
                                      <p:tavLst>
                                        <p:tav tm="0">
                                          <p:val>
                                            <p:fltVal val="0"/>
                                          </p:val>
                                        </p:tav>
                                        <p:tav tm="100000">
                                          <p:val>
                                            <p:strVal val="#ppt_h"/>
                                          </p:val>
                                        </p:tav>
                                      </p:tavLst>
                                    </p:anim>
                                    <p:animEffect transition="in" filter="fade">
                                      <p:cBhvr>
                                        <p:cTn id="31" dur="500"/>
                                        <p:tgtEl>
                                          <p:spTgt spid="47107">
                                            <p:txEl>
                                              <p:pRg st="7" end="7"/>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47107">
                                            <p:txEl>
                                              <p:pRg st="8" end="8"/>
                                            </p:txEl>
                                          </p:spTgt>
                                        </p:tgtEl>
                                        <p:attrNameLst>
                                          <p:attrName>style.visibility</p:attrName>
                                        </p:attrNameLst>
                                      </p:cBhvr>
                                      <p:to>
                                        <p:strVal val="visible"/>
                                      </p:to>
                                    </p:set>
                                    <p:anim calcmode="lin" valueType="num">
                                      <p:cBhvr>
                                        <p:cTn id="34" dur="500" fill="hold"/>
                                        <p:tgtEl>
                                          <p:spTgt spid="47107">
                                            <p:txEl>
                                              <p:pRg st="8" end="8"/>
                                            </p:txEl>
                                          </p:spTgt>
                                        </p:tgtEl>
                                        <p:attrNameLst>
                                          <p:attrName>ppt_w</p:attrName>
                                        </p:attrNameLst>
                                      </p:cBhvr>
                                      <p:tavLst>
                                        <p:tav tm="0">
                                          <p:val>
                                            <p:fltVal val="0"/>
                                          </p:val>
                                        </p:tav>
                                        <p:tav tm="100000">
                                          <p:val>
                                            <p:strVal val="#ppt_w"/>
                                          </p:val>
                                        </p:tav>
                                      </p:tavLst>
                                    </p:anim>
                                    <p:anim calcmode="lin" valueType="num">
                                      <p:cBhvr>
                                        <p:cTn id="35" dur="500" fill="hold"/>
                                        <p:tgtEl>
                                          <p:spTgt spid="47107">
                                            <p:txEl>
                                              <p:pRg st="8" end="8"/>
                                            </p:txEl>
                                          </p:spTgt>
                                        </p:tgtEl>
                                        <p:attrNameLst>
                                          <p:attrName>ppt_h</p:attrName>
                                        </p:attrNameLst>
                                      </p:cBhvr>
                                      <p:tavLst>
                                        <p:tav tm="0">
                                          <p:val>
                                            <p:fltVal val="0"/>
                                          </p:val>
                                        </p:tav>
                                        <p:tav tm="100000">
                                          <p:val>
                                            <p:strVal val="#ppt_h"/>
                                          </p:val>
                                        </p:tav>
                                      </p:tavLst>
                                    </p:anim>
                                    <p:animEffect transition="in" filter="fade">
                                      <p:cBhvr>
                                        <p:cTn id="36" dur="500"/>
                                        <p:tgtEl>
                                          <p:spTgt spid="47107">
                                            <p:txEl>
                                              <p:pRg st="8" end="8"/>
                                            </p:txEl>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47107">
                                            <p:txEl>
                                              <p:pRg st="9" end="9"/>
                                            </p:txEl>
                                          </p:spTgt>
                                        </p:tgtEl>
                                        <p:attrNameLst>
                                          <p:attrName>style.visibility</p:attrName>
                                        </p:attrNameLst>
                                      </p:cBhvr>
                                      <p:to>
                                        <p:strVal val="visible"/>
                                      </p:to>
                                    </p:set>
                                    <p:anim calcmode="lin" valueType="num">
                                      <p:cBhvr>
                                        <p:cTn id="39" dur="500" fill="hold"/>
                                        <p:tgtEl>
                                          <p:spTgt spid="47107">
                                            <p:txEl>
                                              <p:pRg st="9" end="9"/>
                                            </p:txEl>
                                          </p:spTgt>
                                        </p:tgtEl>
                                        <p:attrNameLst>
                                          <p:attrName>ppt_w</p:attrName>
                                        </p:attrNameLst>
                                      </p:cBhvr>
                                      <p:tavLst>
                                        <p:tav tm="0">
                                          <p:val>
                                            <p:fltVal val="0"/>
                                          </p:val>
                                        </p:tav>
                                        <p:tav tm="100000">
                                          <p:val>
                                            <p:strVal val="#ppt_w"/>
                                          </p:val>
                                        </p:tav>
                                      </p:tavLst>
                                    </p:anim>
                                    <p:anim calcmode="lin" valueType="num">
                                      <p:cBhvr>
                                        <p:cTn id="40" dur="500" fill="hold"/>
                                        <p:tgtEl>
                                          <p:spTgt spid="47107">
                                            <p:txEl>
                                              <p:pRg st="9" end="9"/>
                                            </p:txEl>
                                          </p:spTgt>
                                        </p:tgtEl>
                                        <p:attrNameLst>
                                          <p:attrName>ppt_h</p:attrName>
                                        </p:attrNameLst>
                                      </p:cBhvr>
                                      <p:tavLst>
                                        <p:tav tm="0">
                                          <p:val>
                                            <p:fltVal val="0"/>
                                          </p:val>
                                        </p:tav>
                                        <p:tav tm="100000">
                                          <p:val>
                                            <p:strVal val="#ppt_h"/>
                                          </p:val>
                                        </p:tav>
                                      </p:tavLst>
                                    </p:anim>
                                    <p:animEffect transition="in" filter="fade">
                                      <p:cBhvr>
                                        <p:cTn id="41" dur="500"/>
                                        <p:tgtEl>
                                          <p:spTgt spid="47107">
                                            <p:txEl>
                                              <p:pRg st="9" end="9"/>
                                            </p:txEl>
                                          </p:spTgt>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47107">
                                            <p:txEl>
                                              <p:pRg st="10" end="10"/>
                                            </p:txEl>
                                          </p:spTgt>
                                        </p:tgtEl>
                                        <p:attrNameLst>
                                          <p:attrName>style.visibility</p:attrName>
                                        </p:attrNameLst>
                                      </p:cBhvr>
                                      <p:to>
                                        <p:strVal val="visible"/>
                                      </p:to>
                                    </p:set>
                                    <p:anim calcmode="lin" valueType="num">
                                      <p:cBhvr>
                                        <p:cTn id="44" dur="500" fill="hold"/>
                                        <p:tgtEl>
                                          <p:spTgt spid="47107">
                                            <p:txEl>
                                              <p:pRg st="10" end="10"/>
                                            </p:txEl>
                                          </p:spTgt>
                                        </p:tgtEl>
                                        <p:attrNameLst>
                                          <p:attrName>ppt_w</p:attrName>
                                        </p:attrNameLst>
                                      </p:cBhvr>
                                      <p:tavLst>
                                        <p:tav tm="0">
                                          <p:val>
                                            <p:fltVal val="0"/>
                                          </p:val>
                                        </p:tav>
                                        <p:tav tm="100000">
                                          <p:val>
                                            <p:strVal val="#ppt_w"/>
                                          </p:val>
                                        </p:tav>
                                      </p:tavLst>
                                    </p:anim>
                                    <p:anim calcmode="lin" valueType="num">
                                      <p:cBhvr>
                                        <p:cTn id="45" dur="500" fill="hold"/>
                                        <p:tgtEl>
                                          <p:spTgt spid="47107">
                                            <p:txEl>
                                              <p:pRg st="10" end="10"/>
                                            </p:txEl>
                                          </p:spTgt>
                                        </p:tgtEl>
                                        <p:attrNameLst>
                                          <p:attrName>ppt_h</p:attrName>
                                        </p:attrNameLst>
                                      </p:cBhvr>
                                      <p:tavLst>
                                        <p:tav tm="0">
                                          <p:val>
                                            <p:fltVal val="0"/>
                                          </p:val>
                                        </p:tav>
                                        <p:tav tm="100000">
                                          <p:val>
                                            <p:strVal val="#ppt_h"/>
                                          </p:val>
                                        </p:tav>
                                      </p:tavLst>
                                    </p:anim>
                                    <p:animEffect transition="in" filter="fade">
                                      <p:cBhvr>
                                        <p:cTn id="46" dur="500"/>
                                        <p:tgtEl>
                                          <p:spTgt spid="47107">
                                            <p:txEl>
                                              <p:pRg st="10" end="10"/>
                                            </p:txEl>
                                          </p:spTgt>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47107">
                                            <p:txEl>
                                              <p:pRg st="11" end="11"/>
                                            </p:txEl>
                                          </p:spTgt>
                                        </p:tgtEl>
                                        <p:attrNameLst>
                                          <p:attrName>style.visibility</p:attrName>
                                        </p:attrNameLst>
                                      </p:cBhvr>
                                      <p:to>
                                        <p:strVal val="visible"/>
                                      </p:to>
                                    </p:set>
                                    <p:anim calcmode="lin" valueType="num">
                                      <p:cBhvr>
                                        <p:cTn id="49" dur="500" fill="hold"/>
                                        <p:tgtEl>
                                          <p:spTgt spid="47107">
                                            <p:txEl>
                                              <p:pRg st="11" end="11"/>
                                            </p:txEl>
                                          </p:spTgt>
                                        </p:tgtEl>
                                        <p:attrNameLst>
                                          <p:attrName>ppt_w</p:attrName>
                                        </p:attrNameLst>
                                      </p:cBhvr>
                                      <p:tavLst>
                                        <p:tav tm="0">
                                          <p:val>
                                            <p:fltVal val="0"/>
                                          </p:val>
                                        </p:tav>
                                        <p:tav tm="100000">
                                          <p:val>
                                            <p:strVal val="#ppt_w"/>
                                          </p:val>
                                        </p:tav>
                                      </p:tavLst>
                                    </p:anim>
                                    <p:anim calcmode="lin" valueType="num">
                                      <p:cBhvr>
                                        <p:cTn id="50" dur="500" fill="hold"/>
                                        <p:tgtEl>
                                          <p:spTgt spid="47107">
                                            <p:txEl>
                                              <p:pRg st="11" end="11"/>
                                            </p:txEl>
                                          </p:spTgt>
                                        </p:tgtEl>
                                        <p:attrNameLst>
                                          <p:attrName>ppt_h</p:attrName>
                                        </p:attrNameLst>
                                      </p:cBhvr>
                                      <p:tavLst>
                                        <p:tav tm="0">
                                          <p:val>
                                            <p:fltVal val="0"/>
                                          </p:val>
                                        </p:tav>
                                        <p:tav tm="100000">
                                          <p:val>
                                            <p:strVal val="#ppt_h"/>
                                          </p:val>
                                        </p:tav>
                                      </p:tavLst>
                                    </p:anim>
                                    <p:animEffect transition="in" filter="fade">
                                      <p:cBhvr>
                                        <p:cTn id="51" dur="500"/>
                                        <p:tgtEl>
                                          <p:spTgt spid="47107">
                                            <p:txEl>
                                              <p:pRg st="11" end="11"/>
                                            </p:txEl>
                                          </p:spTgt>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47107">
                                            <p:txEl>
                                              <p:pRg st="12" end="12"/>
                                            </p:txEl>
                                          </p:spTgt>
                                        </p:tgtEl>
                                        <p:attrNameLst>
                                          <p:attrName>style.visibility</p:attrName>
                                        </p:attrNameLst>
                                      </p:cBhvr>
                                      <p:to>
                                        <p:strVal val="visible"/>
                                      </p:to>
                                    </p:set>
                                    <p:anim calcmode="lin" valueType="num">
                                      <p:cBhvr>
                                        <p:cTn id="54" dur="500" fill="hold"/>
                                        <p:tgtEl>
                                          <p:spTgt spid="47107">
                                            <p:txEl>
                                              <p:pRg st="12" end="12"/>
                                            </p:txEl>
                                          </p:spTgt>
                                        </p:tgtEl>
                                        <p:attrNameLst>
                                          <p:attrName>ppt_w</p:attrName>
                                        </p:attrNameLst>
                                      </p:cBhvr>
                                      <p:tavLst>
                                        <p:tav tm="0">
                                          <p:val>
                                            <p:fltVal val="0"/>
                                          </p:val>
                                        </p:tav>
                                        <p:tav tm="100000">
                                          <p:val>
                                            <p:strVal val="#ppt_w"/>
                                          </p:val>
                                        </p:tav>
                                      </p:tavLst>
                                    </p:anim>
                                    <p:anim calcmode="lin" valueType="num">
                                      <p:cBhvr>
                                        <p:cTn id="55" dur="500" fill="hold"/>
                                        <p:tgtEl>
                                          <p:spTgt spid="47107">
                                            <p:txEl>
                                              <p:pRg st="12" end="12"/>
                                            </p:txEl>
                                          </p:spTgt>
                                        </p:tgtEl>
                                        <p:attrNameLst>
                                          <p:attrName>ppt_h</p:attrName>
                                        </p:attrNameLst>
                                      </p:cBhvr>
                                      <p:tavLst>
                                        <p:tav tm="0">
                                          <p:val>
                                            <p:fltVal val="0"/>
                                          </p:val>
                                        </p:tav>
                                        <p:tav tm="100000">
                                          <p:val>
                                            <p:strVal val="#ppt_h"/>
                                          </p:val>
                                        </p:tav>
                                      </p:tavLst>
                                    </p:anim>
                                    <p:animEffect transition="in" filter="fade">
                                      <p:cBhvr>
                                        <p:cTn id="56" dur="500"/>
                                        <p:tgtEl>
                                          <p:spTgt spid="4710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Handout notes: picking automation areas (covered where?)</a:t>
            </a:r>
            <a:endParaRPr lang="en-US" dirty="0"/>
          </a:p>
        </p:txBody>
      </p:sp>
      <p:sp>
        <p:nvSpPr>
          <p:cNvPr id="3" name="Text Placeholder 2"/>
          <p:cNvSpPr>
            <a:spLocks noGrp="1"/>
          </p:cNvSpPr>
          <p:nvPr>
            <p:ph type="body" idx="1"/>
          </p:nvPr>
        </p:nvSpPr>
        <p:spPr/>
        <p:txBody>
          <a:bodyPr>
            <a:normAutofit lnSpcReduction="10000"/>
          </a:bodyPr>
          <a:lstStyle/>
          <a:p>
            <a:pPr lvl="0"/>
            <a:r>
              <a:rPr lang="en-US" sz="2400" dirty="0"/>
              <a:t>Goal: automation of test &amp; measure &amp; time-intensive QA/Prod tasks</a:t>
            </a:r>
          </a:p>
          <a:p>
            <a:pPr lvl="1"/>
            <a:r>
              <a:rPr lang="en-US" sz="1800" dirty="0"/>
              <a:t>Rapid iteration in Production and Live</a:t>
            </a:r>
          </a:p>
          <a:p>
            <a:pPr lvl="1"/>
            <a:r>
              <a:rPr lang="en-US" sz="1800" dirty="0"/>
              <a:t>Low cost, high accuracy test coverage across builds &amp; scales &amp; SOAK times &amp; synchronized multi-player</a:t>
            </a:r>
          </a:p>
          <a:p>
            <a:pPr lvl="1"/>
            <a:r>
              <a:rPr lang="en-US" sz="1800" dirty="0"/>
              <a:t>Less QA &amp; engineering time fixing something that used to work (build regression): this needs to grow/change with design &amp; schedule (lessons learned: don’t automate too much, too quickly) [grab BAT / FAT slide)</a:t>
            </a:r>
          </a:p>
          <a:p>
            <a:pPr lvl="1"/>
            <a:r>
              <a:rPr lang="en-US" sz="1800" dirty="0"/>
              <a:t>Tools rock cost-wise in long-term service biz that needs happy customers and working code and fast new </a:t>
            </a:r>
            <a:r>
              <a:rPr lang="en-US" sz="1800" dirty="0" smtClean="0"/>
              <a:t>content</a:t>
            </a:r>
          </a:p>
          <a:p>
            <a:pPr lvl="1"/>
            <a:r>
              <a:rPr lang="en-US" sz="1800" dirty="0" smtClean="0"/>
              <a:t>Examples: Prod</a:t>
            </a:r>
            <a:r>
              <a:rPr lang="en-US" sz="1800" baseline="0" dirty="0" smtClean="0"/>
              <a:t> and QA</a:t>
            </a:r>
          </a:p>
          <a:p>
            <a:r>
              <a:rPr lang="en-US" sz="2200" dirty="0" smtClean="0"/>
              <a:t>Caveat: many auto test tools only address a small slice of the MMO testing problem…</a:t>
            </a:r>
          </a:p>
          <a:p>
            <a:pPr lvl="1"/>
            <a:r>
              <a:rPr lang="en-US" sz="1800" dirty="0" smtClean="0"/>
              <a:t>Unit tests help programmers, but not content, scale, integration or progress</a:t>
            </a:r>
          </a:p>
          <a:p>
            <a:pPr lvl="1"/>
            <a:r>
              <a:rPr lang="en-US" sz="1800" dirty="0" smtClean="0"/>
              <a:t>DEFINE YOUR TESTING SPACE BEFORE PICKING AN APPROACH!!</a:t>
            </a:r>
            <a:endParaRPr lang="en-US" sz="1800"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254125" y="457200"/>
            <a:ext cx="7127875" cy="863600"/>
          </a:xfrm>
        </p:spPr>
        <p:txBody>
          <a:bodyPr>
            <a:normAutofit fontScale="90000"/>
          </a:bodyPr>
          <a:lstStyle/>
          <a:p>
            <a:r>
              <a:rPr lang="en-US" dirty="0"/>
              <a:t>Automated testing components</a:t>
            </a:r>
          </a:p>
        </p:txBody>
      </p:sp>
      <p:sp>
        <p:nvSpPr>
          <p:cNvPr id="215043" name="Line 3"/>
          <p:cNvSpPr>
            <a:spLocks noChangeShapeType="1"/>
          </p:cNvSpPr>
          <p:nvPr/>
        </p:nvSpPr>
        <p:spPr bwMode="auto">
          <a:xfrm>
            <a:off x="2438400" y="2624138"/>
            <a:ext cx="0" cy="685800"/>
          </a:xfrm>
          <a:prstGeom prst="line">
            <a:avLst/>
          </a:prstGeom>
          <a:noFill/>
          <a:ln w="57150">
            <a:solidFill>
              <a:srgbClr val="000000"/>
            </a:solidFill>
            <a:round/>
            <a:headEnd type="arrow" w="med" len="med"/>
            <a:tailEnd type="arrow" w="med" len="med"/>
          </a:ln>
          <a:effectLst/>
        </p:spPr>
        <p:txBody>
          <a:bodyPr>
            <a:spAutoFit/>
          </a:bodyPr>
          <a:lstStyle/>
          <a:p>
            <a:endParaRPr lang="en-US"/>
          </a:p>
        </p:txBody>
      </p:sp>
      <p:sp>
        <p:nvSpPr>
          <p:cNvPr id="215044" name="Text Box 4"/>
          <p:cNvSpPr txBox="1">
            <a:spLocks noChangeArrowheads="1"/>
          </p:cNvSpPr>
          <p:nvPr/>
        </p:nvSpPr>
        <p:spPr bwMode="auto">
          <a:xfrm>
            <a:off x="1235075" y="4799013"/>
            <a:ext cx="1831975" cy="977900"/>
          </a:xfrm>
          <a:prstGeom prst="rect">
            <a:avLst/>
          </a:prstGeom>
          <a:noFill/>
          <a:ln w="12700" algn="ctr">
            <a:noFill/>
            <a:miter lim="800000"/>
            <a:headEnd/>
            <a:tailEnd/>
          </a:ln>
          <a:effectLst/>
        </p:spPr>
        <p:txBody>
          <a:bodyPr wrap="none">
            <a:spAutoFit/>
          </a:bodyPr>
          <a:lstStyle/>
          <a:p>
            <a:pPr algn="ctr">
              <a:lnSpc>
                <a:spcPct val="70000"/>
              </a:lnSpc>
              <a:spcAft>
                <a:spcPct val="20000"/>
              </a:spcAft>
            </a:pPr>
            <a:r>
              <a:rPr kumimoji="0" lang="en-US" sz="2000" b="1">
                <a:solidFill>
                  <a:srgbClr val="000000"/>
                </a:solidFill>
                <a:effectLst>
                  <a:outerShdw blurRad="38100" dist="38100" dir="2700000" algn="tl">
                    <a:srgbClr val="C0C0C0"/>
                  </a:outerShdw>
                </a:effectLst>
                <a:latin typeface="Times New Roman" pitchFamily="18" charset="0"/>
              </a:rPr>
              <a:t>Test Manager</a:t>
            </a:r>
          </a:p>
          <a:p>
            <a:pPr algn="ctr">
              <a:lnSpc>
                <a:spcPct val="70000"/>
              </a:lnSpc>
              <a:spcAft>
                <a:spcPct val="20000"/>
              </a:spcAft>
            </a:pPr>
            <a:r>
              <a:rPr kumimoji="0" lang="en-US" sz="1600" i="1">
                <a:solidFill>
                  <a:srgbClr val="000000"/>
                </a:solidFill>
                <a:latin typeface="Times New Roman" pitchFamily="18" charset="0"/>
              </a:rPr>
              <a:t>Test Selection/Setup</a:t>
            </a:r>
          </a:p>
          <a:p>
            <a:pPr algn="ctr">
              <a:lnSpc>
                <a:spcPct val="70000"/>
              </a:lnSpc>
              <a:spcAft>
                <a:spcPct val="20000"/>
              </a:spcAft>
            </a:pPr>
            <a:r>
              <a:rPr kumimoji="0" lang="en-US" sz="1600" i="1">
                <a:solidFill>
                  <a:srgbClr val="000000"/>
                </a:solidFill>
                <a:latin typeface="Times New Roman" pitchFamily="18" charset="0"/>
              </a:rPr>
              <a:t>Control N Clients</a:t>
            </a:r>
          </a:p>
          <a:p>
            <a:pPr algn="ctr">
              <a:lnSpc>
                <a:spcPct val="70000"/>
              </a:lnSpc>
              <a:spcAft>
                <a:spcPct val="20000"/>
              </a:spcAft>
            </a:pPr>
            <a:r>
              <a:rPr kumimoji="0" lang="en-US" sz="1600" i="1">
                <a:solidFill>
                  <a:srgbClr val="000000"/>
                </a:solidFill>
                <a:latin typeface="Times New Roman" pitchFamily="18" charset="0"/>
              </a:rPr>
              <a:t>RT probes</a:t>
            </a:r>
          </a:p>
        </p:txBody>
      </p:sp>
      <p:sp>
        <p:nvSpPr>
          <p:cNvPr id="215049" name="AutoShape 9"/>
          <p:cNvSpPr>
            <a:spLocks noChangeArrowheads="1"/>
          </p:cNvSpPr>
          <p:nvPr/>
        </p:nvSpPr>
        <p:spPr bwMode="auto">
          <a:xfrm>
            <a:off x="2133600" y="1862138"/>
            <a:ext cx="5486400" cy="533400"/>
          </a:xfrm>
          <a:prstGeom prst="roundRect">
            <a:avLst>
              <a:gd name="adj" fmla="val 16667"/>
            </a:avLst>
          </a:prstGeom>
          <a:solidFill>
            <a:schemeClr val="accent1"/>
          </a:solidFill>
          <a:ln w="28575">
            <a:solidFill>
              <a:schemeClr val="tx2"/>
            </a:solidFill>
            <a:round/>
            <a:headEnd/>
            <a:tailEnd/>
          </a:ln>
          <a:effectLst/>
        </p:spPr>
        <p:txBody>
          <a:bodyPr wrap="none" anchor="ctr"/>
          <a:lstStyle/>
          <a:p>
            <a:pPr algn="ctr"/>
            <a:r>
              <a:rPr lang="en-US">
                <a:solidFill>
                  <a:srgbClr val="000000"/>
                </a:solidFill>
              </a:rPr>
              <a:t>Any Game</a:t>
            </a:r>
          </a:p>
        </p:txBody>
      </p:sp>
      <p:sp>
        <p:nvSpPr>
          <p:cNvPr id="215050" name="AutoShape 10"/>
          <p:cNvSpPr>
            <a:spLocks noChangeArrowheads="1"/>
          </p:cNvSpPr>
          <p:nvPr/>
        </p:nvSpPr>
        <p:spPr bwMode="auto">
          <a:xfrm>
            <a:off x="1447800" y="3462338"/>
            <a:ext cx="1524000" cy="1066800"/>
          </a:xfrm>
          <a:prstGeom prst="roundRect">
            <a:avLst>
              <a:gd name="adj" fmla="val 16667"/>
            </a:avLst>
          </a:prstGeom>
          <a:solidFill>
            <a:srgbClr val="9AB8FC"/>
          </a:solidFill>
          <a:ln w="28575">
            <a:solidFill>
              <a:srgbClr val="699BCD"/>
            </a:solidFill>
            <a:round/>
            <a:headEnd/>
            <a:tailEnd/>
          </a:ln>
          <a:effectLst/>
        </p:spPr>
        <p:txBody>
          <a:bodyPr wrap="none" anchor="ctr"/>
          <a:lstStyle/>
          <a:p>
            <a:pPr algn="ctr">
              <a:lnSpc>
                <a:spcPct val="80000"/>
              </a:lnSpc>
            </a:pPr>
            <a:r>
              <a:rPr kumimoji="0" lang="en-US">
                <a:solidFill>
                  <a:srgbClr val="000000"/>
                </a:solidFill>
              </a:rPr>
              <a:t>Startup</a:t>
            </a:r>
          </a:p>
          <a:p>
            <a:pPr algn="ctr">
              <a:lnSpc>
                <a:spcPct val="80000"/>
              </a:lnSpc>
            </a:pPr>
            <a:r>
              <a:rPr kumimoji="0" lang="en-US">
                <a:solidFill>
                  <a:srgbClr val="000000"/>
                </a:solidFill>
              </a:rPr>
              <a:t>&amp;</a:t>
            </a:r>
          </a:p>
          <a:p>
            <a:pPr algn="ctr">
              <a:lnSpc>
                <a:spcPct val="80000"/>
              </a:lnSpc>
            </a:pPr>
            <a:r>
              <a:rPr kumimoji="0" lang="en-US">
                <a:solidFill>
                  <a:srgbClr val="000000"/>
                </a:solidFill>
              </a:rPr>
              <a:t>Control</a:t>
            </a:r>
          </a:p>
        </p:txBody>
      </p:sp>
      <p:grpSp>
        <p:nvGrpSpPr>
          <p:cNvPr id="2" name="Group 20"/>
          <p:cNvGrpSpPr>
            <a:grpSpLocks/>
          </p:cNvGrpSpPr>
          <p:nvPr/>
        </p:nvGrpSpPr>
        <p:grpSpPr bwMode="auto">
          <a:xfrm>
            <a:off x="3276600" y="2624138"/>
            <a:ext cx="3200400" cy="2946400"/>
            <a:chOff x="2064" y="1653"/>
            <a:chExt cx="2016" cy="1856"/>
          </a:xfrm>
        </p:grpSpPr>
        <p:sp>
          <p:nvSpPr>
            <p:cNvPr id="215045" name="Line 5"/>
            <p:cNvSpPr>
              <a:spLocks noChangeShapeType="1"/>
            </p:cNvSpPr>
            <p:nvPr/>
          </p:nvSpPr>
          <p:spPr bwMode="auto">
            <a:xfrm>
              <a:off x="3072" y="1653"/>
              <a:ext cx="0" cy="445"/>
            </a:xfrm>
            <a:prstGeom prst="line">
              <a:avLst/>
            </a:prstGeom>
            <a:noFill/>
            <a:ln w="57150">
              <a:solidFill>
                <a:srgbClr val="000000"/>
              </a:solidFill>
              <a:round/>
              <a:headEnd type="arrow" w="med" len="med"/>
              <a:tailEnd type="arrow" w="med" len="med"/>
            </a:ln>
            <a:effectLst/>
          </p:spPr>
          <p:txBody>
            <a:bodyPr>
              <a:spAutoFit/>
            </a:bodyPr>
            <a:lstStyle/>
            <a:p>
              <a:endParaRPr lang="en-US"/>
            </a:p>
          </p:txBody>
        </p:sp>
        <p:sp>
          <p:nvSpPr>
            <p:cNvPr id="215047" name="Text Box 7"/>
            <p:cNvSpPr txBox="1">
              <a:spLocks noChangeArrowheads="1"/>
            </p:cNvSpPr>
            <p:nvPr/>
          </p:nvSpPr>
          <p:spPr bwMode="auto">
            <a:xfrm>
              <a:off x="2167" y="3032"/>
              <a:ext cx="1775" cy="477"/>
            </a:xfrm>
            <a:prstGeom prst="rect">
              <a:avLst/>
            </a:prstGeom>
            <a:noFill/>
            <a:ln w="12700" algn="ctr">
              <a:noFill/>
              <a:miter lim="800000"/>
              <a:headEnd/>
              <a:tailEnd/>
            </a:ln>
            <a:effectLst/>
          </p:spPr>
          <p:txBody>
            <a:bodyPr wrap="none">
              <a:spAutoFit/>
            </a:bodyPr>
            <a:lstStyle/>
            <a:p>
              <a:pPr algn="ctr">
                <a:lnSpc>
                  <a:spcPct val="70000"/>
                </a:lnSpc>
                <a:spcAft>
                  <a:spcPct val="20000"/>
                </a:spcAft>
              </a:pPr>
              <a:r>
                <a:rPr kumimoji="0" lang="en-US" sz="2000" b="1">
                  <a:solidFill>
                    <a:srgbClr val="000000"/>
                  </a:solidFill>
                  <a:effectLst>
                    <a:outerShdw blurRad="38100" dist="38100" dir="2700000" algn="tl">
                      <a:srgbClr val="C0C0C0"/>
                    </a:outerShdw>
                  </a:effectLst>
                  <a:latin typeface="Times New Roman" pitchFamily="18" charset="0"/>
                </a:rPr>
                <a:t>Scriptable Test Client(s)</a:t>
              </a:r>
            </a:p>
            <a:p>
              <a:pPr algn="ctr">
                <a:lnSpc>
                  <a:spcPct val="70000"/>
                </a:lnSpc>
                <a:spcAft>
                  <a:spcPct val="20000"/>
                </a:spcAft>
              </a:pPr>
              <a:r>
                <a:rPr kumimoji="0" lang="en-US" sz="1600" i="1">
                  <a:solidFill>
                    <a:srgbClr val="000000"/>
                  </a:solidFill>
                  <a:latin typeface="Times New Roman" pitchFamily="18" charset="0"/>
                </a:rPr>
                <a:t>Emulated User Play Session(s)</a:t>
              </a:r>
            </a:p>
            <a:p>
              <a:pPr algn="ctr">
                <a:lnSpc>
                  <a:spcPct val="70000"/>
                </a:lnSpc>
                <a:spcAft>
                  <a:spcPct val="20000"/>
                </a:spcAft>
              </a:pPr>
              <a:r>
                <a:rPr kumimoji="0" lang="en-US" sz="1600" i="1">
                  <a:solidFill>
                    <a:srgbClr val="000000"/>
                  </a:solidFill>
                  <a:latin typeface="Times New Roman" pitchFamily="18" charset="0"/>
                </a:rPr>
                <a:t>Multi-client synchronization</a:t>
              </a:r>
            </a:p>
          </p:txBody>
        </p:sp>
        <p:sp>
          <p:nvSpPr>
            <p:cNvPr id="215051" name="AutoShape 11"/>
            <p:cNvSpPr>
              <a:spLocks noChangeArrowheads="1"/>
            </p:cNvSpPr>
            <p:nvPr/>
          </p:nvSpPr>
          <p:spPr bwMode="auto">
            <a:xfrm>
              <a:off x="2064" y="2181"/>
              <a:ext cx="2016" cy="672"/>
            </a:xfrm>
            <a:prstGeom prst="roundRect">
              <a:avLst>
                <a:gd name="adj" fmla="val 16667"/>
              </a:avLst>
            </a:prstGeom>
            <a:solidFill>
              <a:srgbClr val="9AB8FC"/>
            </a:solidFill>
            <a:ln w="28575">
              <a:solidFill>
                <a:srgbClr val="699BCD"/>
              </a:solidFill>
              <a:round/>
              <a:headEnd/>
              <a:tailEnd/>
            </a:ln>
            <a:effectLst/>
          </p:spPr>
          <p:txBody>
            <a:bodyPr wrap="none" anchor="ctr"/>
            <a:lstStyle/>
            <a:p>
              <a:pPr algn="ctr"/>
              <a:r>
                <a:rPr kumimoji="0" lang="en-US">
                  <a:solidFill>
                    <a:srgbClr val="000000"/>
                  </a:solidFill>
                </a:rPr>
                <a:t>Repeatable, Sync’ed</a:t>
              </a:r>
            </a:p>
            <a:p>
              <a:pPr algn="ctr"/>
              <a:r>
                <a:rPr kumimoji="0" lang="en-US">
                  <a:solidFill>
                    <a:srgbClr val="000000"/>
                  </a:solidFill>
                </a:rPr>
                <a:t>Test I/O</a:t>
              </a:r>
            </a:p>
          </p:txBody>
        </p:sp>
      </p:grpSp>
      <p:grpSp>
        <p:nvGrpSpPr>
          <p:cNvPr id="3" name="Group 19"/>
          <p:cNvGrpSpPr>
            <a:grpSpLocks/>
          </p:cNvGrpSpPr>
          <p:nvPr/>
        </p:nvGrpSpPr>
        <p:grpSpPr bwMode="auto">
          <a:xfrm>
            <a:off x="6330950" y="2624138"/>
            <a:ext cx="2592388" cy="3167062"/>
            <a:chOff x="3988" y="1653"/>
            <a:chExt cx="1633" cy="1995"/>
          </a:xfrm>
        </p:grpSpPr>
        <p:sp>
          <p:nvSpPr>
            <p:cNvPr id="215046" name="Line 6"/>
            <p:cNvSpPr>
              <a:spLocks noChangeShapeType="1"/>
            </p:cNvSpPr>
            <p:nvPr/>
          </p:nvSpPr>
          <p:spPr bwMode="auto">
            <a:xfrm>
              <a:off x="4608" y="1653"/>
              <a:ext cx="0" cy="432"/>
            </a:xfrm>
            <a:prstGeom prst="line">
              <a:avLst/>
            </a:prstGeom>
            <a:noFill/>
            <a:ln w="57150">
              <a:solidFill>
                <a:srgbClr val="000000"/>
              </a:solidFill>
              <a:round/>
              <a:headEnd type="arrow" w="med" len="med"/>
              <a:tailEnd type="arrow" w="med" len="med"/>
            </a:ln>
            <a:effectLst/>
          </p:spPr>
          <p:txBody>
            <a:bodyPr>
              <a:spAutoFit/>
            </a:bodyPr>
            <a:lstStyle/>
            <a:p>
              <a:endParaRPr lang="en-US"/>
            </a:p>
          </p:txBody>
        </p:sp>
        <p:sp>
          <p:nvSpPr>
            <p:cNvPr id="215048" name="Text Box 8"/>
            <p:cNvSpPr txBox="1">
              <a:spLocks noChangeArrowheads="1"/>
            </p:cNvSpPr>
            <p:nvPr/>
          </p:nvSpPr>
          <p:spPr bwMode="auto">
            <a:xfrm>
              <a:off x="3988" y="3032"/>
              <a:ext cx="1633" cy="616"/>
            </a:xfrm>
            <a:prstGeom prst="rect">
              <a:avLst/>
            </a:prstGeom>
            <a:noFill/>
            <a:ln w="12700" algn="ctr">
              <a:noFill/>
              <a:miter lim="800000"/>
              <a:headEnd/>
              <a:tailEnd/>
            </a:ln>
            <a:effectLst/>
          </p:spPr>
          <p:txBody>
            <a:bodyPr wrap="none">
              <a:spAutoFit/>
            </a:bodyPr>
            <a:lstStyle/>
            <a:p>
              <a:pPr algn="ctr">
                <a:lnSpc>
                  <a:spcPct val="70000"/>
                </a:lnSpc>
                <a:spcAft>
                  <a:spcPct val="20000"/>
                </a:spcAft>
              </a:pPr>
              <a:r>
                <a:rPr kumimoji="0" lang="en-US" sz="2000" b="1">
                  <a:solidFill>
                    <a:srgbClr val="000000"/>
                  </a:solidFill>
                  <a:effectLst>
                    <a:outerShdw blurRad="38100" dist="38100" dir="2700000" algn="tl">
                      <a:srgbClr val="C0C0C0"/>
                    </a:outerShdw>
                  </a:effectLst>
                  <a:latin typeface="Times New Roman" pitchFamily="18" charset="0"/>
                </a:rPr>
                <a:t>Report Manager</a:t>
              </a:r>
            </a:p>
            <a:p>
              <a:pPr algn="ctr">
                <a:lnSpc>
                  <a:spcPct val="70000"/>
                </a:lnSpc>
                <a:spcAft>
                  <a:spcPct val="20000"/>
                </a:spcAft>
              </a:pPr>
              <a:r>
                <a:rPr kumimoji="0" lang="en-US" sz="1600" i="1">
                  <a:solidFill>
                    <a:srgbClr val="000000"/>
                  </a:solidFill>
                  <a:latin typeface="Times New Roman" pitchFamily="18" charset="0"/>
                </a:rPr>
                <a:t>Raw Data Collection</a:t>
              </a:r>
            </a:p>
            <a:p>
              <a:pPr algn="ctr">
                <a:lnSpc>
                  <a:spcPct val="70000"/>
                </a:lnSpc>
                <a:spcAft>
                  <a:spcPct val="20000"/>
                </a:spcAft>
              </a:pPr>
              <a:r>
                <a:rPr kumimoji="0" lang="en-US" sz="1600" i="1">
                  <a:solidFill>
                    <a:srgbClr val="000000"/>
                  </a:solidFill>
                  <a:latin typeface="Times New Roman" pitchFamily="18" charset="0"/>
                </a:rPr>
                <a:t>Aggregation / Summarization</a:t>
              </a:r>
            </a:p>
            <a:p>
              <a:pPr algn="ctr">
                <a:lnSpc>
                  <a:spcPct val="70000"/>
                </a:lnSpc>
                <a:spcAft>
                  <a:spcPct val="20000"/>
                </a:spcAft>
              </a:pPr>
              <a:r>
                <a:rPr kumimoji="0" lang="en-US" sz="1600" i="1">
                  <a:solidFill>
                    <a:srgbClr val="000000"/>
                  </a:solidFill>
                  <a:latin typeface="Times New Roman" pitchFamily="18" charset="0"/>
                </a:rPr>
                <a:t>Alarm Triggers</a:t>
              </a:r>
            </a:p>
          </p:txBody>
        </p:sp>
        <p:sp>
          <p:nvSpPr>
            <p:cNvPr id="215052" name="AutoShape 12"/>
            <p:cNvSpPr>
              <a:spLocks noChangeArrowheads="1"/>
            </p:cNvSpPr>
            <p:nvPr/>
          </p:nvSpPr>
          <p:spPr bwMode="auto">
            <a:xfrm>
              <a:off x="4272" y="2181"/>
              <a:ext cx="1104" cy="672"/>
            </a:xfrm>
            <a:prstGeom prst="roundRect">
              <a:avLst>
                <a:gd name="adj" fmla="val 16667"/>
              </a:avLst>
            </a:prstGeom>
            <a:solidFill>
              <a:srgbClr val="9AB8FC"/>
            </a:solidFill>
            <a:ln w="28575">
              <a:solidFill>
                <a:srgbClr val="699BCD"/>
              </a:solidFill>
              <a:round/>
              <a:headEnd/>
              <a:tailEnd/>
            </a:ln>
            <a:effectLst/>
          </p:spPr>
          <p:txBody>
            <a:bodyPr wrap="none" anchor="ctr"/>
            <a:lstStyle/>
            <a:p>
              <a:pPr algn="ctr">
                <a:lnSpc>
                  <a:spcPct val="80000"/>
                </a:lnSpc>
              </a:pPr>
              <a:r>
                <a:rPr kumimoji="0" lang="en-US">
                  <a:solidFill>
                    <a:srgbClr val="000000"/>
                  </a:solidFill>
                </a:rPr>
                <a:t>Collection</a:t>
              </a:r>
            </a:p>
            <a:p>
              <a:pPr algn="ctr">
                <a:lnSpc>
                  <a:spcPct val="80000"/>
                </a:lnSpc>
              </a:pPr>
              <a:r>
                <a:rPr kumimoji="0" lang="en-US">
                  <a:solidFill>
                    <a:srgbClr val="000000"/>
                  </a:solidFill>
                </a:rPr>
                <a:t>&amp;</a:t>
              </a:r>
            </a:p>
            <a:p>
              <a:pPr algn="ctr">
                <a:lnSpc>
                  <a:spcPct val="80000"/>
                </a:lnSpc>
              </a:pPr>
              <a:r>
                <a:rPr kumimoji="0" lang="en-US">
                  <a:solidFill>
                    <a:srgbClr val="000000"/>
                  </a:solidFill>
                </a:rPr>
                <a:t>Analysis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1277938" y="381000"/>
            <a:ext cx="7637462" cy="1447800"/>
          </a:xfrm>
        </p:spPr>
        <p:txBody>
          <a:bodyPr/>
          <a:lstStyle/>
          <a:p>
            <a:pPr>
              <a:lnSpc>
                <a:spcPct val="80000"/>
              </a:lnSpc>
            </a:pPr>
            <a:r>
              <a:rPr lang="en-US" dirty="0"/>
              <a:t>Input </a:t>
            </a:r>
            <a:r>
              <a:rPr lang="en-US" dirty="0" smtClean="0"/>
              <a:t>system: options</a:t>
            </a:r>
            <a:endParaRPr lang="en-US" dirty="0"/>
          </a:p>
        </p:txBody>
      </p:sp>
      <p:sp>
        <p:nvSpPr>
          <p:cNvPr id="364547" name="Rectangle 3"/>
          <p:cNvSpPr>
            <a:spLocks noChangeArrowheads="1"/>
          </p:cNvSpPr>
          <p:nvPr/>
        </p:nvSpPr>
        <p:spPr bwMode="auto">
          <a:xfrm>
            <a:off x="1600200" y="2105025"/>
            <a:ext cx="1689100" cy="485775"/>
          </a:xfrm>
          <a:prstGeom prst="rect">
            <a:avLst/>
          </a:prstGeom>
          <a:solidFill>
            <a:schemeClr val="accent1"/>
          </a:solidFill>
          <a:ln w="28575">
            <a:solidFill>
              <a:schemeClr val="tx2"/>
            </a:solidFill>
            <a:miter lim="800000"/>
            <a:headEnd/>
            <a:tailEnd/>
          </a:ln>
          <a:effectLst/>
        </p:spPr>
        <p:txBody>
          <a:bodyPr wrap="none">
            <a:spAutoFit/>
          </a:bodyPr>
          <a:lstStyle/>
          <a:p>
            <a:r>
              <a:rPr kumimoji="0" lang="en-US">
                <a:solidFill>
                  <a:srgbClr val="000000"/>
                </a:solidFill>
              </a:rPr>
              <a:t>algorithmic</a:t>
            </a:r>
          </a:p>
        </p:txBody>
      </p:sp>
      <p:sp>
        <p:nvSpPr>
          <p:cNvPr id="364548" name="Rectangle 4"/>
          <p:cNvSpPr>
            <a:spLocks noChangeArrowheads="1"/>
          </p:cNvSpPr>
          <p:nvPr/>
        </p:nvSpPr>
        <p:spPr bwMode="auto">
          <a:xfrm>
            <a:off x="6477000" y="2133600"/>
            <a:ext cx="1501775" cy="485775"/>
          </a:xfrm>
          <a:prstGeom prst="rect">
            <a:avLst/>
          </a:prstGeom>
          <a:solidFill>
            <a:schemeClr val="accent1"/>
          </a:solidFill>
          <a:ln w="28575">
            <a:solidFill>
              <a:schemeClr val="tx2"/>
            </a:solidFill>
            <a:miter lim="800000"/>
            <a:headEnd/>
            <a:tailEnd/>
          </a:ln>
          <a:effectLst/>
        </p:spPr>
        <p:txBody>
          <a:bodyPr wrap="none">
            <a:spAutoFit/>
          </a:bodyPr>
          <a:lstStyle/>
          <a:p>
            <a:r>
              <a:rPr kumimoji="0" lang="en-US">
                <a:solidFill>
                  <a:srgbClr val="000000"/>
                </a:solidFill>
              </a:rPr>
              <a:t>recorders</a:t>
            </a:r>
          </a:p>
        </p:txBody>
      </p:sp>
      <p:sp>
        <p:nvSpPr>
          <p:cNvPr id="364549" name="Rectangle 5"/>
          <p:cNvSpPr>
            <a:spLocks noChangeArrowheads="1"/>
          </p:cNvSpPr>
          <p:nvPr/>
        </p:nvSpPr>
        <p:spPr bwMode="auto">
          <a:xfrm>
            <a:off x="4191000" y="1752600"/>
            <a:ext cx="1281113" cy="485775"/>
          </a:xfrm>
          <a:prstGeom prst="rect">
            <a:avLst/>
          </a:prstGeom>
          <a:solidFill>
            <a:schemeClr val="accent1"/>
          </a:solidFill>
          <a:ln w="28575">
            <a:solidFill>
              <a:schemeClr val="tx2"/>
            </a:solidFill>
            <a:miter lim="800000"/>
            <a:headEnd/>
            <a:tailEnd/>
          </a:ln>
          <a:effectLst/>
        </p:spPr>
        <p:txBody>
          <a:bodyPr wrap="none">
            <a:spAutoFit/>
          </a:bodyPr>
          <a:lstStyle/>
          <a:p>
            <a:r>
              <a:rPr kumimoji="0" lang="en-US">
                <a:solidFill>
                  <a:srgbClr val="000000"/>
                </a:solidFill>
              </a:rPr>
              <a:t>scripted</a:t>
            </a:r>
          </a:p>
        </p:txBody>
      </p:sp>
      <p:pic>
        <p:nvPicPr>
          <p:cNvPr id="364550" name="Picture 6" descr="BD18212_"/>
          <p:cNvPicPr>
            <a:picLocks noChangeAspect="1" noChangeArrowheads="1"/>
          </p:cNvPicPr>
          <p:nvPr/>
        </p:nvPicPr>
        <p:blipFill>
          <a:blip r:embed="rId3" cstate="print"/>
          <a:srcRect/>
          <a:stretch>
            <a:fillRect/>
          </a:stretch>
        </p:blipFill>
        <p:spPr bwMode="auto">
          <a:xfrm>
            <a:off x="4267200" y="2819400"/>
            <a:ext cx="1066800" cy="981075"/>
          </a:xfrm>
          <a:prstGeom prst="rect">
            <a:avLst/>
          </a:prstGeom>
          <a:noFill/>
        </p:spPr>
      </p:pic>
      <p:sp>
        <p:nvSpPr>
          <p:cNvPr id="364551" name="Rectangle 7"/>
          <p:cNvSpPr>
            <a:spLocks noChangeArrowheads="1"/>
          </p:cNvSpPr>
          <p:nvPr/>
        </p:nvSpPr>
        <p:spPr bwMode="auto">
          <a:xfrm>
            <a:off x="3962400" y="3733800"/>
            <a:ext cx="1760538" cy="457200"/>
          </a:xfrm>
          <a:prstGeom prst="rect">
            <a:avLst/>
          </a:prstGeom>
          <a:noFill/>
          <a:ln w="9525">
            <a:noFill/>
            <a:miter lim="800000"/>
            <a:headEnd/>
            <a:tailEnd/>
          </a:ln>
          <a:effectLst/>
        </p:spPr>
        <p:txBody>
          <a:bodyPr wrap="none">
            <a:spAutoFit/>
          </a:bodyPr>
          <a:lstStyle/>
          <a:p>
            <a:r>
              <a:rPr kumimoji="0" lang="en-US" i="1">
                <a:solidFill>
                  <a:srgbClr val="000000"/>
                </a:solidFill>
              </a:rPr>
              <a:t>Game code</a:t>
            </a:r>
          </a:p>
        </p:txBody>
      </p:sp>
      <p:sp>
        <p:nvSpPr>
          <p:cNvPr id="364552" name="Line 8"/>
          <p:cNvSpPr>
            <a:spLocks noChangeShapeType="1"/>
          </p:cNvSpPr>
          <p:nvPr/>
        </p:nvSpPr>
        <p:spPr bwMode="auto">
          <a:xfrm>
            <a:off x="3429000" y="2667000"/>
            <a:ext cx="685800" cy="304800"/>
          </a:xfrm>
          <a:prstGeom prst="line">
            <a:avLst/>
          </a:prstGeom>
          <a:noFill/>
          <a:ln w="19050">
            <a:solidFill>
              <a:schemeClr val="bg1"/>
            </a:solidFill>
            <a:round/>
            <a:headEnd/>
            <a:tailEnd type="triangle" w="med" len="med"/>
          </a:ln>
          <a:effectLst/>
        </p:spPr>
        <p:txBody>
          <a:bodyPr/>
          <a:lstStyle/>
          <a:p>
            <a:endParaRPr lang="en-US"/>
          </a:p>
        </p:txBody>
      </p:sp>
      <p:sp>
        <p:nvSpPr>
          <p:cNvPr id="364553" name="Line 9"/>
          <p:cNvSpPr>
            <a:spLocks noChangeShapeType="1"/>
          </p:cNvSpPr>
          <p:nvPr/>
        </p:nvSpPr>
        <p:spPr bwMode="auto">
          <a:xfrm flipH="1">
            <a:off x="4800600" y="2362200"/>
            <a:ext cx="0" cy="457200"/>
          </a:xfrm>
          <a:prstGeom prst="line">
            <a:avLst/>
          </a:prstGeom>
          <a:noFill/>
          <a:ln w="19050">
            <a:solidFill>
              <a:schemeClr val="bg1"/>
            </a:solidFill>
            <a:round/>
            <a:headEnd/>
            <a:tailEnd type="triangle" w="med" len="med"/>
          </a:ln>
          <a:effectLst/>
        </p:spPr>
        <p:txBody>
          <a:bodyPr/>
          <a:lstStyle/>
          <a:p>
            <a:endParaRPr lang="en-US"/>
          </a:p>
        </p:txBody>
      </p:sp>
      <p:sp>
        <p:nvSpPr>
          <p:cNvPr id="364554" name="Line 10"/>
          <p:cNvSpPr>
            <a:spLocks noChangeShapeType="1"/>
          </p:cNvSpPr>
          <p:nvPr/>
        </p:nvSpPr>
        <p:spPr bwMode="auto">
          <a:xfrm flipH="1">
            <a:off x="5638800" y="2590800"/>
            <a:ext cx="685800" cy="381000"/>
          </a:xfrm>
          <a:prstGeom prst="line">
            <a:avLst/>
          </a:prstGeom>
          <a:noFill/>
          <a:ln w="19050">
            <a:solidFill>
              <a:schemeClr val="bg1"/>
            </a:solidFill>
            <a:round/>
            <a:headEnd/>
            <a:tailEnd type="triangle" w="med" len="med"/>
          </a:ln>
          <a:effectLst/>
        </p:spPr>
        <p:txBody>
          <a:bodyPr/>
          <a:lstStyle/>
          <a:p>
            <a:endParaRPr lang="en-US"/>
          </a:p>
        </p:txBody>
      </p:sp>
      <p:sp>
        <p:nvSpPr>
          <p:cNvPr id="364555" name="Rectangle 11"/>
          <p:cNvSpPr>
            <a:spLocks noChangeArrowheads="1"/>
          </p:cNvSpPr>
          <p:nvPr/>
        </p:nvSpPr>
        <p:spPr bwMode="auto">
          <a:xfrm>
            <a:off x="1066800" y="4918075"/>
            <a:ext cx="7848600" cy="720725"/>
          </a:xfrm>
          <a:prstGeom prst="rect">
            <a:avLst/>
          </a:prstGeom>
          <a:solidFill>
            <a:srgbClr val="DDDDDD"/>
          </a:solidFill>
          <a:ln w="19050">
            <a:solidFill>
              <a:schemeClr val="folHlink"/>
            </a:solidFill>
            <a:miter lim="800000"/>
            <a:headEnd/>
            <a:tailEnd/>
          </a:ln>
          <a:effectLst/>
        </p:spPr>
        <p:txBody>
          <a:bodyPr>
            <a:spAutoFit/>
          </a:bodyPr>
          <a:lstStyle/>
          <a:p>
            <a:pPr algn="ctr"/>
            <a:r>
              <a:rPr kumimoji="0" lang="en-US" sz="2000" i="1">
                <a:solidFill>
                  <a:srgbClr val="000000"/>
                </a:solidFill>
              </a:rPr>
              <a:t>Multiple test applications are required, but each input type differs in value per application.  Scripting gives the best coverage.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4548"/>
                                        </p:tgtEl>
                                        <p:attrNameLst>
                                          <p:attrName>style.visibility</p:attrName>
                                        </p:attrNameLst>
                                      </p:cBhvr>
                                      <p:to>
                                        <p:strVal val="visible"/>
                                      </p:to>
                                    </p:set>
                                    <p:anim calcmode="lin" valueType="num">
                                      <p:cBhvr>
                                        <p:cTn id="7" dur="500" fill="hold"/>
                                        <p:tgtEl>
                                          <p:spTgt spid="364548"/>
                                        </p:tgtEl>
                                        <p:attrNameLst>
                                          <p:attrName>ppt_w</p:attrName>
                                        </p:attrNameLst>
                                      </p:cBhvr>
                                      <p:tavLst>
                                        <p:tav tm="0">
                                          <p:val>
                                            <p:fltVal val="0"/>
                                          </p:val>
                                        </p:tav>
                                        <p:tav tm="100000">
                                          <p:val>
                                            <p:strVal val="#ppt_w"/>
                                          </p:val>
                                        </p:tav>
                                      </p:tavLst>
                                    </p:anim>
                                    <p:anim calcmode="lin" valueType="num">
                                      <p:cBhvr>
                                        <p:cTn id="8" dur="500" fill="hold"/>
                                        <p:tgtEl>
                                          <p:spTgt spid="364548"/>
                                        </p:tgtEl>
                                        <p:attrNameLst>
                                          <p:attrName>ppt_h</p:attrName>
                                        </p:attrNameLst>
                                      </p:cBhvr>
                                      <p:tavLst>
                                        <p:tav tm="0">
                                          <p:val>
                                            <p:fltVal val="0"/>
                                          </p:val>
                                        </p:tav>
                                        <p:tav tm="100000">
                                          <p:val>
                                            <p:strVal val="#ppt_h"/>
                                          </p:val>
                                        </p:tav>
                                      </p:tavLst>
                                    </p:anim>
                                    <p:animEffect transition="in" filter="fade">
                                      <p:cBhvr>
                                        <p:cTn id="9" dur="500"/>
                                        <p:tgtEl>
                                          <p:spTgt spid="36454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64554"/>
                                        </p:tgtEl>
                                        <p:attrNameLst>
                                          <p:attrName>style.visibility</p:attrName>
                                        </p:attrNameLst>
                                      </p:cBhvr>
                                      <p:to>
                                        <p:strVal val="visible"/>
                                      </p:to>
                                    </p:set>
                                    <p:anim calcmode="lin" valueType="num">
                                      <p:cBhvr>
                                        <p:cTn id="12" dur="500" fill="hold"/>
                                        <p:tgtEl>
                                          <p:spTgt spid="364554"/>
                                        </p:tgtEl>
                                        <p:attrNameLst>
                                          <p:attrName>ppt_w</p:attrName>
                                        </p:attrNameLst>
                                      </p:cBhvr>
                                      <p:tavLst>
                                        <p:tav tm="0">
                                          <p:val>
                                            <p:fltVal val="0"/>
                                          </p:val>
                                        </p:tav>
                                        <p:tav tm="100000">
                                          <p:val>
                                            <p:strVal val="#ppt_w"/>
                                          </p:val>
                                        </p:tav>
                                      </p:tavLst>
                                    </p:anim>
                                    <p:anim calcmode="lin" valueType="num">
                                      <p:cBhvr>
                                        <p:cTn id="13" dur="500" fill="hold"/>
                                        <p:tgtEl>
                                          <p:spTgt spid="364554"/>
                                        </p:tgtEl>
                                        <p:attrNameLst>
                                          <p:attrName>ppt_h</p:attrName>
                                        </p:attrNameLst>
                                      </p:cBhvr>
                                      <p:tavLst>
                                        <p:tav tm="0">
                                          <p:val>
                                            <p:fltVal val="0"/>
                                          </p:val>
                                        </p:tav>
                                        <p:tav tm="100000">
                                          <p:val>
                                            <p:strVal val="#ppt_h"/>
                                          </p:val>
                                        </p:tav>
                                      </p:tavLst>
                                    </p:anim>
                                    <p:animEffect transition="in" filter="fade">
                                      <p:cBhvr>
                                        <p:cTn id="14" dur="500"/>
                                        <p:tgtEl>
                                          <p:spTgt spid="36455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64549"/>
                                        </p:tgtEl>
                                        <p:attrNameLst>
                                          <p:attrName>style.visibility</p:attrName>
                                        </p:attrNameLst>
                                      </p:cBhvr>
                                      <p:to>
                                        <p:strVal val="visible"/>
                                      </p:to>
                                    </p:set>
                                    <p:anim calcmode="lin" valueType="num">
                                      <p:cBhvr>
                                        <p:cTn id="19" dur="500" fill="hold"/>
                                        <p:tgtEl>
                                          <p:spTgt spid="364549"/>
                                        </p:tgtEl>
                                        <p:attrNameLst>
                                          <p:attrName>ppt_w</p:attrName>
                                        </p:attrNameLst>
                                      </p:cBhvr>
                                      <p:tavLst>
                                        <p:tav tm="0">
                                          <p:val>
                                            <p:fltVal val="0"/>
                                          </p:val>
                                        </p:tav>
                                        <p:tav tm="100000">
                                          <p:val>
                                            <p:strVal val="#ppt_w"/>
                                          </p:val>
                                        </p:tav>
                                      </p:tavLst>
                                    </p:anim>
                                    <p:anim calcmode="lin" valueType="num">
                                      <p:cBhvr>
                                        <p:cTn id="20" dur="500" fill="hold"/>
                                        <p:tgtEl>
                                          <p:spTgt spid="364549"/>
                                        </p:tgtEl>
                                        <p:attrNameLst>
                                          <p:attrName>ppt_h</p:attrName>
                                        </p:attrNameLst>
                                      </p:cBhvr>
                                      <p:tavLst>
                                        <p:tav tm="0">
                                          <p:val>
                                            <p:fltVal val="0"/>
                                          </p:val>
                                        </p:tav>
                                        <p:tav tm="100000">
                                          <p:val>
                                            <p:strVal val="#ppt_h"/>
                                          </p:val>
                                        </p:tav>
                                      </p:tavLst>
                                    </p:anim>
                                    <p:animEffect transition="in" filter="fade">
                                      <p:cBhvr>
                                        <p:cTn id="21" dur="500"/>
                                        <p:tgtEl>
                                          <p:spTgt spid="364549"/>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64553"/>
                                        </p:tgtEl>
                                        <p:attrNameLst>
                                          <p:attrName>style.visibility</p:attrName>
                                        </p:attrNameLst>
                                      </p:cBhvr>
                                      <p:to>
                                        <p:strVal val="visible"/>
                                      </p:to>
                                    </p:set>
                                    <p:anim calcmode="lin" valueType="num">
                                      <p:cBhvr>
                                        <p:cTn id="24" dur="500" fill="hold"/>
                                        <p:tgtEl>
                                          <p:spTgt spid="364553"/>
                                        </p:tgtEl>
                                        <p:attrNameLst>
                                          <p:attrName>ppt_w</p:attrName>
                                        </p:attrNameLst>
                                      </p:cBhvr>
                                      <p:tavLst>
                                        <p:tav tm="0">
                                          <p:val>
                                            <p:fltVal val="0"/>
                                          </p:val>
                                        </p:tav>
                                        <p:tav tm="100000">
                                          <p:val>
                                            <p:strVal val="#ppt_w"/>
                                          </p:val>
                                        </p:tav>
                                      </p:tavLst>
                                    </p:anim>
                                    <p:anim calcmode="lin" valueType="num">
                                      <p:cBhvr>
                                        <p:cTn id="25" dur="500" fill="hold"/>
                                        <p:tgtEl>
                                          <p:spTgt spid="364553"/>
                                        </p:tgtEl>
                                        <p:attrNameLst>
                                          <p:attrName>ppt_h</p:attrName>
                                        </p:attrNameLst>
                                      </p:cBhvr>
                                      <p:tavLst>
                                        <p:tav tm="0">
                                          <p:val>
                                            <p:fltVal val="0"/>
                                          </p:val>
                                        </p:tav>
                                        <p:tav tm="100000">
                                          <p:val>
                                            <p:strVal val="#ppt_h"/>
                                          </p:val>
                                        </p:tav>
                                      </p:tavLst>
                                    </p:anim>
                                    <p:animEffect transition="in" filter="fade">
                                      <p:cBhvr>
                                        <p:cTn id="26" dur="500"/>
                                        <p:tgtEl>
                                          <p:spTgt spid="364553"/>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364555"/>
                                        </p:tgtEl>
                                        <p:attrNameLst>
                                          <p:attrName>style.visibility</p:attrName>
                                        </p:attrNameLst>
                                      </p:cBhvr>
                                      <p:to>
                                        <p:strVal val="visible"/>
                                      </p:to>
                                    </p:set>
                                    <p:anim calcmode="lin" valueType="num">
                                      <p:cBhvr>
                                        <p:cTn id="29" dur="500" fill="hold"/>
                                        <p:tgtEl>
                                          <p:spTgt spid="364555"/>
                                        </p:tgtEl>
                                        <p:attrNameLst>
                                          <p:attrName>ppt_w</p:attrName>
                                        </p:attrNameLst>
                                      </p:cBhvr>
                                      <p:tavLst>
                                        <p:tav tm="0">
                                          <p:val>
                                            <p:fltVal val="0"/>
                                          </p:val>
                                        </p:tav>
                                        <p:tav tm="100000">
                                          <p:val>
                                            <p:strVal val="#ppt_w"/>
                                          </p:val>
                                        </p:tav>
                                      </p:tavLst>
                                    </p:anim>
                                    <p:anim calcmode="lin" valueType="num">
                                      <p:cBhvr>
                                        <p:cTn id="30" dur="500" fill="hold"/>
                                        <p:tgtEl>
                                          <p:spTgt spid="364555"/>
                                        </p:tgtEl>
                                        <p:attrNameLst>
                                          <p:attrName>ppt_h</p:attrName>
                                        </p:attrNameLst>
                                      </p:cBhvr>
                                      <p:tavLst>
                                        <p:tav tm="0">
                                          <p:val>
                                            <p:fltVal val="0"/>
                                          </p:val>
                                        </p:tav>
                                        <p:tav tm="100000">
                                          <p:val>
                                            <p:strVal val="#ppt_h"/>
                                          </p:val>
                                        </p:tav>
                                      </p:tavLst>
                                    </p:anim>
                                    <p:animEffect transition="in" filter="fade">
                                      <p:cBhvr>
                                        <p:cTn id="31" dur="500"/>
                                        <p:tgtEl>
                                          <p:spTgt spid="364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8" grpId="0" animBg="1"/>
      <p:bldP spid="364549" grpId="0" animBg="1"/>
      <p:bldP spid="364553" grpId="0" animBg="1"/>
      <p:bldP spid="364554" grpId="0" animBg="1"/>
      <p:bldP spid="36455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277938" y="381000"/>
            <a:ext cx="7086600" cy="990600"/>
          </a:xfrm>
        </p:spPr>
        <p:txBody>
          <a:bodyPr/>
          <a:lstStyle/>
          <a:p>
            <a:r>
              <a:rPr lang="en-US" dirty="0"/>
              <a:t>Input (Scripted Test Clients)</a:t>
            </a:r>
          </a:p>
        </p:txBody>
      </p:sp>
      <p:sp>
        <p:nvSpPr>
          <p:cNvPr id="64517" name="AutoShape 5"/>
          <p:cNvSpPr>
            <a:spLocks noChangeArrowheads="1"/>
          </p:cNvSpPr>
          <p:nvPr/>
        </p:nvSpPr>
        <p:spPr bwMode="auto">
          <a:xfrm flipH="1">
            <a:off x="6324600" y="2514600"/>
            <a:ext cx="2286000" cy="609600"/>
          </a:xfrm>
          <a:prstGeom prst="rightArrow">
            <a:avLst>
              <a:gd name="adj1" fmla="val 50000"/>
              <a:gd name="adj2" fmla="val 93750"/>
            </a:avLst>
          </a:prstGeom>
          <a:solidFill>
            <a:schemeClr val="accent1"/>
          </a:solidFill>
          <a:ln w="12700">
            <a:solidFill>
              <a:schemeClr val="tx2"/>
            </a:solidFill>
            <a:miter lim="800000"/>
            <a:headEnd/>
            <a:tailEnd/>
          </a:ln>
          <a:effectLst/>
        </p:spPr>
        <p:txBody>
          <a:bodyPr wrap="none" anchor="ctr"/>
          <a:lstStyle/>
          <a:p>
            <a:pPr algn="ctr"/>
            <a:r>
              <a:rPr kumimoji="0" lang="en-US" sz="2000">
                <a:solidFill>
                  <a:srgbClr val="000000"/>
                </a:solidFill>
              </a:rPr>
              <a:t>Command steps</a:t>
            </a:r>
          </a:p>
        </p:txBody>
      </p:sp>
      <p:sp>
        <p:nvSpPr>
          <p:cNvPr id="64518" name="AutoShape 6"/>
          <p:cNvSpPr>
            <a:spLocks noChangeArrowheads="1"/>
          </p:cNvSpPr>
          <p:nvPr/>
        </p:nvSpPr>
        <p:spPr bwMode="auto">
          <a:xfrm flipH="1">
            <a:off x="7239000" y="3200400"/>
            <a:ext cx="1143000" cy="457200"/>
          </a:xfrm>
          <a:prstGeom prst="rightArrow">
            <a:avLst>
              <a:gd name="adj1" fmla="val 50000"/>
              <a:gd name="adj2" fmla="val 62500"/>
            </a:avLst>
          </a:prstGeom>
          <a:solidFill>
            <a:schemeClr val="accent1"/>
          </a:solidFill>
          <a:ln w="12700">
            <a:solidFill>
              <a:schemeClr val="tx2"/>
            </a:solidFill>
            <a:miter lim="800000"/>
            <a:headEnd/>
            <a:tailEnd/>
          </a:ln>
          <a:effectLst/>
        </p:spPr>
        <p:txBody>
          <a:bodyPr wrap="none" anchor="ctr"/>
          <a:lstStyle/>
          <a:p>
            <a:pPr algn="ctr"/>
            <a:endParaRPr kumimoji="0" lang="en-US" sz="2000">
              <a:solidFill>
                <a:schemeClr val="bg1"/>
              </a:solidFill>
            </a:endParaRPr>
          </a:p>
        </p:txBody>
      </p:sp>
      <p:sp>
        <p:nvSpPr>
          <p:cNvPr id="64519" name="AutoShape 7"/>
          <p:cNvSpPr>
            <a:spLocks noChangeArrowheads="1"/>
          </p:cNvSpPr>
          <p:nvPr/>
        </p:nvSpPr>
        <p:spPr bwMode="auto">
          <a:xfrm flipH="1">
            <a:off x="7239000" y="3733800"/>
            <a:ext cx="1143000" cy="457200"/>
          </a:xfrm>
          <a:prstGeom prst="rightArrow">
            <a:avLst>
              <a:gd name="adj1" fmla="val 50000"/>
              <a:gd name="adj2" fmla="val 62500"/>
            </a:avLst>
          </a:prstGeom>
          <a:solidFill>
            <a:schemeClr val="accent1"/>
          </a:solidFill>
          <a:ln w="12700">
            <a:solidFill>
              <a:schemeClr val="tx2"/>
            </a:solidFill>
            <a:miter lim="800000"/>
            <a:headEnd/>
            <a:tailEnd/>
          </a:ln>
          <a:effectLst/>
        </p:spPr>
        <p:txBody>
          <a:bodyPr wrap="none" anchor="ctr"/>
          <a:lstStyle/>
          <a:p>
            <a:pPr algn="ctr"/>
            <a:endParaRPr kumimoji="0" lang="en-US" sz="2000">
              <a:solidFill>
                <a:schemeClr val="bg1"/>
              </a:solidFill>
            </a:endParaRPr>
          </a:p>
        </p:txBody>
      </p:sp>
      <p:sp>
        <p:nvSpPr>
          <p:cNvPr id="64520" name="Text Box 8"/>
          <p:cNvSpPr txBox="1">
            <a:spLocks noChangeArrowheads="1"/>
          </p:cNvSpPr>
          <p:nvPr/>
        </p:nvSpPr>
        <p:spPr bwMode="auto">
          <a:xfrm flipH="1">
            <a:off x="7664450" y="3857625"/>
            <a:ext cx="869950" cy="914400"/>
          </a:xfrm>
          <a:prstGeom prst="rect">
            <a:avLst/>
          </a:prstGeom>
          <a:noFill/>
          <a:ln w="9525">
            <a:noFill/>
            <a:miter lim="800000"/>
            <a:headEnd/>
            <a:tailEnd/>
          </a:ln>
          <a:effectLst/>
        </p:spPr>
        <p:txBody>
          <a:bodyPr>
            <a:spAutoFit/>
          </a:bodyPr>
          <a:lstStyle/>
          <a:p>
            <a:r>
              <a:rPr lang="en-US" sz="5400">
                <a:solidFill>
                  <a:srgbClr val="018562"/>
                </a:solidFill>
              </a:rPr>
              <a:t>…</a:t>
            </a:r>
          </a:p>
        </p:txBody>
      </p:sp>
      <p:sp>
        <p:nvSpPr>
          <p:cNvPr id="64521" name="AutoShape 9"/>
          <p:cNvSpPr>
            <a:spLocks noChangeArrowheads="1"/>
          </p:cNvSpPr>
          <p:nvPr/>
        </p:nvSpPr>
        <p:spPr bwMode="auto">
          <a:xfrm>
            <a:off x="1219200" y="4419600"/>
            <a:ext cx="2286000" cy="609600"/>
          </a:xfrm>
          <a:prstGeom prst="rightArrow">
            <a:avLst>
              <a:gd name="adj1" fmla="val 50000"/>
              <a:gd name="adj2" fmla="val 93750"/>
            </a:avLst>
          </a:prstGeom>
          <a:solidFill>
            <a:schemeClr val="bg2"/>
          </a:solidFill>
          <a:ln w="9525">
            <a:solidFill>
              <a:schemeClr val="hlink"/>
            </a:solidFill>
            <a:miter lim="800000"/>
            <a:headEnd/>
            <a:tailEnd/>
          </a:ln>
          <a:effectLst/>
        </p:spPr>
        <p:txBody>
          <a:bodyPr wrap="none" anchor="ctr"/>
          <a:lstStyle/>
          <a:p>
            <a:pPr algn="ctr"/>
            <a:r>
              <a:rPr kumimoji="0" lang="en-US" sz="2000">
                <a:solidFill>
                  <a:srgbClr val="000000"/>
                </a:solidFill>
              </a:rPr>
              <a:t>Validation steps</a:t>
            </a:r>
          </a:p>
        </p:txBody>
      </p:sp>
      <p:sp>
        <p:nvSpPr>
          <p:cNvPr id="64522" name="AutoShape 10"/>
          <p:cNvSpPr>
            <a:spLocks noChangeArrowheads="1"/>
          </p:cNvSpPr>
          <p:nvPr/>
        </p:nvSpPr>
        <p:spPr bwMode="auto">
          <a:xfrm>
            <a:off x="1295400" y="5105400"/>
            <a:ext cx="1143000" cy="457200"/>
          </a:xfrm>
          <a:prstGeom prst="rightArrow">
            <a:avLst>
              <a:gd name="adj1" fmla="val 50000"/>
              <a:gd name="adj2" fmla="val 62500"/>
            </a:avLst>
          </a:prstGeom>
          <a:solidFill>
            <a:schemeClr val="bg2"/>
          </a:solidFill>
          <a:ln w="9525">
            <a:solidFill>
              <a:schemeClr val="hlink"/>
            </a:solidFill>
            <a:miter lim="800000"/>
            <a:headEnd/>
            <a:tailEnd/>
          </a:ln>
          <a:effectLst/>
        </p:spPr>
        <p:txBody>
          <a:bodyPr wrap="none" anchor="ctr"/>
          <a:lstStyle/>
          <a:p>
            <a:pPr algn="ctr"/>
            <a:endParaRPr kumimoji="0" lang="en-US" sz="2000">
              <a:solidFill>
                <a:schemeClr val="bg1"/>
              </a:solidFill>
            </a:endParaRPr>
          </a:p>
        </p:txBody>
      </p:sp>
      <p:sp>
        <p:nvSpPr>
          <p:cNvPr id="64523" name="AutoShape 11"/>
          <p:cNvSpPr>
            <a:spLocks noChangeArrowheads="1"/>
          </p:cNvSpPr>
          <p:nvPr/>
        </p:nvSpPr>
        <p:spPr bwMode="auto">
          <a:xfrm>
            <a:off x="1295400" y="5638800"/>
            <a:ext cx="1143000" cy="457200"/>
          </a:xfrm>
          <a:prstGeom prst="rightArrow">
            <a:avLst>
              <a:gd name="adj1" fmla="val 50000"/>
              <a:gd name="adj2" fmla="val 62500"/>
            </a:avLst>
          </a:prstGeom>
          <a:solidFill>
            <a:schemeClr val="bg2"/>
          </a:solidFill>
          <a:ln w="9525">
            <a:solidFill>
              <a:schemeClr val="tx1"/>
            </a:solidFill>
            <a:miter lim="800000"/>
            <a:headEnd/>
            <a:tailEnd/>
          </a:ln>
          <a:effectLst/>
        </p:spPr>
        <p:txBody>
          <a:bodyPr wrap="none" anchor="ctr"/>
          <a:lstStyle/>
          <a:p>
            <a:pPr algn="ctr"/>
            <a:endParaRPr kumimoji="0" lang="en-US" sz="2000">
              <a:solidFill>
                <a:schemeClr val="bg1"/>
              </a:solidFill>
            </a:endParaRPr>
          </a:p>
        </p:txBody>
      </p:sp>
      <p:sp>
        <p:nvSpPr>
          <p:cNvPr id="64524" name="Text Box 12"/>
          <p:cNvSpPr txBox="1">
            <a:spLocks noChangeArrowheads="1"/>
          </p:cNvSpPr>
          <p:nvPr/>
        </p:nvSpPr>
        <p:spPr bwMode="auto">
          <a:xfrm>
            <a:off x="1143000" y="5638800"/>
            <a:ext cx="869950" cy="914400"/>
          </a:xfrm>
          <a:prstGeom prst="rect">
            <a:avLst/>
          </a:prstGeom>
          <a:noFill/>
          <a:ln w="9525">
            <a:noFill/>
            <a:miter lim="800000"/>
            <a:headEnd/>
            <a:tailEnd/>
          </a:ln>
          <a:effectLst/>
        </p:spPr>
        <p:txBody>
          <a:bodyPr>
            <a:spAutoFit/>
          </a:bodyPr>
          <a:lstStyle/>
          <a:p>
            <a:r>
              <a:rPr lang="en-US" sz="5400">
                <a:solidFill>
                  <a:schemeClr val="bg2"/>
                </a:solidFill>
              </a:rPr>
              <a:t>…</a:t>
            </a:r>
          </a:p>
        </p:txBody>
      </p:sp>
      <p:sp>
        <p:nvSpPr>
          <p:cNvPr id="64525" name="Text Box 13"/>
          <p:cNvSpPr txBox="1">
            <a:spLocks noChangeArrowheads="1"/>
          </p:cNvSpPr>
          <p:nvPr/>
        </p:nvSpPr>
        <p:spPr bwMode="auto">
          <a:xfrm>
            <a:off x="1752600" y="1792288"/>
            <a:ext cx="5867400" cy="701675"/>
          </a:xfrm>
          <a:prstGeom prst="rect">
            <a:avLst/>
          </a:prstGeom>
          <a:noFill/>
          <a:ln w="9525">
            <a:noFill/>
            <a:miter lim="800000"/>
            <a:headEnd/>
            <a:tailEnd/>
          </a:ln>
          <a:effectLst/>
        </p:spPr>
        <p:txBody>
          <a:bodyPr>
            <a:spAutoFit/>
          </a:bodyPr>
          <a:lstStyle/>
          <a:p>
            <a:pPr algn="ctr"/>
            <a:r>
              <a:rPr lang="en-US" sz="2000" i="1">
                <a:solidFill>
                  <a:srgbClr val="000000"/>
                </a:solidFill>
              </a:rPr>
              <a:t>Pseudo-code script of users play the game, and what the game should do in response</a:t>
            </a:r>
          </a:p>
        </p:txBody>
      </p:sp>
      <p:sp>
        <p:nvSpPr>
          <p:cNvPr id="64526" name="Text Box 14"/>
          <p:cNvSpPr txBox="1">
            <a:spLocks noChangeArrowheads="1"/>
          </p:cNvSpPr>
          <p:nvPr/>
        </p:nvSpPr>
        <p:spPr bwMode="auto">
          <a:xfrm>
            <a:off x="3581400" y="2562225"/>
            <a:ext cx="2741613" cy="1552575"/>
          </a:xfrm>
          <a:prstGeom prst="rect">
            <a:avLst/>
          </a:prstGeom>
          <a:noFill/>
          <a:ln w="9525">
            <a:noFill/>
            <a:miter lim="800000"/>
            <a:headEnd/>
            <a:tailEnd/>
          </a:ln>
          <a:effectLst/>
        </p:spPr>
        <p:txBody>
          <a:bodyPr wrap="none">
            <a:spAutoFit/>
          </a:bodyPr>
          <a:lstStyle/>
          <a:p>
            <a:r>
              <a:rPr lang="en-US">
                <a:solidFill>
                  <a:srgbClr val="000000"/>
                </a:solidFill>
              </a:rPr>
              <a:t>createAvatar [sam]</a:t>
            </a:r>
          </a:p>
          <a:p>
            <a:r>
              <a:rPr lang="en-US">
                <a:solidFill>
                  <a:srgbClr val="000000"/>
                </a:solidFill>
              </a:rPr>
              <a:t>enterLevel 99</a:t>
            </a:r>
          </a:p>
          <a:p>
            <a:r>
              <a:rPr lang="en-US">
                <a:solidFill>
                  <a:srgbClr val="000000"/>
                </a:solidFill>
              </a:rPr>
              <a:t>buyObject knife</a:t>
            </a:r>
          </a:p>
          <a:p>
            <a:r>
              <a:rPr lang="en-US">
                <a:solidFill>
                  <a:srgbClr val="000000"/>
                </a:solidFill>
              </a:rPr>
              <a:t>attack [opponent]</a:t>
            </a:r>
          </a:p>
        </p:txBody>
      </p:sp>
      <p:sp>
        <p:nvSpPr>
          <p:cNvPr id="64527" name="Text Box 15"/>
          <p:cNvSpPr txBox="1">
            <a:spLocks noChangeArrowheads="1"/>
          </p:cNvSpPr>
          <p:nvPr/>
        </p:nvSpPr>
        <p:spPr bwMode="auto">
          <a:xfrm>
            <a:off x="3581400" y="4451350"/>
            <a:ext cx="3660775" cy="1552575"/>
          </a:xfrm>
          <a:prstGeom prst="rect">
            <a:avLst/>
          </a:prstGeom>
          <a:noFill/>
          <a:ln w="9525">
            <a:noFill/>
            <a:miter lim="800000"/>
            <a:headEnd/>
            <a:tailEnd/>
          </a:ln>
          <a:effectLst/>
        </p:spPr>
        <p:txBody>
          <a:bodyPr wrap="none">
            <a:spAutoFit/>
          </a:bodyPr>
          <a:lstStyle/>
          <a:p>
            <a:r>
              <a:rPr lang="en-US">
                <a:solidFill>
                  <a:srgbClr val="000000"/>
                </a:solidFill>
              </a:rPr>
              <a:t>checkAvatar [sam exists]</a:t>
            </a:r>
          </a:p>
          <a:p>
            <a:r>
              <a:rPr lang="en-US">
                <a:solidFill>
                  <a:srgbClr val="000000"/>
                </a:solidFill>
              </a:rPr>
              <a:t>checkLevel 99 [loaded]</a:t>
            </a:r>
          </a:p>
          <a:p>
            <a:r>
              <a:rPr lang="en-US">
                <a:solidFill>
                  <a:srgbClr val="000000"/>
                </a:solidFill>
              </a:rPr>
              <a:t>checkInventory [knife]</a:t>
            </a:r>
          </a:p>
          <a:p>
            <a:r>
              <a:rPr lang="en-US">
                <a:solidFill>
                  <a:srgbClr val="000000"/>
                </a:solidFill>
              </a:rPr>
              <a:t>checkDamage [opponent]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4521"/>
                                        </p:tgtEl>
                                        <p:attrNameLst>
                                          <p:attrName>style.visibility</p:attrName>
                                        </p:attrNameLst>
                                      </p:cBhvr>
                                      <p:to>
                                        <p:strVal val="visible"/>
                                      </p:to>
                                    </p:set>
                                    <p:anim calcmode="lin" valueType="num">
                                      <p:cBhvr>
                                        <p:cTn id="7" dur="500" fill="hold"/>
                                        <p:tgtEl>
                                          <p:spTgt spid="64521"/>
                                        </p:tgtEl>
                                        <p:attrNameLst>
                                          <p:attrName>ppt_w</p:attrName>
                                        </p:attrNameLst>
                                      </p:cBhvr>
                                      <p:tavLst>
                                        <p:tav tm="0">
                                          <p:val>
                                            <p:fltVal val="0"/>
                                          </p:val>
                                        </p:tav>
                                        <p:tav tm="100000">
                                          <p:val>
                                            <p:strVal val="#ppt_w"/>
                                          </p:val>
                                        </p:tav>
                                      </p:tavLst>
                                    </p:anim>
                                    <p:anim calcmode="lin" valueType="num">
                                      <p:cBhvr>
                                        <p:cTn id="8" dur="500" fill="hold"/>
                                        <p:tgtEl>
                                          <p:spTgt spid="64521"/>
                                        </p:tgtEl>
                                        <p:attrNameLst>
                                          <p:attrName>ppt_h</p:attrName>
                                        </p:attrNameLst>
                                      </p:cBhvr>
                                      <p:tavLst>
                                        <p:tav tm="0">
                                          <p:val>
                                            <p:fltVal val="0"/>
                                          </p:val>
                                        </p:tav>
                                        <p:tav tm="100000">
                                          <p:val>
                                            <p:strVal val="#ppt_h"/>
                                          </p:val>
                                        </p:tav>
                                      </p:tavLst>
                                    </p:anim>
                                    <p:animEffect transition="in" filter="fade">
                                      <p:cBhvr>
                                        <p:cTn id="9" dur="500"/>
                                        <p:tgtEl>
                                          <p:spTgt spid="6452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4522"/>
                                        </p:tgtEl>
                                        <p:attrNameLst>
                                          <p:attrName>style.visibility</p:attrName>
                                        </p:attrNameLst>
                                      </p:cBhvr>
                                      <p:to>
                                        <p:strVal val="visible"/>
                                      </p:to>
                                    </p:set>
                                    <p:anim calcmode="lin" valueType="num">
                                      <p:cBhvr>
                                        <p:cTn id="12" dur="500" fill="hold"/>
                                        <p:tgtEl>
                                          <p:spTgt spid="64522"/>
                                        </p:tgtEl>
                                        <p:attrNameLst>
                                          <p:attrName>ppt_w</p:attrName>
                                        </p:attrNameLst>
                                      </p:cBhvr>
                                      <p:tavLst>
                                        <p:tav tm="0">
                                          <p:val>
                                            <p:fltVal val="0"/>
                                          </p:val>
                                        </p:tav>
                                        <p:tav tm="100000">
                                          <p:val>
                                            <p:strVal val="#ppt_w"/>
                                          </p:val>
                                        </p:tav>
                                      </p:tavLst>
                                    </p:anim>
                                    <p:anim calcmode="lin" valueType="num">
                                      <p:cBhvr>
                                        <p:cTn id="13" dur="500" fill="hold"/>
                                        <p:tgtEl>
                                          <p:spTgt spid="64522"/>
                                        </p:tgtEl>
                                        <p:attrNameLst>
                                          <p:attrName>ppt_h</p:attrName>
                                        </p:attrNameLst>
                                      </p:cBhvr>
                                      <p:tavLst>
                                        <p:tav tm="0">
                                          <p:val>
                                            <p:fltVal val="0"/>
                                          </p:val>
                                        </p:tav>
                                        <p:tav tm="100000">
                                          <p:val>
                                            <p:strVal val="#ppt_h"/>
                                          </p:val>
                                        </p:tav>
                                      </p:tavLst>
                                    </p:anim>
                                    <p:animEffect transition="in" filter="fade">
                                      <p:cBhvr>
                                        <p:cTn id="14" dur="500"/>
                                        <p:tgtEl>
                                          <p:spTgt spid="6452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4523"/>
                                        </p:tgtEl>
                                        <p:attrNameLst>
                                          <p:attrName>style.visibility</p:attrName>
                                        </p:attrNameLst>
                                      </p:cBhvr>
                                      <p:to>
                                        <p:strVal val="visible"/>
                                      </p:to>
                                    </p:set>
                                    <p:anim calcmode="lin" valueType="num">
                                      <p:cBhvr>
                                        <p:cTn id="17" dur="500" fill="hold"/>
                                        <p:tgtEl>
                                          <p:spTgt spid="64523"/>
                                        </p:tgtEl>
                                        <p:attrNameLst>
                                          <p:attrName>ppt_w</p:attrName>
                                        </p:attrNameLst>
                                      </p:cBhvr>
                                      <p:tavLst>
                                        <p:tav tm="0">
                                          <p:val>
                                            <p:fltVal val="0"/>
                                          </p:val>
                                        </p:tav>
                                        <p:tav tm="100000">
                                          <p:val>
                                            <p:strVal val="#ppt_w"/>
                                          </p:val>
                                        </p:tav>
                                      </p:tavLst>
                                    </p:anim>
                                    <p:anim calcmode="lin" valueType="num">
                                      <p:cBhvr>
                                        <p:cTn id="18" dur="500" fill="hold"/>
                                        <p:tgtEl>
                                          <p:spTgt spid="64523"/>
                                        </p:tgtEl>
                                        <p:attrNameLst>
                                          <p:attrName>ppt_h</p:attrName>
                                        </p:attrNameLst>
                                      </p:cBhvr>
                                      <p:tavLst>
                                        <p:tav tm="0">
                                          <p:val>
                                            <p:fltVal val="0"/>
                                          </p:val>
                                        </p:tav>
                                        <p:tav tm="100000">
                                          <p:val>
                                            <p:strVal val="#ppt_h"/>
                                          </p:val>
                                        </p:tav>
                                      </p:tavLst>
                                    </p:anim>
                                    <p:animEffect transition="in" filter="fade">
                                      <p:cBhvr>
                                        <p:cTn id="19" dur="500"/>
                                        <p:tgtEl>
                                          <p:spTgt spid="64523"/>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4527"/>
                                        </p:tgtEl>
                                        <p:attrNameLst>
                                          <p:attrName>style.visibility</p:attrName>
                                        </p:attrNameLst>
                                      </p:cBhvr>
                                      <p:to>
                                        <p:strVal val="visible"/>
                                      </p:to>
                                    </p:set>
                                    <p:anim calcmode="lin" valueType="num">
                                      <p:cBhvr>
                                        <p:cTn id="22" dur="500" fill="hold"/>
                                        <p:tgtEl>
                                          <p:spTgt spid="64527"/>
                                        </p:tgtEl>
                                        <p:attrNameLst>
                                          <p:attrName>ppt_w</p:attrName>
                                        </p:attrNameLst>
                                      </p:cBhvr>
                                      <p:tavLst>
                                        <p:tav tm="0">
                                          <p:val>
                                            <p:fltVal val="0"/>
                                          </p:val>
                                        </p:tav>
                                        <p:tav tm="100000">
                                          <p:val>
                                            <p:strVal val="#ppt_w"/>
                                          </p:val>
                                        </p:tav>
                                      </p:tavLst>
                                    </p:anim>
                                    <p:anim calcmode="lin" valueType="num">
                                      <p:cBhvr>
                                        <p:cTn id="23" dur="500" fill="hold"/>
                                        <p:tgtEl>
                                          <p:spTgt spid="64527"/>
                                        </p:tgtEl>
                                        <p:attrNameLst>
                                          <p:attrName>ppt_h</p:attrName>
                                        </p:attrNameLst>
                                      </p:cBhvr>
                                      <p:tavLst>
                                        <p:tav tm="0">
                                          <p:val>
                                            <p:fltVal val="0"/>
                                          </p:val>
                                        </p:tav>
                                        <p:tav tm="100000">
                                          <p:val>
                                            <p:strVal val="#ppt_h"/>
                                          </p:val>
                                        </p:tav>
                                      </p:tavLst>
                                    </p:anim>
                                    <p:animEffect transition="in" filter="fade">
                                      <p:cBhvr>
                                        <p:cTn id="24" dur="500"/>
                                        <p:tgtEl>
                                          <p:spTgt spid="64527"/>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4524"/>
                                        </p:tgtEl>
                                        <p:attrNameLst>
                                          <p:attrName>style.visibility</p:attrName>
                                        </p:attrNameLst>
                                      </p:cBhvr>
                                      <p:to>
                                        <p:strVal val="visible"/>
                                      </p:to>
                                    </p:set>
                                    <p:anim calcmode="lin" valueType="num">
                                      <p:cBhvr>
                                        <p:cTn id="27" dur="500" fill="hold"/>
                                        <p:tgtEl>
                                          <p:spTgt spid="64524"/>
                                        </p:tgtEl>
                                        <p:attrNameLst>
                                          <p:attrName>ppt_w</p:attrName>
                                        </p:attrNameLst>
                                      </p:cBhvr>
                                      <p:tavLst>
                                        <p:tav tm="0">
                                          <p:val>
                                            <p:fltVal val="0"/>
                                          </p:val>
                                        </p:tav>
                                        <p:tav tm="100000">
                                          <p:val>
                                            <p:strVal val="#ppt_w"/>
                                          </p:val>
                                        </p:tav>
                                      </p:tavLst>
                                    </p:anim>
                                    <p:anim calcmode="lin" valueType="num">
                                      <p:cBhvr>
                                        <p:cTn id="28" dur="500" fill="hold"/>
                                        <p:tgtEl>
                                          <p:spTgt spid="64524"/>
                                        </p:tgtEl>
                                        <p:attrNameLst>
                                          <p:attrName>ppt_h</p:attrName>
                                        </p:attrNameLst>
                                      </p:cBhvr>
                                      <p:tavLst>
                                        <p:tav tm="0">
                                          <p:val>
                                            <p:fltVal val="0"/>
                                          </p:val>
                                        </p:tav>
                                        <p:tav tm="100000">
                                          <p:val>
                                            <p:strVal val="#ppt_h"/>
                                          </p:val>
                                        </p:tav>
                                      </p:tavLst>
                                    </p:anim>
                                    <p:animEffect transition="in" filter="fade">
                                      <p:cBhvr>
                                        <p:cTn id="29" dur="500"/>
                                        <p:tgtEl>
                                          <p:spTgt spid="64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1" grpId="0" animBg="1"/>
      <p:bldP spid="64522" grpId="0" animBg="1"/>
      <p:bldP spid="64523" grpId="0" animBg="1"/>
      <p:bldP spid="64524" grpId="0"/>
      <p:bldP spid="64527"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40" name="Rectangle 4"/>
          <p:cNvSpPr>
            <a:spLocks noChangeArrowheads="1"/>
          </p:cNvSpPr>
          <p:nvPr/>
        </p:nvSpPr>
        <p:spPr bwMode="auto">
          <a:xfrm>
            <a:off x="5029200" y="1219200"/>
            <a:ext cx="3429000" cy="5029200"/>
          </a:xfrm>
          <a:prstGeom prst="rect">
            <a:avLst/>
          </a:prstGeom>
          <a:noFill/>
          <a:ln w="19050" cap="rnd">
            <a:solidFill>
              <a:srgbClr val="000000"/>
            </a:solidFill>
            <a:prstDash val="sysDot"/>
            <a:miter lim="800000"/>
            <a:headEnd/>
            <a:tailEnd/>
          </a:ln>
          <a:effectLst/>
        </p:spPr>
        <p:txBody>
          <a:bodyPr wrap="none" anchor="ctr"/>
          <a:lstStyle/>
          <a:p>
            <a:endParaRPr lang="en-US"/>
          </a:p>
        </p:txBody>
      </p:sp>
      <p:grpSp>
        <p:nvGrpSpPr>
          <p:cNvPr id="2" name="Group 28"/>
          <p:cNvGrpSpPr>
            <a:grpSpLocks/>
          </p:cNvGrpSpPr>
          <p:nvPr/>
        </p:nvGrpSpPr>
        <p:grpSpPr bwMode="auto">
          <a:xfrm>
            <a:off x="1066800" y="762000"/>
            <a:ext cx="7772400" cy="5486400"/>
            <a:chOff x="672" y="480"/>
            <a:chExt cx="4896" cy="3456"/>
          </a:xfrm>
        </p:grpSpPr>
        <p:sp>
          <p:nvSpPr>
            <p:cNvPr id="91139" name="Rectangle 3"/>
            <p:cNvSpPr>
              <a:spLocks noChangeArrowheads="1"/>
            </p:cNvSpPr>
            <p:nvPr/>
          </p:nvSpPr>
          <p:spPr bwMode="auto">
            <a:xfrm>
              <a:off x="768" y="768"/>
              <a:ext cx="2160" cy="3168"/>
            </a:xfrm>
            <a:prstGeom prst="rect">
              <a:avLst/>
            </a:prstGeom>
            <a:noFill/>
            <a:ln w="19050" cap="rnd">
              <a:solidFill>
                <a:srgbClr val="000000"/>
              </a:solidFill>
              <a:prstDash val="sysDot"/>
              <a:miter lim="800000"/>
              <a:headEnd/>
              <a:tailEnd/>
            </a:ln>
            <a:effectLst/>
          </p:spPr>
          <p:txBody>
            <a:bodyPr wrap="none" anchor="ctr"/>
            <a:lstStyle/>
            <a:p>
              <a:endParaRPr lang="en-US"/>
            </a:p>
          </p:txBody>
        </p:sp>
        <p:sp>
          <p:nvSpPr>
            <p:cNvPr id="91141" name="Rectangle 5"/>
            <p:cNvSpPr>
              <a:spLocks noChangeArrowheads="1"/>
            </p:cNvSpPr>
            <p:nvPr/>
          </p:nvSpPr>
          <p:spPr bwMode="auto">
            <a:xfrm>
              <a:off x="672" y="480"/>
              <a:ext cx="4896" cy="432"/>
            </a:xfrm>
            <a:prstGeom prst="rect">
              <a:avLst/>
            </a:prstGeom>
            <a:noFill/>
            <a:ln w="9525">
              <a:noFill/>
              <a:miter lim="800000"/>
              <a:headEnd/>
              <a:tailEnd/>
            </a:ln>
            <a:effectLst/>
          </p:spPr>
          <p:txBody>
            <a:bodyPr anchor="ctr"/>
            <a:lstStyle/>
            <a:p>
              <a:r>
                <a:rPr kumimoji="0" lang="en-US" sz="1600">
                  <a:solidFill>
                    <a:srgbClr val="292929"/>
                  </a:solidFill>
                  <a:latin typeface="DIN-Black" charset="0"/>
                </a:rPr>
                <a:t>Test Client  (Null View)    			  Game Client</a:t>
              </a:r>
            </a:p>
          </p:txBody>
        </p:sp>
      </p:grpSp>
      <p:sp>
        <p:nvSpPr>
          <p:cNvPr id="91142" name="Rectangle 6"/>
          <p:cNvSpPr>
            <a:spLocks noGrp="1" noChangeArrowheads="1"/>
          </p:cNvSpPr>
          <p:nvPr>
            <p:ph type="title"/>
          </p:nvPr>
        </p:nvSpPr>
        <p:spPr>
          <a:xfrm>
            <a:off x="1066800" y="304800"/>
            <a:ext cx="7086600" cy="609600"/>
          </a:xfrm>
          <a:ln/>
        </p:spPr>
        <p:txBody>
          <a:bodyPr/>
          <a:lstStyle/>
          <a:p>
            <a:r>
              <a:rPr lang="en-US" sz="2800" dirty="0">
                <a:solidFill>
                  <a:srgbClr val="080808"/>
                </a:solidFill>
              </a:rPr>
              <a:t>Scripted Players: Implementation</a:t>
            </a:r>
          </a:p>
        </p:txBody>
      </p:sp>
      <p:sp>
        <p:nvSpPr>
          <p:cNvPr id="91144" name="AutoShape 8"/>
          <p:cNvSpPr>
            <a:spLocks noChangeArrowheads="1"/>
          </p:cNvSpPr>
          <p:nvPr/>
        </p:nvSpPr>
        <p:spPr bwMode="auto">
          <a:xfrm>
            <a:off x="1447800" y="1447800"/>
            <a:ext cx="2667000" cy="990600"/>
          </a:xfrm>
          <a:prstGeom prst="roundRect">
            <a:avLst>
              <a:gd name="adj" fmla="val 16667"/>
            </a:avLst>
          </a:prstGeom>
          <a:solidFill>
            <a:srgbClr val="3FBF7F"/>
          </a:solidFill>
          <a:ln w="38100">
            <a:solidFill>
              <a:srgbClr val="018D68"/>
            </a:solidFill>
            <a:round/>
            <a:headEnd/>
            <a:tailEnd/>
          </a:ln>
          <a:effectLst/>
        </p:spPr>
        <p:txBody>
          <a:bodyPr wrap="none" anchor="ctr"/>
          <a:lstStyle/>
          <a:p>
            <a:endParaRPr lang="en-US"/>
          </a:p>
        </p:txBody>
      </p:sp>
      <p:sp>
        <p:nvSpPr>
          <p:cNvPr id="91145" name="Text Box 9"/>
          <p:cNvSpPr txBox="1">
            <a:spLocks noChangeArrowheads="1"/>
          </p:cNvSpPr>
          <p:nvPr/>
        </p:nvSpPr>
        <p:spPr bwMode="auto">
          <a:xfrm>
            <a:off x="1524000" y="1651000"/>
            <a:ext cx="2406650" cy="579438"/>
          </a:xfrm>
          <a:prstGeom prst="rect">
            <a:avLst/>
          </a:prstGeom>
          <a:solidFill>
            <a:srgbClr val="3FBF7F"/>
          </a:solidFill>
          <a:ln w="19050">
            <a:noFill/>
            <a:miter lim="800000"/>
            <a:headEnd/>
            <a:tailEnd/>
          </a:ln>
          <a:effectLst/>
        </p:spPr>
        <p:txBody>
          <a:bodyPr wrap="none">
            <a:spAutoFit/>
          </a:bodyPr>
          <a:lstStyle/>
          <a:p>
            <a:r>
              <a:rPr kumimoji="0" lang="en-US" sz="3200">
                <a:solidFill>
                  <a:srgbClr val="080808"/>
                </a:solidFill>
                <a:latin typeface="Times New Roman" pitchFamily="18" charset="0"/>
              </a:rPr>
              <a:t>Script Engine</a:t>
            </a:r>
          </a:p>
        </p:txBody>
      </p:sp>
      <p:sp>
        <p:nvSpPr>
          <p:cNvPr id="91146" name="Line 10"/>
          <p:cNvSpPr>
            <a:spLocks noChangeShapeType="1"/>
          </p:cNvSpPr>
          <p:nvPr/>
        </p:nvSpPr>
        <p:spPr bwMode="auto">
          <a:xfrm>
            <a:off x="3657600" y="2590800"/>
            <a:ext cx="742950" cy="990600"/>
          </a:xfrm>
          <a:prstGeom prst="line">
            <a:avLst/>
          </a:prstGeom>
          <a:noFill/>
          <a:ln w="19050">
            <a:solidFill>
              <a:srgbClr val="000000"/>
            </a:solidFill>
            <a:round/>
            <a:headEnd/>
            <a:tailEnd type="triangle" w="med" len="med"/>
          </a:ln>
          <a:effectLst/>
        </p:spPr>
        <p:txBody>
          <a:bodyPr/>
          <a:lstStyle/>
          <a:p>
            <a:endParaRPr lang="en-US"/>
          </a:p>
        </p:txBody>
      </p:sp>
      <p:grpSp>
        <p:nvGrpSpPr>
          <p:cNvPr id="3" name="Group 11"/>
          <p:cNvGrpSpPr>
            <a:grpSpLocks/>
          </p:cNvGrpSpPr>
          <p:nvPr/>
        </p:nvGrpSpPr>
        <p:grpSpPr bwMode="auto">
          <a:xfrm>
            <a:off x="2057400" y="2590800"/>
            <a:ext cx="1143000" cy="2058988"/>
            <a:chOff x="1104" y="1824"/>
            <a:chExt cx="720" cy="1297"/>
          </a:xfrm>
        </p:grpSpPr>
        <p:sp>
          <p:nvSpPr>
            <p:cNvPr id="91148" name="Line 12"/>
            <p:cNvSpPr>
              <a:spLocks noChangeShapeType="1"/>
            </p:cNvSpPr>
            <p:nvPr/>
          </p:nvSpPr>
          <p:spPr bwMode="auto">
            <a:xfrm flipV="1">
              <a:off x="1392" y="1824"/>
              <a:ext cx="1" cy="1248"/>
            </a:xfrm>
            <a:prstGeom prst="line">
              <a:avLst/>
            </a:prstGeom>
            <a:noFill/>
            <a:ln w="19050">
              <a:solidFill>
                <a:srgbClr val="000000"/>
              </a:solidFill>
              <a:round/>
              <a:headEnd/>
              <a:tailEnd type="triangle" w="med" len="med"/>
            </a:ln>
            <a:effectLst/>
          </p:spPr>
          <p:txBody>
            <a:bodyPr/>
            <a:lstStyle/>
            <a:p>
              <a:endParaRPr lang="en-US"/>
            </a:p>
          </p:txBody>
        </p:sp>
        <p:sp>
          <p:nvSpPr>
            <p:cNvPr id="91149" name="Line 13"/>
            <p:cNvSpPr>
              <a:spLocks noChangeShapeType="1"/>
            </p:cNvSpPr>
            <p:nvPr/>
          </p:nvSpPr>
          <p:spPr bwMode="auto">
            <a:xfrm flipH="1">
              <a:off x="1440" y="3120"/>
              <a:ext cx="384" cy="1"/>
            </a:xfrm>
            <a:prstGeom prst="line">
              <a:avLst/>
            </a:prstGeom>
            <a:noFill/>
            <a:ln w="19050">
              <a:solidFill>
                <a:srgbClr val="000000"/>
              </a:solidFill>
              <a:round/>
              <a:headEnd/>
              <a:tailEnd type="triangle" w="med" len="med"/>
            </a:ln>
            <a:effectLst/>
          </p:spPr>
          <p:txBody>
            <a:bodyPr/>
            <a:lstStyle/>
            <a:p>
              <a:endParaRPr lang="en-US"/>
            </a:p>
          </p:txBody>
        </p:sp>
        <p:sp>
          <p:nvSpPr>
            <p:cNvPr id="91150" name="Text Box 14"/>
            <p:cNvSpPr txBox="1">
              <a:spLocks noChangeArrowheads="1"/>
            </p:cNvSpPr>
            <p:nvPr/>
          </p:nvSpPr>
          <p:spPr bwMode="auto">
            <a:xfrm>
              <a:off x="1104" y="2224"/>
              <a:ext cx="511" cy="300"/>
            </a:xfrm>
            <a:prstGeom prst="rect">
              <a:avLst/>
            </a:prstGeom>
            <a:solidFill>
              <a:srgbClr val="009999"/>
            </a:solidFill>
            <a:ln w="19050">
              <a:solidFill>
                <a:schemeClr val="hlink"/>
              </a:solidFill>
              <a:miter lim="800000"/>
              <a:headEnd/>
              <a:tailEnd/>
            </a:ln>
            <a:effectLst/>
          </p:spPr>
          <p:txBody>
            <a:bodyPr wrap="none">
              <a:spAutoFit/>
            </a:bodyPr>
            <a:lstStyle/>
            <a:p>
              <a:r>
                <a:rPr kumimoji="0" lang="en-US" i="1">
                  <a:solidFill>
                    <a:srgbClr val="080808"/>
                  </a:solidFill>
                  <a:latin typeface="Times New Roman" pitchFamily="18" charset="0"/>
                </a:rPr>
                <a:t>State</a:t>
              </a:r>
            </a:p>
          </p:txBody>
        </p:sp>
      </p:grpSp>
      <p:sp>
        <p:nvSpPr>
          <p:cNvPr id="91152" name="AutoShape 16"/>
          <p:cNvSpPr>
            <a:spLocks noChangeArrowheads="1"/>
          </p:cNvSpPr>
          <p:nvPr/>
        </p:nvSpPr>
        <p:spPr bwMode="auto">
          <a:xfrm>
            <a:off x="5562600" y="1447800"/>
            <a:ext cx="2667000" cy="990600"/>
          </a:xfrm>
          <a:prstGeom prst="roundRect">
            <a:avLst>
              <a:gd name="adj" fmla="val 16667"/>
            </a:avLst>
          </a:prstGeom>
          <a:solidFill>
            <a:srgbClr val="3FBF7F"/>
          </a:solidFill>
          <a:ln w="38100">
            <a:solidFill>
              <a:srgbClr val="018D68"/>
            </a:solidFill>
            <a:round/>
            <a:headEnd/>
            <a:tailEnd/>
          </a:ln>
          <a:effectLst/>
        </p:spPr>
        <p:txBody>
          <a:bodyPr wrap="none" anchor="ctr"/>
          <a:lstStyle/>
          <a:p>
            <a:endParaRPr lang="en-US"/>
          </a:p>
        </p:txBody>
      </p:sp>
      <p:sp>
        <p:nvSpPr>
          <p:cNvPr id="91153" name="Text Box 17"/>
          <p:cNvSpPr txBox="1">
            <a:spLocks noChangeArrowheads="1"/>
          </p:cNvSpPr>
          <p:nvPr/>
        </p:nvSpPr>
        <p:spPr bwMode="auto">
          <a:xfrm>
            <a:off x="5867400" y="1651000"/>
            <a:ext cx="1979613" cy="579438"/>
          </a:xfrm>
          <a:prstGeom prst="rect">
            <a:avLst/>
          </a:prstGeom>
          <a:solidFill>
            <a:srgbClr val="3FBF7F"/>
          </a:solidFill>
          <a:ln w="19050">
            <a:noFill/>
            <a:miter lim="800000"/>
            <a:headEnd/>
            <a:tailEnd/>
          </a:ln>
          <a:effectLst/>
        </p:spPr>
        <p:txBody>
          <a:bodyPr wrap="none">
            <a:spAutoFit/>
          </a:bodyPr>
          <a:lstStyle/>
          <a:p>
            <a:r>
              <a:rPr kumimoji="0" lang="en-US" sz="3200">
                <a:solidFill>
                  <a:srgbClr val="080808"/>
                </a:solidFill>
                <a:latin typeface="Times New Roman" pitchFamily="18" charset="0"/>
              </a:rPr>
              <a:t>Game GUI</a:t>
            </a:r>
          </a:p>
        </p:txBody>
      </p:sp>
      <p:sp>
        <p:nvSpPr>
          <p:cNvPr id="91155" name="AutoShape 19"/>
          <p:cNvSpPr>
            <a:spLocks noChangeArrowheads="1"/>
          </p:cNvSpPr>
          <p:nvPr/>
        </p:nvSpPr>
        <p:spPr bwMode="auto">
          <a:xfrm>
            <a:off x="2133600" y="4800600"/>
            <a:ext cx="5638800" cy="1143000"/>
          </a:xfrm>
          <a:prstGeom prst="roundRect">
            <a:avLst>
              <a:gd name="adj" fmla="val 16667"/>
            </a:avLst>
          </a:prstGeom>
          <a:solidFill>
            <a:srgbClr val="3FBF7F"/>
          </a:solidFill>
          <a:ln w="38100">
            <a:solidFill>
              <a:srgbClr val="018D68"/>
            </a:solidFill>
            <a:round/>
            <a:headEnd/>
            <a:tailEnd/>
          </a:ln>
          <a:effectLst/>
        </p:spPr>
        <p:txBody>
          <a:bodyPr wrap="none" anchor="ctr"/>
          <a:lstStyle/>
          <a:p>
            <a:endParaRPr lang="en-US"/>
          </a:p>
        </p:txBody>
      </p:sp>
      <p:sp>
        <p:nvSpPr>
          <p:cNvPr id="91156" name="Text Box 20"/>
          <p:cNvSpPr txBox="1">
            <a:spLocks noChangeArrowheads="1"/>
          </p:cNvSpPr>
          <p:nvPr/>
        </p:nvSpPr>
        <p:spPr bwMode="auto">
          <a:xfrm>
            <a:off x="3638550" y="5073650"/>
            <a:ext cx="2457450" cy="641350"/>
          </a:xfrm>
          <a:prstGeom prst="rect">
            <a:avLst/>
          </a:prstGeom>
          <a:solidFill>
            <a:srgbClr val="3FBF7F"/>
          </a:solidFill>
          <a:ln w="38100">
            <a:noFill/>
            <a:miter lim="800000"/>
            <a:headEnd/>
            <a:tailEnd/>
          </a:ln>
          <a:effectLst/>
        </p:spPr>
        <p:txBody>
          <a:bodyPr wrap="none">
            <a:spAutoFit/>
          </a:bodyPr>
          <a:lstStyle/>
          <a:p>
            <a:r>
              <a:rPr kumimoji="0" lang="en-US" sz="3600">
                <a:solidFill>
                  <a:srgbClr val="080808"/>
                </a:solidFill>
                <a:latin typeface="Times New Roman" pitchFamily="18" charset="0"/>
              </a:rPr>
              <a:t>Game Logic</a:t>
            </a:r>
          </a:p>
        </p:txBody>
      </p:sp>
      <p:sp>
        <p:nvSpPr>
          <p:cNvPr id="91157" name="Line 21"/>
          <p:cNvSpPr>
            <a:spLocks noChangeShapeType="1"/>
          </p:cNvSpPr>
          <p:nvPr/>
        </p:nvSpPr>
        <p:spPr bwMode="auto">
          <a:xfrm flipH="1">
            <a:off x="5257800" y="2590800"/>
            <a:ext cx="762000" cy="990600"/>
          </a:xfrm>
          <a:prstGeom prst="line">
            <a:avLst/>
          </a:prstGeom>
          <a:noFill/>
          <a:ln w="19050">
            <a:solidFill>
              <a:srgbClr val="000000"/>
            </a:solidFill>
            <a:round/>
            <a:headEnd/>
            <a:tailEnd type="triangle" w="med" len="med"/>
          </a:ln>
          <a:effectLst/>
        </p:spPr>
        <p:txBody>
          <a:bodyPr/>
          <a:lstStyle/>
          <a:p>
            <a:endParaRPr lang="en-US"/>
          </a:p>
        </p:txBody>
      </p:sp>
      <p:sp>
        <p:nvSpPr>
          <p:cNvPr id="91158" name="Text Box 22"/>
          <p:cNvSpPr txBox="1">
            <a:spLocks noChangeArrowheads="1"/>
          </p:cNvSpPr>
          <p:nvPr/>
        </p:nvSpPr>
        <p:spPr bwMode="auto">
          <a:xfrm>
            <a:off x="3930650" y="3657600"/>
            <a:ext cx="1803400" cy="538163"/>
          </a:xfrm>
          <a:prstGeom prst="rect">
            <a:avLst/>
          </a:prstGeom>
          <a:solidFill>
            <a:srgbClr val="009999"/>
          </a:solidFill>
          <a:ln w="19050">
            <a:solidFill>
              <a:schemeClr val="hlink"/>
            </a:solidFill>
            <a:miter lim="800000"/>
            <a:headEnd/>
            <a:tailEnd/>
          </a:ln>
          <a:effectLst/>
        </p:spPr>
        <p:txBody>
          <a:bodyPr wrap="none">
            <a:spAutoFit/>
          </a:bodyPr>
          <a:lstStyle/>
          <a:p>
            <a:r>
              <a:rPr kumimoji="0" lang="en-US" sz="2800" i="1">
                <a:solidFill>
                  <a:srgbClr val="080808"/>
                </a:solidFill>
                <a:latin typeface="Times New Roman" pitchFamily="18" charset="0"/>
              </a:rPr>
              <a:t>Commands</a:t>
            </a:r>
          </a:p>
        </p:txBody>
      </p:sp>
      <p:grpSp>
        <p:nvGrpSpPr>
          <p:cNvPr id="4" name="Group 23"/>
          <p:cNvGrpSpPr>
            <a:grpSpLocks/>
          </p:cNvGrpSpPr>
          <p:nvPr/>
        </p:nvGrpSpPr>
        <p:grpSpPr bwMode="auto">
          <a:xfrm>
            <a:off x="6705600" y="2590800"/>
            <a:ext cx="1039813" cy="2058988"/>
            <a:chOff x="4032" y="1824"/>
            <a:chExt cx="655" cy="1297"/>
          </a:xfrm>
        </p:grpSpPr>
        <p:sp>
          <p:nvSpPr>
            <p:cNvPr id="91160" name="Line 24"/>
            <p:cNvSpPr>
              <a:spLocks noChangeShapeType="1"/>
            </p:cNvSpPr>
            <p:nvPr/>
          </p:nvSpPr>
          <p:spPr bwMode="auto">
            <a:xfrm flipH="1" flipV="1">
              <a:off x="4464" y="1824"/>
              <a:ext cx="1" cy="1200"/>
            </a:xfrm>
            <a:prstGeom prst="line">
              <a:avLst/>
            </a:prstGeom>
            <a:noFill/>
            <a:ln w="19050">
              <a:solidFill>
                <a:srgbClr val="000000"/>
              </a:solidFill>
              <a:round/>
              <a:headEnd/>
              <a:tailEnd type="triangle" w="med" len="med"/>
            </a:ln>
            <a:effectLst/>
          </p:spPr>
          <p:txBody>
            <a:bodyPr/>
            <a:lstStyle/>
            <a:p>
              <a:endParaRPr lang="en-US"/>
            </a:p>
          </p:txBody>
        </p:sp>
        <p:sp>
          <p:nvSpPr>
            <p:cNvPr id="91161" name="Line 25"/>
            <p:cNvSpPr>
              <a:spLocks noChangeShapeType="1"/>
            </p:cNvSpPr>
            <p:nvPr/>
          </p:nvSpPr>
          <p:spPr bwMode="auto">
            <a:xfrm>
              <a:off x="4032" y="3120"/>
              <a:ext cx="384" cy="1"/>
            </a:xfrm>
            <a:prstGeom prst="line">
              <a:avLst/>
            </a:prstGeom>
            <a:noFill/>
            <a:ln w="19050">
              <a:solidFill>
                <a:srgbClr val="000000"/>
              </a:solidFill>
              <a:round/>
              <a:headEnd/>
              <a:tailEnd type="triangle" w="med" len="med"/>
            </a:ln>
            <a:effectLst/>
          </p:spPr>
          <p:txBody>
            <a:bodyPr/>
            <a:lstStyle/>
            <a:p>
              <a:endParaRPr lang="en-US"/>
            </a:p>
          </p:txBody>
        </p:sp>
        <p:sp>
          <p:nvSpPr>
            <p:cNvPr id="91162" name="Text Box 26"/>
            <p:cNvSpPr txBox="1">
              <a:spLocks noChangeArrowheads="1"/>
            </p:cNvSpPr>
            <p:nvPr/>
          </p:nvSpPr>
          <p:spPr bwMode="auto">
            <a:xfrm>
              <a:off x="4176" y="2208"/>
              <a:ext cx="511" cy="300"/>
            </a:xfrm>
            <a:prstGeom prst="rect">
              <a:avLst/>
            </a:prstGeom>
            <a:solidFill>
              <a:srgbClr val="009999"/>
            </a:solidFill>
            <a:ln w="19050">
              <a:solidFill>
                <a:schemeClr val="hlink"/>
              </a:solidFill>
              <a:miter lim="800000"/>
              <a:headEnd/>
              <a:tailEnd/>
            </a:ln>
            <a:effectLst/>
          </p:spPr>
          <p:txBody>
            <a:bodyPr wrap="none">
              <a:spAutoFit/>
            </a:bodyPr>
            <a:lstStyle/>
            <a:p>
              <a:r>
                <a:rPr kumimoji="0" lang="en-US" i="1">
                  <a:solidFill>
                    <a:srgbClr val="080808"/>
                  </a:solidFill>
                  <a:latin typeface="Times New Roman" pitchFamily="18" charset="0"/>
                </a:rPr>
                <a:t>State</a:t>
              </a:r>
            </a:p>
          </p:txBody>
        </p:sp>
      </p:grpSp>
      <p:sp>
        <p:nvSpPr>
          <p:cNvPr id="91163" name="Text Box 27"/>
          <p:cNvSpPr txBox="1">
            <a:spLocks noChangeArrowheads="1"/>
          </p:cNvSpPr>
          <p:nvPr/>
        </p:nvSpPr>
        <p:spPr bwMode="auto">
          <a:xfrm>
            <a:off x="3276600" y="4343400"/>
            <a:ext cx="3255963" cy="592138"/>
          </a:xfrm>
          <a:prstGeom prst="rect">
            <a:avLst/>
          </a:prstGeom>
          <a:solidFill>
            <a:srgbClr val="9AB8FC"/>
          </a:solidFill>
          <a:ln w="12700">
            <a:solidFill>
              <a:schemeClr val="hlink"/>
            </a:solidFill>
            <a:miter lim="800000"/>
            <a:headEnd/>
            <a:tailEnd/>
          </a:ln>
          <a:effectLst/>
        </p:spPr>
        <p:txBody>
          <a:bodyPr wrap="none">
            <a:spAutoFit/>
          </a:bodyPr>
          <a:lstStyle/>
          <a:p>
            <a:r>
              <a:rPr kumimoji="0" lang="en-US" sz="3200">
                <a:solidFill>
                  <a:srgbClr val="080808"/>
                </a:solidFill>
                <a:latin typeface="Times New Roman" pitchFamily="18" charset="0"/>
              </a:rPr>
              <a:t>Presentation Layer</a:t>
            </a:r>
          </a:p>
        </p:txBody>
      </p:sp>
      <p:grpSp>
        <p:nvGrpSpPr>
          <p:cNvPr id="5" name="Group 34"/>
          <p:cNvGrpSpPr>
            <a:grpSpLocks/>
          </p:cNvGrpSpPr>
          <p:nvPr/>
        </p:nvGrpSpPr>
        <p:grpSpPr bwMode="auto">
          <a:xfrm>
            <a:off x="1371600" y="990600"/>
            <a:ext cx="6934200" cy="1524000"/>
            <a:chOff x="864" y="624"/>
            <a:chExt cx="4368" cy="960"/>
          </a:xfrm>
        </p:grpSpPr>
        <p:sp>
          <p:nvSpPr>
            <p:cNvPr id="91168" name="Rectangle 32"/>
            <p:cNvSpPr>
              <a:spLocks noChangeArrowheads="1"/>
            </p:cNvSpPr>
            <p:nvPr/>
          </p:nvSpPr>
          <p:spPr bwMode="auto">
            <a:xfrm>
              <a:off x="864" y="864"/>
              <a:ext cx="4368" cy="720"/>
            </a:xfrm>
            <a:prstGeom prst="rect">
              <a:avLst/>
            </a:prstGeom>
            <a:noFill/>
            <a:ln w="19050" cap="rnd">
              <a:solidFill>
                <a:srgbClr val="000000"/>
              </a:solidFill>
              <a:prstDash val="sysDot"/>
              <a:miter lim="800000"/>
              <a:headEnd/>
              <a:tailEnd/>
            </a:ln>
            <a:effectLst/>
          </p:spPr>
          <p:txBody>
            <a:bodyPr wrap="none" anchor="ctr"/>
            <a:lstStyle/>
            <a:p>
              <a:endParaRPr lang="en-US"/>
            </a:p>
          </p:txBody>
        </p:sp>
        <p:sp>
          <p:nvSpPr>
            <p:cNvPr id="91169" name="Rectangle 33"/>
            <p:cNvSpPr>
              <a:spLocks noChangeArrowheads="1"/>
            </p:cNvSpPr>
            <p:nvPr/>
          </p:nvSpPr>
          <p:spPr bwMode="auto">
            <a:xfrm>
              <a:off x="2592" y="624"/>
              <a:ext cx="912" cy="144"/>
            </a:xfrm>
            <a:prstGeom prst="rect">
              <a:avLst/>
            </a:prstGeom>
            <a:noFill/>
            <a:ln w="9525">
              <a:noFill/>
              <a:miter lim="800000"/>
              <a:headEnd/>
              <a:tailEnd/>
            </a:ln>
            <a:effectLst/>
          </p:spPr>
          <p:txBody>
            <a:bodyPr anchor="ctr"/>
            <a:lstStyle/>
            <a:p>
              <a:r>
                <a:rPr kumimoji="0" lang="en-US" sz="1600">
                  <a:solidFill>
                    <a:srgbClr val="292929"/>
                  </a:solidFill>
                  <a:latin typeface="DIN-Black" charset="0"/>
                </a:rPr>
                <a:t>Or, load both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91140"/>
                                        </p:tgtEl>
                                        <p:attrNameLst>
                                          <p:attrName>style.visibility</p:attrName>
                                        </p:attrNameLst>
                                      </p:cBhvr>
                                      <p:to>
                                        <p:strVal val="visible"/>
                                      </p:to>
                                    </p:set>
                                    <p:anim calcmode="lin" valueType="num">
                                      <p:cBhvr>
                                        <p:cTn id="12" dur="500" fill="hold"/>
                                        <p:tgtEl>
                                          <p:spTgt spid="91140"/>
                                        </p:tgtEl>
                                        <p:attrNameLst>
                                          <p:attrName>ppt_w</p:attrName>
                                        </p:attrNameLst>
                                      </p:cBhvr>
                                      <p:tavLst>
                                        <p:tav tm="0">
                                          <p:val>
                                            <p:fltVal val="0"/>
                                          </p:val>
                                        </p:tav>
                                        <p:tav tm="100000">
                                          <p:val>
                                            <p:strVal val="#ppt_w"/>
                                          </p:val>
                                        </p:tav>
                                      </p:tavLst>
                                    </p:anim>
                                    <p:anim calcmode="lin" valueType="num">
                                      <p:cBhvr>
                                        <p:cTn id="13" dur="500" fill="hold"/>
                                        <p:tgtEl>
                                          <p:spTgt spid="91140"/>
                                        </p:tgtEl>
                                        <p:attrNameLst>
                                          <p:attrName>ppt_h</p:attrName>
                                        </p:attrNameLst>
                                      </p:cBhvr>
                                      <p:tavLst>
                                        <p:tav tm="0">
                                          <p:val>
                                            <p:fltVal val="0"/>
                                          </p:val>
                                        </p:tav>
                                        <p:tav tm="100000">
                                          <p:val>
                                            <p:strVal val="#ppt_h"/>
                                          </p:val>
                                        </p:tav>
                                      </p:tavLst>
                                    </p:anim>
                                    <p:animEffect transition="in" filter="fade">
                                      <p:cBhvr>
                                        <p:cTn id="14" dur="500"/>
                                        <p:tgtEl>
                                          <p:spTgt spid="9114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277938" y="381000"/>
            <a:ext cx="7086600" cy="990600"/>
          </a:xfrm>
        </p:spPr>
        <p:txBody>
          <a:bodyPr>
            <a:normAutofit fontScale="90000"/>
          </a:bodyPr>
          <a:lstStyle/>
          <a:p>
            <a:r>
              <a:rPr lang="en-US" sz="3100" dirty="0" smtClean="0"/>
              <a:t>Handout notes</a:t>
            </a:r>
            <a:r>
              <a:rPr lang="en-US" sz="2400" dirty="0" smtClean="0"/>
              <a:t>: </a:t>
            </a:r>
            <a:br>
              <a:rPr lang="en-US" sz="2400" dirty="0" smtClean="0"/>
            </a:br>
            <a:r>
              <a:rPr lang="en-US" sz="2400" dirty="0" smtClean="0"/>
              <a:t>Scriptable for </a:t>
            </a:r>
            <a:r>
              <a:rPr lang="en-US" sz="2400" dirty="0"/>
              <a:t>many applications: engineering, QA and management</a:t>
            </a:r>
            <a:endParaRPr lang="en-US" sz="1800" dirty="0"/>
          </a:p>
        </p:txBody>
      </p:sp>
      <p:sp>
        <p:nvSpPr>
          <p:cNvPr id="65539" name="Rectangle 3"/>
          <p:cNvSpPr>
            <a:spLocks noGrp="1" noChangeArrowheads="1"/>
          </p:cNvSpPr>
          <p:nvPr>
            <p:ph type="body" idx="1"/>
          </p:nvPr>
        </p:nvSpPr>
        <p:spPr>
          <a:xfrm>
            <a:off x="1295400" y="1524000"/>
            <a:ext cx="7485063" cy="4572000"/>
          </a:xfrm>
        </p:spPr>
        <p:txBody>
          <a:bodyPr>
            <a:normAutofit lnSpcReduction="10000"/>
          </a:bodyPr>
          <a:lstStyle/>
          <a:p>
            <a:pPr>
              <a:lnSpc>
                <a:spcPct val="80000"/>
              </a:lnSpc>
            </a:pPr>
            <a:r>
              <a:rPr lang="en-US" sz="2000" u="sng" dirty="0"/>
              <a:t>Unit testing</a:t>
            </a:r>
            <a:r>
              <a:rPr lang="en-US" sz="2000" dirty="0"/>
              <a:t>: 1 feature = 1 </a:t>
            </a:r>
            <a:r>
              <a:rPr lang="en-US" sz="2000" dirty="0" smtClean="0"/>
              <a:t>script</a:t>
            </a:r>
          </a:p>
          <a:p>
            <a:pPr>
              <a:lnSpc>
                <a:spcPct val="80000"/>
              </a:lnSpc>
            </a:pPr>
            <a:r>
              <a:rPr lang="en-US" sz="2000" u="sng" dirty="0" smtClean="0"/>
              <a:t>Recorders:</a:t>
            </a:r>
            <a:r>
              <a:rPr lang="en-US" sz="2000" dirty="0" smtClean="0"/>
              <a:t> ONLY useful for one bug, on one CPU, on one build</a:t>
            </a:r>
            <a:endParaRPr lang="en-US" sz="2000" u="sng" dirty="0"/>
          </a:p>
          <a:p>
            <a:pPr>
              <a:lnSpc>
                <a:spcPct val="80000"/>
              </a:lnSpc>
            </a:pPr>
            <a:r>
              <a:rPr lang="en-US" sz="2000" u="sng" dirty="0"/>
              <a:t>Load testing</a:t>
            </a:r>
            <a:r>
              <a:rPr lang="en-US" sz="2000" dirty="0"/>
              <a:t>: Representative play session, times 1,000s </a:t>
            </a:r>
          </a:p>
          <a:p>
            <a:pPr lvl="1">
              <a:lnSpc>
                <a:spcPct val="80000"/>
              </a:lnSpc>
            </a:pPr>
            <a:r>
              <a:rPr lang="en-US" sz="1800" dirty="0"/>
              <a:t>Make sure your servers work, before the players do</a:t>
            </a:r>
          </a:p>
          <a:p>
            <a:pPr>
              <a:lnSpc>
                <a:spcPct val="80000"/>
              </a:lnSpc>
            </a:pPr>
            <a:r>
              <a:rPr lang="en-US" sz="2000" u="sng" dirty="0"/>
              <a:t>Integration</a:t>
            </a:r>
            <a:r>
              <a:rPr lang="en-US" sz="2000" dirty="0"/>
              <a:t>: test code changes for catastrophic failures </a:t>
            </a:r>
          </a:p>
          <a:p>
            <a:pPr>
              <a:lnSpc>
                <a:spcPct val="80000"/>
              </a:lnSpc>
            </a:pPr>
            <a:r>
              <a:rPr lang="en-US" sz="2000" u="sng" dirty="0"/>
              <a:t>Build stability</a:t>
            </a:r>
            <a:r>
              <a:rPr lang="en-US" sz="2000" dirty="0"/>
              <a:t>: quickly find problems and verify the fix</a:t>
            </a:r>
          </a:p>
          <a:p>
            <a:pPr>
              <a:lnSpc>
                <a:spcPct val="80000"/>
              </a:lnSpc>
            </a:pPr>
            <a:r>
              <a:rPr lang="en-US" sz="2000" u="sng" dirty="0"/>
              <a:t>Content testing</a:t>
            </a:r>
            <a:r>
              <a:rPr lang="en-US" sz="2000" dirty="0"/>
              <a:t>: exhaustive analysis of game play to help tuning and ensure all assets are correctly hooked up and explore edge cases</a:t>
            </a:r>
          </a:p>
          <a:p>
            <a:pPr>
              <a:lnSpc>
                <a:spcPct val="80000"/>
              </a:lnSpc>
            </a:pPr>
            <a:r>
              <a:rPr lang="en-US" sz="2000" u="sng" dirty="0"/>
              <a:t>Multi-player testing</a:t>
            </a:r>
            <a:r>
              <a:rPr lang="en-US" sz="2000" dirty="0"/>
              <a:t>: engineers and QA can test multi-player game code without requiring multiple manual testers</a:t>
            </a:r>
          </a:p>
          <a:p>
            <a:pPr>
              <a:lnSpc>
                <a:spcPct val="80000"/>
              </a:lnSpc>
            </a:pPr>
            <a:r>
              <a:rPr lang="en-US" sz="2000" u="sng" dirty="0"/>
              <a:t>Performance &amp; compatibility testing</a:t>
            </a:r>
            <a:r>
              <a:rPr lang="en-US" sz="2000" dirty="0"/>
              <a:t>: repeatable tests across a broad range of hardware gives you a precise view of where you really are</a:t>
            </a:r>
          </a:p>
          <a:p>
            <a:pPr>
              <a:lnSpc>
                <a:spcPct val="80000"/>
              </a:lnSpc>
            </a:pPr>
            <a:r>
              <a:rPr lang="en-US" sz="2000" u="sng" dirty="0"/>
              <a:t>Project completeness</a:t>
            </a:r>
            <a:r>
              <a:rPr lang="en-US" sz="2000" dirty="0"/>
              <a:t>: how many features  pass their core functionality tests; what are our current FPS, network lag and bandwidth numbers,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277938" y="304800"/>
            <a:ext cx="7086600" cy="1447800"/>
          </a:xfrm>
        </p:spPr>
        <p:txBody>
          <a:bodyPr/>
          <a:lstStyle/>
          <a:p>
            <a:pPr>
              <a:spcBef>
                <a:spcPct val="10000"/>
              </a:spcBef>
            </a:pPr>
            <a:r>
              <a:rPr lang="en-US" sz="2000"/>
              <a:t>Catch-22: some standard techniques to deal with large scale teams &amp; implementation complexity collide with iteration!</a:t>
            </a:r>
          </a:p>
        </p:txBody>
      </p:sp>
      <p:pic>
        <p:nvPicPr>
          <p:cNvPr id="154627" name="Picture 3" descr="MCj03333180000[1]"/>
          <p:cNvPicPr>
            <a:picLocks noChangeAspect="1" noChangeArrowheads="1"/>
          </p:cNvPicPr>
          <p:nvPr/>
        </p:nvPicPr>
        <p:blipFill>
          <a:blip r:embed="rId3" cstate="print"/>
          <a:srcRect/>
          <a:stretch>
            <a:fillRect/>
          </a:stretch>
        </p:blipFill>
        <p:spPr bwMode="auto">
          <a:xfrm>
            <a:off x="1885950" y="3200400"/>
            <a:ext cx="1063625" cy="2740025"/>
          </a:xfrm>
          <a:prstGeom prst="rect">
            <a:avLst/>
          </a:prstGeom>
          <a:noFill/>
        </p:spPr>
      </p:pic>
      <p:sp>
        <p:nvSpPr>
          <p:cNvPr id="154628" name="Rectangle 4"/>
          <p:cNvSpPr>
            <a:spLocks noChangeArrowheads="1"/>
          </p:cNvSpPr>
          <p:nvPr/>
        </p:nvSpPr>
        <p:spPr bwMode="auto">
          <a:xfrm>
            <a:off x="1277938" y="5943600"/>
            <a:ext cx="2338387" cy="457200"/>
          </a:xfrm>
          <a:prstGeom prst="rect">
            <a:avLst/>
          </a:prstGeom>
          <a:noFill/>
          <a:ln w="9525">
            <a:noFill/>
            <a:miter lim="800000"/>
            <a:headEnd/>
            <a:tailEnd/>
          </a:ln>
          <a:effectLst/>
        </p:spPr>
        <p:txBody>
          <a:bodyPr wrap="none">
            <a:spAutoFit/>
          </a:bodyPr>
          <a:lstStyle/>
          <a:p>
            <a:r>
              <a:rPr kumimoji="0" lang="en-US">
                <a:solidFill>
                  <a:srgbClr val="000000"/>
                </a:solidFill>
              </a:rPr>
              <a:t>Mil-Spec 2167A</a:t>
            </a:r>
          </a:p>
        </p:txBody>
      </p:sp>
      <p:pic>
        <p:nvPicPr>
          <p:cNvPr id="154629" name="Picture 5" descr="process tree"/>
          <p:cNvPicPr>
            <a:picLocks noChangeAspect="1" noChangeArrowheads="1"/>
          </p:cNvPicPr>
          <p:nvPr/>
        </p:nvPicPr>
        <p:blipFill>
          <a:blip r:embed="rId4" cstate="print"/>
          <a:srcRect/>
          <a:stretch>
            <a:fillRect/>
          </a:stretch>
        </p:blipFill>
        <p:spPr bwMode="auto">
          <a:xfrm>
            <a:off x="2854325" y="1295400"/>
            <a:ext cx="3670300" cy="5562600"/>
          </a:xfrm>
          <a:prstGeom prst="rect">
            <a:avLst/>
          </a:prstGeom>
          <a:noFill/>
        </p:spPr>
      </p:pic>
      <p:pic>
        <p:nvPicPr>
          <p:cNvPr id="154630" name="Picture 6"/>
          <p:cNvPicPr>
            <a:picLocks noChangeAspect="1" noChangeArrowheads="1"/>
          </p:cNvPicPr>
          <p:nvPr/>
        </p:nvPicPr>
        <p:blipFill>
          <a:blip r:embed="rId5" cstate="print"/>
          <a:srcRect/>
          <a:stretch>
            <a:fillRect/>
          </a:stretch>
        </p:blipFill>
        <p:spPr bwMode="auto">
          <a:xfrm>
            <a:off x="6905625" y="1524000"/>
            <a:ext cx="1249363" cy="2133600"/>
          </a:xfrm>
          <a:prstGeom prst="rect">
            <a:avLst/>
          </a:prstGeom>
          <a:noFill/>
          <a:ln w="9525">
            <a:noFill/>
            <a:miter lim="800000"/>
            <a:headEnd/>
            <a:tailEnd/>
          </a:ln>
          <a:effectLst/>
        </p:spPr>
      </p:pic>
      <p:sp>
        <p:nvSpPr>
          <p:cNvPr id="154631" name="Rectangle 7"/>
          <p:cNvSpPr>
            <a:spLocks noChangeArrowheads="1"/>
          </p:cNvSpPr>
          <p:nvPr/>
        </p:nvSpPr>
        <p:spPr bwMode="auto">
          <a:xfrm>
            <a:off x="6681788" y="3581400"/>
            <a:ext cx="1471612" cy="457200"/>
          </a:xfrm>
          <a:prstGeom prst="rect">
            <a:avLst/>
          </a:prstGeom>
          <a:noFill/>
          <a:ln w="9525">
            <a:noFill/>
            <a:miter lim="800000"/>
            <a:headEnd/>
            <a:tailEnd/>
          </a:ln>
          <a:effectLst/>
        </p:spPr>
        <p:txBody>
          <a:bodyPr wrap="none">
            <a:spAutoFit/>
          </a:bodyPr>
          <a:lstStyle/>
          <a:p>
            <a:r>
              <a:rPr kumimoji="0" lang="en-US">
                <a:solidFill>
                  <a:srgbClr val="000000"/>
                </a:solidFill>
              </a:rPr>
              <a:t>ISO 9000</a:t>
            </a:r>
          </a:p>
        </p:txBody>
      </p:sp>
      <p:sp>
        <p:nvSpPr>
          <p:cNvPr id="154632" name="Rectangle 8"/>
          <p:cNvSpPr>
            <a:spLocks noChangeArrowheads="1"/>
          </p:cNvSpPr>
          <p:nvPr/>
        </p:nvSpPr>
        <p:spPr bwMode="auto">
          <a:xfrm>
            <a:off x="6172200" y="4492625"/>
            <a:ext cx="2590800" cy="1069975"/>
          </a:xfrm>
          <a:prstGeom prst="rect">
            <a:avLst/>
          </a:prstGeom>
          <a:solidFill>
            <a:srgbClr val="F8F8F8"/>
          </a:solidFill>
          <a:ln w="9525">
            <a:noFill/>
            <a:miter lim="800000"/>
            <a:headEnd/>
            <a:tailEnd/>
          </a:ln>
          <a:effectLst/>
        </p:spPr>
        <p:txBody>
          <a:bodyPr>
            <a:spAutoFit/>
          </a:bodyPr>
          <a:lstStyle/>
          <a:p>
            <a:pPr algn="ctr"/>
            <a:r>
              <a:rPr kumimoji="0" lang="en-US" sz="1600" i="1" u="sng">
                <a:solidFill>
                  <a:srgbClr val="000000"/>
                </a:solidFill>
              </a:rPr>
              <a:t>Core assumption</a:t>
            </a:r>
            <a:r>
              <a:rPr kumimoji="0" lang="en-US" sz="1600" i="1">
                <a:solidFill>
                  <a:srgbClr val="000000"/>
                </a:solidFill>
              </a:rPr>
              <a:t>:</a:t>
            </a:r>
          </a:p>
          <a:p>
            <a:pPr algn="ctr"/>
            <a:r>
              <a:rPr kumimoji="0" lang="en-US" sz="1600" i="1">
                <a:solidFill>
                  <a:srgbClr val="000000"/>
                </a:solidFill>
              </a:rPr>
              <a:t>You can know what you’re building &amp; write it down, before you build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4632"/>
                                        </p:tgtEl>
                                        <p:attrNameLst>
                                          <p:attrName>style.visibility</p:attrName>
                                        </p:attrNameLst>
                                      </p:cBhvr>
                                      <p:to>
                                        <p:strVal val="visible"/>
                                      </p:to>
                                    </p:set>
                                    <p:anim calcmode="lin" valueType="num">
                                      <p:cBhvr>
                                        <p:cTn id="7" dur="500" fill="hold"/>
                                        <p:tgtEl>
                                          <p:spTgt spid="154632"/>
                                        </p:tgtEl>
                                        <p:attrNameLst>
                                          <p:attrName>ppt_w</p:attrName>
                                        </p:attrNameLst>
                                      </p:cBhvr>
                                      <p:tavLst>
                                        <p:tav tm="0">
                                          <p:val>
                                            <p:fltVal val="0"/>
                                          </p:val>
                                        </p:tav>
                                        <p:tav tm="100000">
                                          <p:val>
                                            <p:strVal val="#ppt_w"/>
                                          </p:val>
                                        </p:tav>
                                      </p:tavLst>
                                    </p:anim>
                                    <p:anim calcmode="lin" valueType="num">
                                      <p:cBhvr>
                                        <p:cTn id="8" dur="500" fill="hold"/>
                                        <p:tgtEl>
                                          <p:spTgt spid="154632"/>
                                        </p:tgtEl>
                                        <p:attrNameLst>
                                          <p:attrName>ppt_h</p:attrName>
                                        </p:attrNameLst>
                                      </p:cBhvr>
                                      <p:tavLst>
                                        <p:tav tm="0">
                                          <p:val>
                                            <p:fltVal val="0"/>
                                          </p:val>
                                        </p:tav>
                                        <p:tav tm="100000">
                                          <p:val>
                                            <p:strVal val="#ppt_h"/>
                                          </p:val>
                                        </p:tav>
                                      </p:tavLst>
                                    </p:anim>
                                    <p:animEffect transition="in" filter="fade">
                                      <p:cBhvr>
                                        <p:cTn id="9" dur="500"/>
                                        <p:tgtEl>
                                          <p:spTgt spid="154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6" name="Text Box 4"/>
          <p:cNvSpPr txBox="1">
            <a:spLocks noChangeArrowheads="1"/>
          </p:cNvSpPr>
          <p:nvPr/>
        </p:nvSpPr>
        <p:spPr bwMode="auto">
          <a:xfrm>
            <a:off x="1295400" y="4597400"/>
            <a:ext cx="7315200" cy="1346200"/>
          </a:xfrm>
          <a:prstGeom prst="rect">
            <a:avLst/>
          </a:prstGeom>
          <a:solidFill>
            <a:srgbClr val="DDDDDD"/>
          </a:solidFill>
          <a:ln w="28575">
            <a:solidFill>
              <a:schemeClr val="folHlink"/>
            </a:solidFill>
            <a:miter lim="800000"/>
            <a:headEnd/>
            <a:tailEnd/>
          </a:ln>
          <a:effectLst/>
        </p:spPr>
        <p:txBody>
          <a:bodyPr lIns="0" rIns="365760">
            <a:spAutoFit/>
          </a:bodyPr>
          <a:lstStyle/>
          <a:p>
            <a:pPr lvl="1">
              <a:lnSpc>
                <a:spcPct val="90000"/>
              </a:lnSpc>
              <a:spcBef>
                <a:spcPct val="20000"/>
              </a:spcBef>
              <a:buClr>
                <a:schemeClr val="tx1"/>
              </a:buClr>
              <a:buSzPct val="75000"/>
              <a:buFont typeface="Wingdings" pitchFamily="2" charset="2"/>
              <a:buNone/>
            </a:pPr>
            <a:r>
              <a:rPr kumimoji="0" lang="en-US" sz="2000" i="1">
                <a:solidFill>
                  <a:srgbClr val="000000"/>
                </a:solidFill>
              </a:rPr>
              <a:t>“The difference between us and a computer is that the computer is blindingly stupid, but it is capable of being stupid many, many millions of times a second.” </a:t>
            </a:r>
          </a:p>
          <a:p>
            <a:pPr lvl="1">
              <a:lnSpc>
                <a:spcPct val="90000"/>
              </a:lnSpc>
              <a:spcBef>
                <a:spcPct val="20000"/>
              </a:spcBef>
              <a:buClr>
                <a:schemeClr val="tx1"/>
              </a:buClr>
              <a:buSzPct val="75000"/>
              <a:buFont typeface="Wingdings" pitchFamily="2" charset="2"/>
              <a:buNone/>
            </a:pPr>
            <a:r>
              <a:rPr kumimoji="0" lang="en-US">
                <a:solidFill>
                  <a:srgbClr val="000000"/>
                </a:solidFill>
              </a:rPr>
              <a:t>	</a:t>
            </a:r>
            <a:r>
              <a:rPr kumimoji="0" lang="en-US" sz="1800">
                <a:solidFill>
                  <a:srgbClr val="000000"/>
                </a:solidFill>
              </a:rPr>
              <a:t>Douglas Adams (1997 SCO Forum)</a:t>
            </a:r>
          </a:p>
        </p:txBody>
      </p:sp>
      <p:pic>
        <p:nvPicPr>
          <p:cNvPr id="361480" name="Picture 8" descr="b-Adams-HitchhikersGuide"/>
          <p:cNvPicPr>
            <a:picLocks noChangeAspect="1" noChangeArrowheads="1"/>
          </p:cNvPicPr>
          <p:nvPr/>
        </p:nvPicPr>
        <p:blipFill>
          <a:blip r:embed="rId3" cstate="print"/>
          <a:srcRect/>
          <a:stretch>
            <a:fillRect/>
          </a:stretch>
        </p:blipFill>
        <p:spPr bwMode="auto">
          <a:xfrm>
            <a:off x="1408113" y="558800"/>
            <a:ext cx="2401887" cy="3581400"/>
          </a:xfrm>
          <a:prstGeom prst="rect">
            <a:avLst/>
          </a:prstGeom>
          <a:noFill/>
        </p:spPr>
      </p:pic>
      <p:sp>
        <p:nvSpPr>
          <p:cNvPr id="361481" name="Rectangle 9"/>
          <p:cNvSpPr>
            <a:spLocks noGrp="1" noChangeArrowheads="1"/>
          </p:cNvSpPr>
          <p:nvPr>
            <p:ph type="body" idx="1"/>
          </p:nvPr>
        </p:nvSpPr>
        <p:spPr>
          <a:xfrm>
            <a:off x="4267200" y="1473200"/>
            <a:ext cx="4572000" cy="2667000"/>
          </a:xfrm>
          <a:solidFill>
            <a:schemeClr val="accent1"/>
          </a:solidFill>
          <a:ln w="38100">
            <a:solidFill>
              <a:srgbClr val="2C8458"/>
            </a:solidFill>
          </a:ln>
        </p:spPr>
        <p:txBody>
          <a:bodyPr/>
          <a:lstStyle/>
          <a:p>
            <a:r>
              <a:rPr lang="en-US" sz="2400"/>
              <a:t>Repeat massive numbers of simple, easily measurable tasks</a:t>
            </a:r>
          </a:p>
          <a:p>
            <a:r>
              <a:rPr lang="en-US" sz="2400"/>
              <a:t>Mine the results</a:t>
            </a:r>
          </a:p>
          <a:p>
            <a:r>
              <a:rPr lang="en-US" sz="2400"/>
              <a:t>Do all the above, in parallel, for rapid iteration</a:t>
            </a:r>
          </a:p>
        </p:txBody>
      </p:sp>
      <p:sp>
        <p:nvSpPr>
          <p:cNvPr id="361486" name="Text Box 14"/>
          <p:cNvSpPr txBox="1">
            <a:spLocks noChangeArrowheads="1"/>
          </p:cNvSpPr>
          <p:nvPr/>
        </p:nvSpPr>
        <p:spPr bwMode="auto">
          <a:xfrm>
            <a:off x="4162425" y="965200"/>
            <a:ext cx="4716463" cy="519113"/>
          </a:xfrm>
          <a:prstGeom prst="rect">
            <a:avLst/>
          </a:prstGeom>
          <a:noFill/>
          <a:ln w="9525">
            <a:noFill/>
            <a:miter lim="800000"/>
            <a:headEnd/>
            <a:tailEnd/>
          </a:ln>
          <a:effectLst/>
        </p:spPr>
        <p:txBody>
          <a:bodyPr wrap="none">
            <a:spAutoFit/>
          </a:bodyPr>
          <a:lstStyle/>
          <a:p>
            <a:r>
              <a:rPr kumimoji="0" lang="en-US" sz="2800">
                <a:solidFill>
                  <a:srgbClr val="000000"/>
                </a:solidFill>
              </a:rPr>
              <a:t>Automated testing: strengths</a:t>
            </a:r>
          </a:p>
        </p:txBody>
      </p:sp>
      <p:sp>
        <p:nvSpPr>
          <p:cNvPr id="6" name="Title 5"/>
          <p:cNvSpPr>
            <a:spLocks noGrp="1"/>
          </p:cNvSpPr>
          <p:nvPr>
            <p:ph type="title"/>
          </p:nvPr>
        </p:nvSpPr>
        <p:spPr>
          <a:xfrm>
            <a:off x="4038600" y="0"/>
            <a:ext cx="4648200" cy="1143000"/>
          </a:xfrm>
        </p:spPr>
        <p:txBody>
          <a:bodyPr/>
          <a:lstStyle/>
          <a:p>
            <a:r>
              <a:rPr lang="en-US" dirty="0" smtClean="0"/>
              <a:t>Handout notes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1486"/>
                                        </p:tgtEl>
                                        <p:attrNameLst>
                                          <p:attrName>style.visibility</p:attrName>
                                        </p:attrNameLst>
                                      </p:cBhvr>
                                      <p:to>
                                        <p:strVal val="visible"/>
                                      </p:to>
                                    </p:set>
                                    <p:anim calcmode="lin" valueType="num">
                                      <p:cBhvr>
                                        <p:cTn id="7" dur="500" fill="hold"/>
                                        <p:tgtEl>
                                          <p:spTgt spid="361486"/>
                                        </p:tgtEl>
                                        <p:attrNameLst>
                                          <p:attrName>ppt_w</p:attrName>
                                        </p:attrNameLst>
                                      </p:cBhvr>
                                      <p:tavLst>
                                        <p:tav tm="0">
                                          <p:val>
                                            <p:fltVal val="0"/>
                                          </p:val>
                                        </p:tav>
                                        <p:tav tm="100000">
                                          <p:val>
                                            <p:strVal val="#ppt_w"/>
                                          </p:val>
                                        </p:tav>
                                      </p:tavLst>
                                    </p:anim>
                                    <p:anim calcmode="lin" valueType="num">
                                      <p:cBhvr>
                                        <p:cTn id="8" dur="500" fill="hold"/>
                                        <p:tgtEl>
                                          <p:spTgt spid="361486"/>
                                        </p:tgtEl>
                                        <p:attrNameLst>
                                          <p:attrName>ppt_h</p:attrName>
                                        </p:attrNameLst>
                                      </p:cBhvr>
                                      <p:tavLst>
                                        <p:tav tm="0">
                                          <p:val>
                                            <p:fltVal val="0"/>
                                          </p:val>
                                        </p:tav>
                                        <p:tav tm="100000">
                                          <p:val>
                                            <p:strVal val="#ppt_h"/>
                                          </p:val>
                                        </p:tav>
                                      </p:tavLst>
                                    </p:anim>
                                    <p:animEffect transition="in" filter="fade">
                                      <p:cBhvr>
                                        <p:cTn id="9" dur="500"/>
                                        <p:tgtEl>
                                          <p:spTgt spid="36148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61481">
                                            <p:bg/>
                                          </p:spTgt>
                                        </p:tgtEl>
                                        <p:attrNameLst>
                                          <p:attrName>style.visibility</p:attrName>
                                        </p:attrNameLst>
                                      </p:cBhvr>
                                      <p:to>
                                        <p:strVal val="visible"/>
                                      </p:to>
                                    </p:set>
                                    <p:anim calcmode="lin" valueType="num">
                                      <p:cBhvr>
                                        <p:cTn id="12" dur="500" fill="hold"/>
                                        <p:tgtEl>
                                          <p:spTgt spid="361481">
                                            <p:bg/>
                                          </p:spTgt>
                                        </p:tgtEl>
                                        <p:attrNameLst>
                                          <p:attrName>ppt_w</p:attrName>
                                        </p:attrNameLst>
                                      </p:cBhvr>
                                      <p:tavLst>
                                        <p:tav tm="0">
                                          <p:val>
                                            <p:fltVal val="0"/>
                                          </p:val>
                                        </p:tav>
                                        <p:tav tm="100000">
                                          <p:val>
                                            <p:strVal val="#ppt_w"/>
                                          </p:val>
                                        </p:tav>
                                      </p:tavLst>
                                    </p:anim>
                                    <p:anim calcmode="lin" valueType="num">
                                      <p:cBhvr>
                                        <p:cTn id="13" dur="500" fill="hold"/>
                                        <p:tgtEl>
                                          <p:spTgt spid="361481">
                                            <p:bg/>
                                          </p:spTgt>
                                        </p:tgtEl>
                                        <p:attrNameLst>
                                          <p:attrName>ppt_h</p:attrName>
                                        </p:attrNameLst>
                                      </p:cBhvr>
                                      <p:tavLst>
                                        <p:tav tm="0">
                                          <p:val>
                                            <p:fltVal val="0"/>
                                          </p:val>
                                        </p:tav>
                                        <p:tav tm="100000">
                                          <p:val>
                                            <p:strVal val="#ppt_h"/>
                                          </p:val>
                                        </p:tav>
                                      </p:tavLst>
                                    </p:anim>
                                    <p:animEffect transition="in" filter="fade">
                                      <p:cBhvr>
                                        <p:cTn id="14" dur="500"/>
                                        <p:tgtEl>
                                          <p:spTgt spid="361481">
                                            <p:bg/>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61481">
                                            <p:txEl>
                                              <p:pRg st="0" end="0"/>
                                            </p:txEl>
                                          </p:spTgt>
                                        </p:tgtEl>
                                        <p:attrNameLst>
                                          <p:attrName>style.visibility</p:attrName>
                                        </p:attrNameLst>
                                      </p:cBhvr>
                                      <p:to>
                                        <p:strVal val="visible"/>
                                      </p:to>
                                    </p:set>
                                    <p:anim calcmode="lin" valueType="num">
                                      <p:cBhvr>
                                        <p:cTn id="17" dur="500" fill="hold"/>
                                        <p:tgtEl>
                                          <p:spTgt spid="361481">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61481">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6148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61481">
                                            <p:txEl>
                                              <p:pRg st="1" end="1"/>
                                            </p:txEl>
                                          </p:spTgt>
                                        </p:tgtEl>
                                        <p:attrNameLst>
                                          <p:attrName>style.visibility</p:attrName>
                                        </p:attrNameLst>
                                      </p:cBhvr>
                                      <p:to>
                                        <p:strVal val="visible"/>
                                      </p:to>
                                    </p:set>
                                    <p:anim calcmode="lin" valueType="num">
                                      <p:cBhvr>
                                        <p:cTn id="24" dur="500" fill="hold"/>
                                        <p:tgtEl>
                                          <p:spTgt spid="361481">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61481">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6148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61481">
                                            <p:txEl>
                                              <p:pRg st="2" end="2"/>
                                            </p:txEl>
                                          </p:spTgt>
                                        </p:tgtEl>
                                        <p:attrNameLst>
                                          <p:attrName>style.visibility</p:attrName>
                                        </p:attrNameLst>
                                      </p:cBhvr>
                                      <p:to>
                                        <p:strVal val="visible"/>
                                      </p:to>
                                    </p:set>
                                    <p:anim calcmode="lin" valueType="num">
                                      <p:cBhvr>
                                        <p:cTn id="31" dur="500" fill="hold"/>
                                        <p:tgtEl>
                                          <p:spTgt spid="361481">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61481">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3614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81" grpId="0" build="p" animBg="1"/>
      <p:bldP spid="36148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1371600" y="533400"/>
            <a:ext cx="7162800" cy="1143000"/>
          </a:xfrm>
        </p:spPr>
        <p:txBody>
          <a:bodyPr/>
          <a:lstStyle/>
          <a:p>
            <a:r>
              <a:rPr lang="en-US" sz="3200" dirty="0">
                <a:sym typeface="Wingdings" pitchFamily="2" charset="2"/>
              </a:rPr>
              <a:t>Handout notes: design factors </a:t>
            </a:r>
          </a:p>
        </p:txBody>
      </p:sp>
      <p:sp>
        <p:nvSpPr>
          <p:cNvPr id="238595" name="Rectangle 3"/>
          <p:cNvSpPr>
            <a:spLocks noGrp="1" noChangeArrowheads="1"/>
          </p:cNvSpPr>
          <p:nvPr>
            <p:ph type="body" idx="1"/>
          </p:nvPr>
        </p:nvSpPr>
        <p:spPr/>
        <p:txBody>
          <a:bodyPr/>
          <a:lstStyle/>
          <a:p>
            <a:r>
              <a:rPr lang="en-US" dirty="0"/>
              <a:t>Test overlap &amp; code coverage </a:t>
            </a:r>
          </a:p>
          <a:p>
            <a:r>
              <a:rPr lang="en-US" dirty="0"/>
              <a:t>Cost of running the test (graphics high, logic/content low) </a:t>
            </a:r>
            <a:r>
              <a:rPr lang="en-US" dirty="0" err="1"/>
              <a:t>vs</a:t>
            </a:r>
            <a:r>
              <a:rPr lang="en-US" dirty="0"/>
              <a:t> frequency of test need</a:t>
            </a:r>
          </a:p>
          <a:p>
            <a:r>
              <a:rPr lang="en-US" dirty="0"/>
              <a:t>Cost of building the test </a:t>
            </a:r>
            <a:r>
              <a:rPr lang="en-US" dirty="0" err="1"/>
              <a:t>vs</a:t>
            </a:r>
            <a:r>
              <a:rPr lang="en-US" dirty="0"/>
              <a:t> manual cost (over time)</a:t>
            </a:r>
          </a:p>
          <a:p>
            <a:r>
              <a:rPr lang="en-US" dirty="0"/>
              <a:t>Maintenance cost of the test suites, the test system, &amp; churn rate of the game code</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1277938" y="381000"/>
            <a:ext cx="7561262" cy="990600"/>
          </a:xfrm>
        </p:spPr>
        <p:txBody>
          <a:bodyPr>
            <a:normAutofit fontScale="90000"/>
          </a:bodyPr>
          <a:lstStyle/>
          <a:p>
            <a:r>
              <a:rPr lang="en-US" sz="3200" dirty="0" smtClean="0"/>
              <a:t>Handout notes: </a:t>
            </a:r>
            <a:br>
              <a:rPr lang="en-US" sz="3200" dirty="0" smtClean="0"/>
            </a:br>
            <a:r>
              <a:rPr lang="en-US" sz="3200" dirty="0" smtClean="0">
                <a:solidFill>
                  <a:srgbClr val="080808"/>
                </a:solidFill>
              </a:rPr>
              <a:t>Automation </a:t>
            </a:r>
            <a:r>
              <a:rPr lang="en-US" sz="3200" dirty="0">
                <a:solidFill>
                  <a:srgbClr val="080808"/>
                </a:solidFill>
              </a:rPr>
              <a:t>focus areas (Larry’s “top 5”)</a:t>
            </a:r>
            <a:endParaRPr lang="en-US" dirty="0">
              <a:solidFill>
                <a:srgbClr val="080808"/>
              </a:solidFill>
            </a:endParaRPr>
          </a:p>
        </p:txBody>
      </p:sp>
      <p:sp>
        <p:nvSpPr>
          <p:cNvPr id="321540" name="Rectangle 4"/>
          <p:cNvSpPr>
            <a:spLocks noChangeArrowheads="1"/>
          </p:cNvSpPr>
          <p:nvPr/>
        </p:nvSpPr>
        <p:spPr bwMode="auto">
          <a:xfrm>
            <a:off x="1295400" y="1828800"/>
            <a:ext cx="3124200" cy="533400"/>
          </a:xfrm>
          <a:prstGeom prst="rect">
            <a:avLst/>
          </a:prstGeom>
          <a:solidFill>
            <a:srgbClr val="49C386"/>
          </a:solidFill>
          <a:ln w="28575">
            <a:solidFill>
              <a:schemeClr val="tx2"/>
            </a:solidFill>
            <a:miter lim="800000"/>
            <a:headEnd/>
            <a:tailEnd/>
          </a:ln>
          <a:effectLst/>
        </p:spPr>
        <p:txBody>
          <a:bodyPr/>
          <a:lstStyle/>
          <a:p>
            <a:pPr marL="342900" indent="-342900" algn="ctr">
              <a:spcBef>
                <a:spcPct val="20000"/>
              </a:spcBef>
              <a:buClr>
                <a:schemeClr val="accent2"/>
              </a:buClr>
              <a:buSzPct val="75000"/>
              <a:buFont typeface="Wingdings" pitchFamily="2" charset="2"/>
              <a:buNone/>
            </a:pPr>
            <a:r>
              <a:rPr kumimoji="0" lang="en-US">
                <a:solidFill>
                  <a:srgbClr val="000000"/>
                </a:solidFill>
              </a:rPr>
              <a:t>Performance</a:t>
            </a:r>
          </a:p>
        </p:txBody>
      </p:sp>
      <p:sp>
        <p:nvSpPr>
          <p:cNvPr id="321545" name="Rectangle 9"/>
          <p:cNvSpPr>
            <a:spLocks noChangeArrowheads="1"/>
          </p:cNvSpPr>
          <p:nvPr/>
        </p:nvSpPr>
        <p:spPr bwMode="auto">
          <a:xfrm>
            <a:off x="4953000" y="1905000"/>
            <a:ext cx="3733800" cy="381000"/>
          </a:xfrm>
          <a:prstGeom prst="rect">
            <a:avLst/>
          </a:prstGeom>
          <a:solidFill>
            <a:srgbClr val="00BCB8"/>
          </a:solidFill>
          <a:ln w="19050">
            <a:solidFill>
              <a:schemeClr val="hlink"/>
            </a:solidFill>
            <a:miter lim="800000"/>
            <a:headEnd/>
            <a:tailEnd/>
          </a:ln>
          <a:effectLst/>
        </p:spPr>
        <p:txBody>
          <a:bodyPr/>
          <a:lstStyle/>
          <a:p>
            <a:pPr marL="342900" indent="-342900" algn="ctr">
              <a:spcBef>
                <a:spcPct val="20000"/>
              </a:spcBef>
              <a:buClr>
                <a:schemeClr val="accent2"/>
              </a:buClr>
              <a:buSzPct val="75000"/>
              <a:buFont typeface="Wingdings" pitchFamily="2" charset="2"/>
              <a:buNone/>
            </a:pPr>
            <a:r>
              <a:rPr kumimoji="0" lang="en-US" sz="2000">
                <a:solidFill>
                  <a:srgbClr val="000000"/>
                </a:solidFill>
              </a:rPr>
              <a:t>Scale is hard to get right</a:t>
            </a:r>
          </a:p>
        </p:txBody>
      </p:sp>
      <p:sp>
        <p:nvSpPr>
          <p:cNvPr id="321552" name="Text Box 16"/>
          <p:cNvSpPr txBox="1">
            <a:spLocks noChangeArrowheads="1"/>
          </p:cNvSpPr>
          <p:nvPr/>
        </p:nvSpPr>
        <p:spPr bwMode="auto">
          <a:xfrm>
            <a:off x="4419600" y="1828800"/>
            <a:ext cx="533400" cy="519113"/>
          </a:xfrm>
          <a:prstGeom prst="rect">
            <a:avLst/>
          </a:prstGeom>
          <a:noFill/>
          <a:ln w="9525">
            <a:noFill/>
            <a:miter lim="800000"/>
            <a:headEnd/>
            <a:tailEnd/>
          </a:ln>
          <a:effectLst/>
        </p:spPr>
        <p:txBody>
          <a:bodyPr wrap="none">
            <a:spAutoFit/>
          </a:bodyPr>
          <a:lstStyle/>
          <a:p>
            <a:pPr algn="ctr"/>
            <a:r>
              <a:rPr lang="en-US" sz="2800" b="1">
                <a:solidFill>
                  <a:srgbClr val="000000"/>
                </a:solidFill>
                <a:sym typeface="Wingdings" pitchFamily="2" charset="2"/>
              </a:rPr>
              <a:t></a:t>
            </a:r>
            <a:endParaRPr lang="en-US" sz="2800" b="1">
              <a:solidFill>
                <a:srgbClr val="000000"/>
              </a:solidFill>
            </a:endParaRPr>
          </a:p>
        </p:txBody>
      </p:sp>
      <p:grpSp>
        <p:nvGrpSpPr>
          <p:cNvPr id="2" name="Group 23"/>
          <p:cNvGrpSpPr>
            <a:grpSpLocks/>
          </p:cNvGrpSpPr>
          <p:nvPr/>
        </p:nvGrpSpPr>
        <p:grpSpPr bwMode="auto">
          <a:xfrm>
            <a:off x="1295400" y="2590800"/>
            <a:ext cx="7391400" cy="519113"/>
            <a:chOff x="816" y="1344"/>
            <a:chExt cx="4656" cy="327"/>
          </a:xfrm>
        </p:grpSpPr>
        <p:sp>
          <p:nvSpPr>
            <p:cNvPr id="321541" name="Rectangle 5"/>
            <p:cNvSpPr>
              <a:spLocks noChangeArrowheads="1"/>
            </p:cNvSpPr>
            <p:nvPr/>
          </p:nvSpPr>
          <p:spPr bwMode="auto">
            <a:xfrm>
              <a:off x="816" y="1344"/>
              <a:ext cx="1968" cy="297"/>
            </a:xfrm>
            <a:prstGeom prst="rect">
              <a:avLst/>
            </a:prstGeom>
            <a:solidFill>
              <a:srgbClr val="49C386"/>
            </a:solidFill>
            <a:ln w="28575">
              <a:solidFill>
                <a:schemeClr val="tx2"/>
              </a:solidFill>
              <a:miter lim="800000"/>
              <a:headEnd/>
              <a:tailEnd/>
            </a:ln>
            <a:effectLst/>
          </p:spPr>
          <p:txBody>
            <a:bodyPr/>
            <a:lstStyle/>
            <a:p>
              <a:pPr marL="342900" indent="-342900" algn="ctr">
                <a:lnSpc>
                  <a:spcPct val="90000"/>
                </a:lnSpc>
                <a:spcBef>
                  <a:spcPct val="20000"/>
                </a:spcBef>
                <a:buClr>
                  <a:schemeClr val="accent2"/>
                </a:buClr>
                <a:buSzPct val="75000"/>
                <a:buFont typeface="Wingdings" pitchFamily="2" charset="2"/>
                <a:buNone/>
              </a:pPr>
              <a:r>
                <a:rPr kumimoji="0" lang="en-US">
                  <a:solidFill>
                    <a:srgbClr val="000000"/>
                  </a:solidFill>
                </a:rPr>
                <a:t>Critical path stability </a:t>
              </a:r>
            </a:p>
          </p:txBody>
        </p:sp>
        <p:sp>
          <p:nvSpPr>
            <p:cNvPr id="321546" name="Rectangle 10"/>
            <p:cNvSpPr>
              <a:spLocks noChangeArrowheads="1"/>
            </p:cNvSpPr>
            <p:nvPr/>
          </p:nvSpPr>
          <p:spPr bwMode="auto">
            <a:xfrm>
              <a:off x="3120" y="1392"/>
              <a:ext cx="2352" cy="240"/>
            </a:xfrm>
            <a:prstGeom prst="rect">
              <a:avLst/>
            </a:prstGeom>
            <a:solidFill>
              <a:srgbClr val="00BCB8"/>
            </a:solidFill>
            <a:ln w="19050">
              <a:solidFill>
                <a:schemeClr val="hlink"/>
              </a:solidFill>
              <a:miter lim="800000"/>
              <a:headEnd/>
              <a:tailEnd/>
            </a:ln>
            <a:effectLst/>
          </p:spPr>
          <p:txBody>
            <a:bodyPr/>
            <a:lstStyle/>
            <a:p>
              <a:pPr marL="342900" indent="-342900" algn="ctr">
                <a:spcBef>
                  <a:spcPct val="20000"/>
                </a:spcBef>
                <a:buClr>
                  <a:schemeClr val="accent2"/>
                </a:buClr>
                <a:buSzPct val="75000"/>
                <a:buFont typeface="Wingdings" pitchFamily="2" charset="2"/>
                <a:buNone/>
              </a:pPr>
              <a:r>
                <a:rPr kumimoji="0" lang="en-US" sz="2000">
                  <a:solidFill>
                    <a:srgbClr val="000000"/>
                  </a:solidFill>
                </a:rPr>
                <a:t>Keep team going forward</a:t>
              </a:r>
            </a:p>
          </p:txBody>
        </p:sp>
        <p:sp>
          <p:nvSpPr>
            <p:cNvPr id="321553" name="Text Box 17"/>
            <p:cNvSpPr txBox="1">
              <a:spLocks noChangeArrowheads="1"/>
            </p:cNvSpPr>
            <p:nvPr/>
          </p:nvSpPr>
          <p:spPr bwMode="auto">
            <a:xfrm>
              <a:off x="2784" y="1344"/>
              <a:ext cx="336" cy="327"/>
            </a:xfrm>
            <a:prstGeom prst="rect">
              <a:avLst/>
            </a:prstGeom>
            <a:noFill/>
            <a:ln w="9525">
              <a:noFill/>
              <a:miter lim="800000"/>
              <a:headEnd/>
              <a:tailEnd/>
            </a:ln>
            <a:effectLst/>
          </p:spPr>
          <p:txBody>
            <a:bodyPr wrap="none">
              <a:spAutoFit/>
            </a:bodyPr>
            <a:lstStyle/>
            <a:p>
              <a:pPr algn="ctr"/>
              <a:r>
                <a:rPr lang="en-US" sz="2800" b="1">
                  <a:solidFill>
                    <a:srgbClr val="000000"/>
                  </a:solidFill>
                  <a:sym typeface="Wingdings" pitchFamily="2" charset="2"/>
                </a:rPr>
                <a:t></a:t>
              </a:r>
              <a:endParaRPr lang="en-US" sz="2800" b="1">
                <a:solidFill>
                  <a:srgbClr val="000000"/>
                </a:solidFill>
              </a:endParaRPr>
            </a:p>
          </p:txBody>
        </p:sp>
      </p:grpSp>
      <p:grpSp>
        <p:nvGrpSpPr>
          <p:cNvPr id="3" name="Group 24"/>
          <p:cNvGrpSpPr>
            <a:grpSpLocks/>
          </p:cNvGrpSpPr>
          <p:nvPr/>
        </p:nvGrpSpPr>
        <p:grpSpPr bwMode="auto">
          <a:xfrm>
            <a:off x="1295400" y="3352800"/>
            <a:ext cx="7391400" cy="519113"/>
            <a:chOff x="816" y="1776"/>
            <a:chExt cx="4656" cy="327"/>
          </a:xfrm>
        </p:grpSpPr>
        <p:sp>
          <p:nvSpPr>
            <p:cNvPr id="321542" name="Rectangle 6"/>
            <p:cNvSpPr>
              <a:spLocks noChangeArrowheads="1"/>
            </p:cNvSpPr>
            <p:nvPr/>
          </p:nvSpPr>
          <p:spPr bwMode="auto">
            <a:xfrm>
              <a:off x="816" y="1776"/>
              <a:ext cx="1968" cy="297"/>
            </a:xfrm>
            <a:prstGeom prst="rect">
              <a:avLst/>
            </a:prstGeom>
            <a:solidFill>
              <a:srgbClr val="49C386"/>
            </a:solidFill>
            <a:ln w="28575">
              <a:solidFill>
                <a:schemeClr val="tx2"/>
              </a:solidFill>
              <a:miter lim="800000"/>
              <a:headEnd/>
              <a:tailEnd/>
            </a:ln>
            <a:effectLst/>
          </p:spPr>
          <p:txBody>
            <a:bodyPr/>
            <a:lstStyle/>
            <a:p>
              <a:pPr marL="342900" indent="-342900" algn="ctr">
                <a:lnSpc>
                  <a:spcPct val="90000"/>
                </a:lnSpc>
                <a:spcBef>
                  <a:spcPct val="20000"/>
                </a:spcBef>
                <a:buClr>
                  <a:schemeClr val="accent2"/>
                </a:buClr>
                <a:buSzPct val="75000"/>
                <a:buFont typeface="Wingdings" pitchFamily="2" charset="2"/>
                <a:buNone/>
              </a:pPr>
              <a:r>
                <a:rPr kumimoji="0" lang="en-US">
                  <a:solidFill>
                    <a:srgbClr val="000000"/>
                  </a:solidFill>
                </a:rPr>
                <a:t>Non-determinism</a:t>
              </a:r>
            </a:p>
          </p:txBody>
        </p:sp>
        <p:sp>
          <p:nvSpPr>
            <p:cNvPr id="321547" name="Rectangle 11"/>
            <p:cNvSpPr>
              <a:spLocks noChangeArrowheads="1"/>
            </p:cNvSpPr>
            <p:nvPr/>
          </p:nvSpPr>
          <p:spPr bwMode="auto">
            <a:xfrm>
              <a:off x="3120" y="1824"/>
              <a:ext cx="2352" cy="240"/>
            </a:xfrm>
            <a:prstGeom prst="rect">
              <a:avLst/>
            </a:prstGeom>
            <a:solidFill>
              <a:srgbClr val="00BCB8"/>
            </a:solidFill>
            <a:ln w="19050">
              <a:solidFill>
                <a:schemeClr val="hlink"/>
              </a:solidFill>
              <a:miter lim="800000"/>
              <a:headEnd/>
              <a:tailEnd/>
            </a:ln>
            <a:effectLst/>
          </p:spPr>
          <p:txBody>
            <a:bodyPr/>
            <a:lstStyle/>
            <a:p>
              <a:pPr marL="342900" indent="-342900" algn="ctr">
                <a:spcBef>
                  <a:spcPct val="20000"/>
                </a:spcBef>
                <a:buClr>
                  <a:schemeClr val="accent2"/>
                </a:buClr>
                <a:buSzPct val="75000"/>
                <a:buFont typeface="Wingdings" pitchFamily="2" charset="2"/>
                <a:buNone/>
              </a:pPr>
              <a:r>
                <a:rPr kumimoji="0" lang="en-US" sz="2000">
                  <a:solidFill>
                    <a:srgbClr val="000000"/>
                  </a:solidFill>
                </a:rPr>
                <a:t>Gets in the way of everything</a:t>
              </a:r>
            </a:p>
          </p:txBody>
        </p:sp>
        <p:sp>
          <p:nvSpPr>
            <p:cNvPr id="321554" name="Text Box 18"/>
            <p:cNvSpPr txBox="1">
              <a:spLocks noChangeArrowheads="1"/>
            </p:cNvSpPr>
            <p:nvPr/>
          </p:nvSpPr>
          <p:spPr bwMode="auto">
            <a:xfrm>
              <a:off x="2784" y="1776"/>
              <a:ext cx="336" cy="327"/>
            </a:xfrm>
            <a:prstGeom prst="rect">
              <a:avLst/>
            </a:prstGeom>
            <a:noFill/>
            <a:ln w="9525">
              <a:noFill/>
              <a:miter lim="800000"/>
              <a:headEnd/>
              <a:tailEnd/>
            </a:ln>
            <a:effectLst/>
          </p:spPr>
          <p:txBody>
            <a:bodyPr wrap="none">
              <a:spAutoFit/>
            </a:bodyPr>
            <a:lstStyle/>
            <a:p>
              <a:pPr algn="ctr"/>
              <a:r>
                <a:rPr lang="en-US" sz="2800" b="1">
                  <a:solidFill>
                    <a:srgbClr val="000000"/>
                  </a:solidFill>
                  <a:sym typeface="Wingdings" pitchFamily="2" charset="2"/>
                </a:rPr>
                <a:t></a:t>
              </a:r>
              <a:endParaRPr lang="en-US" sz="2800" b="1">
                <a:solidFill>
                  <a:srgbClr val="000000"/>
                </a:solidFill>
              </a:endParaRPr>
            </a:p>
          </p:txBody>
        </p:sp>
      </p:grpSp>
      <p:grpSp>
        <p:nvGrpSpPr>
          <p:cNvPr id="4" name="Group 25"/>
          <p:cNvGrpSpPr>
            <a:grpSpLocks/>
          </p:cNvGrpSpPr>
          <p:nvPr/>
        </p:nvGrpSpPr>
        <p:grpSpPr bwMode="auto">
          <a:xfrm>
            <a:off x="1295400" y="4100513"/>
            <a:ext cx="7391400" cy="533400"/>
            <a:chOff x="816" y="2199"/>
            <a:chExt cx="4656" cy="336"/>
          </a:xfrm>
        </p:grpSpPr>
        <p:sp>
          <p:nvSpPr>
            <p:cNvPr id="321543" name="Rectangle 7"/>
            <p:cNvSpPr>
              <a:spLocks noChangeArrowheads="1"/>
            </p:cNvSpPr>
            <p:nvPr/>
          </p:nvSpPr>
          <p:spPr bwMode="auto">
            <a:xfrm>
              <a:off x="816" y="2199"/>
              <a:ext cx="1968" cy="297"/>
            </a:xfrm>
            <a:prstGeom prst="rect">
              <a:avLst/>
            </a:prstGeom>
            <a:solidFill>
              <a:srgbClr val="49C386"/>
            </a:solidFill>
            <a:ln w="28575">
              <a:solidFill>
                <a:schemeClr val="tx2"/>
              </a:solidFill>
              <a:miter lim="800000"/>
              <a:headEnd/>
              <a:tailEnd/>
            </a:ln>
            <a:effectLst/>
          </p:spPr>
          <p:txBody>
            <a:bodyPr/>
            <a:lstStyle/>
            <a:p>
              <a:pPr marL="342900" indent="-342900" algn="ctr">
                <a:lnSpc>
                  <a:spcPct val="90000"/>
                </a:lnSpc>
                <a:spcBef>
                  <a:spcPct val="20000"/>
                </a:spcBef>
                <a:buClr>
                  <a:schemeClr val="accent2"/>
                </a:buClr>
                <a:buSzPct val="75000"/>
                <a:buFont typeface="Wingdings" pitchFamily="2" charset="2"/>
                <a:buNone/>
              </a:pPr>
              <a:r>
                <a:rPr kumimoji="0" lang="en-US">
                  <a:solidFill>
                    <a:srgbClr val="000000"/>
                  </a:solidFill>
                </a:rPr>
                <a:t>Content regression</a:t>
              </a:r>
            </a:p>
          </p:txBody>
        </p:sp>
        <p:sp>
          <p:nvSpPr>
            <p:cNvPr id="321548" name="Rectangle 12"/>
            <p:cNvSpPr>
              <a:spLocks noChangeArrowheads="1"/>
            </p:cNvSpPr>
            <p:nvPr/>
          </p:nvSpPr>
          <p:spPr bwMode="auto">
            <a:xfrm>
              <a:off x="3120" y="2256"/>
              <a:ext cx="2352" cy="240"/>
            </a:xfrm>
            <a:prstGeom prst="rect">
              <a:avLst/>
            </a:prstGeom>
            <a:solidFill>
              <a:srgbClr val="00BCB8"/>
            </a:solidFill>
            <a:ln w="19050">
              <a:solidFill>
                <a:schemeClr val="hlink"/>
              </a:solidFill>
              <a:miter lim="800000"/>
              <a:headEnd/>
              <a:tailEnd/>
            </a:ln>
            <a:effectLst/>
          </p:spPr>
          <p:txBody>
            <a:bodyPr/>
            <a:lstStyle/>
            <a:p>
              <a:pPr marL="342900" indent="-342900" algn="ctr">
                <a:spcBef>
                  <a:spcPct val="20000"/>
                </a:spcBef>
                <a:buClr>
                  <a:schemeClr val="accent2"/>
                </a:buClr>
                <a:buSzPct val="75000"/>
                <a:buFont typeface="Wingdings" pitchFamily="2" charset="2"/>
                <a:buNone/>
              </a:pPr>
              <a:r>
                <a:rPr kumimoji="0" lang="en-US" sz="2000">
                  <a:solidFill>
                    <a:srgbClr val="000000"/>
                  </a:solidFill>
                </a:rPr>
                <a:t>Massive, recurring $$ </a:t>
              </a:r>
            </a:p>
          </p:txBody>
        </p:sp>
        <p:sp>
          <p:nvSpPr>
            <p:cNvPr id="321555" name="Text Box 19"/>
            <p:cNvSpPr txBox="1">
              <a:spLocks noChangeArrowheads="1"/>
            </p:cNvSpPr>
            <p:nvPr/>
          </p:nvSpPr>
          <p:spPr bwMode="auto">
            <a:xfrm>
              <a:off x="2784" y="2208"/>
              <a:ext cx="336" cy="327"/>
            </a:xfrm>
            <a:prstGeom prst="rect">
              <a:avLst/>
            </a:prstGeom>
            <a:noFill/>
            <a:ln w="9525">
              <a:noFill/>
              <a:miter lim="800000"/>
              <a:headEnd/>
              <a:tailEnd/>
            </a:ln>
            <a:effectLst/>
          </p:spPr>
          <p:txBody>
            <a:bodyPr wrap="none">
              <a:spAutoFit/>
            </a:bodyPr>
            <a:lstStyle/>
            <a:p>
              <a:pPr algn="ctr"/>
              <a:r>
                <a:rPr lang="en-US" sz="2800" b="1">
                  <a:solidFill>
                    <a:srgbClr val="000000"/>
                  </a:solidFill>
                  <a:sym typeface="Wingdings" pitchFamily="2" charset="2"/>
                </a:rPr>
                <a:t></a:t>
              </a:r>
              <a:endParaRPr lang="en-US" sz="2800" b="1">
                <a:solidFill>
                  <a:srgbClr val="000000"/>
                </a:solidFill>
              </a:endParaRPr>
            </a:p>
          </p:txBody>
        </p:sp>
      </p:grpSp>
      <p:grpSp>
        <p:nvGrpSpPr>
          <p:cNvPr id="5" name="Group 26"/>
          <p:cNvGrpSpPr>
            <a:grpSpLocks/>
          </p:cNvGrpSpPr>
          <p:nvPr/>
        </p:nvGrpSpPr>
        <p:grpSpPr bwMode="auto">
          <a:xfrm>
            <a:off x="1295400" y="4814888"/>
            <a:ext cx="7391400" cy="519112"/>
            <a:chOff x="816" y="2601"/>
            <a:chExt cx="4656" cy="327"/>
          </a:xfrm>
        </p:grpSpPr>
        <p:sp>
          <p:nvSpPr>
            <p:cNvPr id="321544" name="Rectangle 8"/>
            <p:cNvSpPr>
              <a:spLocks noChangeArrowheads="1"/>
            </p:cNvSpPr>
            <p:nvPr/>
          </p:nvSpPr>
          <p:spPr bwMode="auto">
            <a:xfrm>
              <a:off x="816" y="2622"/>
              <a:ext cx="1968" cy="306"/>
            </a:xfrm>
            <a:prstGeom prst="rect">
              <a:avLst/>
            </a:prstGeom>
            <a:solidFill>
              <a:srgbClr val="49C386"/>
            </a:solidFill>
            <a:ln w="28575">
              <a:solidFill>
                <a:schemeClr val="tx2"/>
              </a:solidFill>
              <a:miter lim="800000"/>
              <a:headEnd/>
              <a:tailEnd/>
            </a:ln>
            <a:effectLst/>
          </p:spPr>
          <p:txBody>
            <a:bodyPr/>
            <a:lstStyle/>
            <a:p>
              <a:pPr marL="342900" indent="-342900" algn="ctr">
                <a:lnSpc>
                  <a:spcPct val="90000"/>
                </a:lnSpc>
                <a:spcBef>
                  <a:spcPct val="20000"/>
                </a:spcBef>
                <a:buClr>
                  <a:schemeClr val="accent2"/>
                </a:buClr>
                <a:buSzPct val="75000"/>
                <a:buFont typeface="Wingdings" pitchFamily="2" charset="2"/>
                <a:buNone/>
              </a:pPr>
              <a:r>
                <a:rPr kumimoji="0" lang="en-US">
                  <a:solidFill>
                    <a:srgbClr val="000000"/>
                  </a:solidFill>
                </a:rPr>
                <a:t>Compatibility &amp; install</a:t>
              </a:r>
            </a:p>
          </p:txBody>
        </p:sp>
        <p:sp>
          <p:nvSpPr>
            <p:cNvPr id="321557" name="Rectangle 21"/>
            <p:cNvSpPr>
              <a:spLocks noChangeArrowheads="1"/>
            </p:cNvSpPr>
            <p:nvPr/>
          </p:nvSpPr>
          <p:spPr bwMode="auto">
            <a:xfrm>
              <a:off x="3120" y="2649"/>
              <a:ext cx="2352" cy="240"/>
            </a:xfrm>
            <a:prstGeom prst="rect">
              <a:avLst/>
            </a:prstGeom>
            <a:solidFill>
              <a:srgbClr val="00BCB8"/>
            </a:solidFill>
            <a:ln w="19050">
              <a:solidFill>
                <a:schemeClr val="hlink"/>
              </a:solidFill>
              <a:miter lim="800000"/>
              <a:headEnd/>
              <a:tailEnd/>
            </a:ln>
            <a:effectLst/>
          </p:spPr>
          <p:txBody>
            <a:bodyPr/>
            <a:lstStyle/>
            <a:p>
              <a:pPr marL="342900" indent="-342900" algn="ctr">
                <a:spcBef>
                  <a:spcPct val="20000"/>
                </a:spcBef>
                <a:buClr>
                  <a:schemeClr val="accent2"/>
                </a:buClr>
                <a:buSzPct val="75000"/>
                <a:buFont typeface="Wingdings" pitchFamily="2" charset="2"/>
                <a:buNone/>
              </a:pPr>
              <a:r>
                <a:rPr kumimoji="0" lang="en-US" sz="2000">
                  <a:solidFill>
                    <a:srgbClr val="000000"/>
                  </a:solidFill>
                </a:rPr>
                <a:t>Improves life for you &amp; user</a:t>
              </a:r>
            </a:p>
          </p:txBody>
        </p:sp>
        <p:sp>
          <p:nvSpPr>
            <p:cNvPr id="321558" name="Text Box 22"/>
            <p:cNvSpPr txBox="1">
              <a:spLocks noChangeArrowheads="1"/>
            </p:cNvSpPr>
            <p:nvPr/>
          </p:nvSpPr>
          <p:spPr bwMode="auto">
            <a:xfrm>
              <a:off x="2784" y="2601"/>
              <a:ext cx="336" cy="327"/>
            </a:xfrm>
            <a:prstGeom prst="rect">
              <a:avLst/>
            </a:prstGeom>
            <a:noFill/>
            <a:ln w="9525">
              <a:noFill/>
              <a:miter lim="800000"/>
              <a:headEnd/>
              <a:tailEnd/>
            </a:ln>
            <a:effectLst/>
          </p:spPr>
          <p:txBody>
            <a:bodyPr wrap="none">
              <a:spAutoFit/>
            </a:bodyPr>
            <a:lstStyle/>
            <a:p>
              <a:pPr algn="ctr"/>
              <a:r>
                <a:rPr lang="en-US" sz="2800" b="1">
                  <a:solidFill>
                    <a:srgbClr val="000000"/>
                  </a:solidFill>
                  <a:sym typeface="Wingdings" pitchFamily="2" charset="2"/>
                </a:rPr>
                <a:t></a:t>
              </a:r>
              <a:endParaRPr lang="en-US" sz="2800" b="1">
                <a:solidFill>
                  <a:srgbClr val="00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normAutofit fontScale="90000"/>
          </a:bodyPr>
          <a:lstStyle/>
          <a:p>
            <a:r>
              <a:rPr lang="en-US" dirty="0" smtClean="0"/>
              <a:t>Handout notes: </a:t>
            </a:r>
            <a:br>
              <a:rPr lang="en-US" dirty="0" smtClean="0"/>
            </a:br>
            <a:r>
              <a:rPr lang="en-US" dirty="0" smtClean="0"/>
              <a:t>Content testing (more examples)</a:t>
            </a:r>
            <a:endParaRPr lang="en-US" dirty="0"/>
          </a:p>
        </p:txBody>
      </p:sp>
      <p:sp>
        <p:nvSpPr>
          <p:cNvPr id="241667" name="Rectangle 3"/>
          <p:cNvSpPr>
            <a:spLocks noGrp="1" noChangeArrowheads="1"/>
          </p:cNvSpPr>
          <p:nvPr>
            <p:ph type="body" idx="1"/>
          </p:nvPr>
        </p:nvSpPr>
        <p:spPr/>
        <p:txBody>
          <a:bodyPr/>
          <a:lstStyle/>
          <a:p>
            <a:pPr>
              <a:lnSpc>
                <a:spcPct val="90000"/>
              </a:lnSpc>
            </a:pPr>
            <a:r>
              <a:rPr lang="en-US" smtClean="0"/>
              <a:t>Light mapping, shadow detection</a:t>
            </a:r>
          </a:p>
          <a:p>
            <a:pPr>
              <a:lnSpc>
                <a:spcPct val="90000"/>
              </a:lnSpc>
            </a:pPr>
            <a:r>
              <a:rPr lang="en-US" smtClean="0"/>
              <a:t>Asset correctness / sameness</a:t>
            </a:r>
          </a:p>
          <a:p>
            <a:pPr>
              <a:lnSpc>
                <a:spcPct val="90000"/>
              </a:lnSpc>
            </a:pPr>
            <a:r>
              <a:rPr lang="en-US" smtClean="0"/>
              <a:t>Compatibility testing</a:t>
            </a:r>
          </a:p>
          <a:p>
            <a:pPr>
              <a:lnSpc>
                <a:spcPct val="90000"/>
              </a:lnSpc>
            </a:pPr>
            <a:r>
              <a:rPr lang="en-US" smtClean="0"/>
              <a:t>Armor / damage</a:t>
            </a:r>
          </a:p>
          <a:p>
            <a:pPr>
              <a:lnSpc>
                <a:spcPct val="90000"/>
              </a:lnSpc>
            </a:pPr>
            <a:r>
              <a:rPr lang="en-US" smtClean="0"/>
              <a:t>Class balances</a:t>
            </a:r>
          </a:p>
          <a:p>
            <a:pPr>
              <a:lnSpc>
                <a:spcPct val="80000"/>
              </a:lnSpc>
            </a:pPr>
            <a:r>
              <a:rPr lang="en-US" smtClean="0"/>
              <a:t>Validating against old userData</a:t>
            </a:r>
            <a:endParaRPr lang="en-US" sz="2400" smtClean="0"/>
          </a:p>
          <a:p>
            <a:pPr>
              <a:lnSpc>
                <a:spcPct val="90000"/>
              </a:lnSpc>
            </a:pPr>
            <a:r>
              <a:rPr lang="en-US" smtClean="0"/>
              <a:t>… (unique to each game)</a:t>
            </a:r>
            <a:endParaRPr lang="en-US"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1143000" y="228600"/>
            <a:ext cx="7866063" cy="1066800"/>
          </a:xfrm>
        </p:spPr>
        <p:txBody>
          <a:bodyPr/>
          <a:lstStyle/>
          <a:p>
            <a:r>
              <a:rPr lang="en-US" sz="3200" dirty="0"/>
              <a:t>Load testing catches non-scalable designs</a:t>
            </a:r>
          </a:p>
        </p:txBody>
      </p:sp>
      <p:sp>
        <p:nvSpPr>
          <p:cNvPr id="258053" name="AutoShape 5"/>
          <p:cNvSpPr>
            <a:spLocks noChangeArrowheads="1"/>
          </p:cNvSpPr>
          <p:nvPr/>
        </p:nvSpPr>
        <p:spPr bwMode="auto">
          <a:xfrm>
            <a:off x="1676400" y="2894013"/>
            <a:ext cx="2133600" cy="533400"/>
          </a:xfrm>
          <a:prstGeom prst="roundRect">
            <a:avLst>
              <a:gd name="adj" fmla="val 11046"/>
            </a:avLst>
          </a:prstGeom>
          <a:solidFill>
            <a:srgbClr val="49C386"/>
          </a:solidFill>
          <a:ln w="28575">
            <a:solidFill>
              <a:srgbClr val="226845"/>
            </a:solidFill>
            <a:round/>
            <a:headEnd/>
            <a:tailEnd/>
          </a:ln>
        </p:spPr>
        <p:txBody>
          <a:bodyPr/>
          <a:lstStyle/>
          <a:p>
            <a:pPr algn="ctr"/>
            <a:r>
              <a:rPr lang="en-US">
                <a:solidFill>
                  <a:srgbClr val="000000"/>
                </a:solidFill>
              </a:rPr>
              <a:t>Global data</a:t>
            </a:r>
          </a:p>
        </p:txBody>
      </p:sp>
      <p:pic>
        <p:nvPicPr>
          <p:cNvPr id="258060" name="Picture 12" descr="MCj03233810000[1]"/>
          <p:cNvPicPr>
            <a:picLocks noChangeAspect="1" noChangeArrowheads="1"/>
          </p:cNvPicPr>
          <p:nvPr/>
        </p:nvPicPr>
        <p:blipFill>
          <a:blip r:embed="rId3" cstate="print"/>
          <a:srcRect/>
          <a:stretch>
            <a:fillRect/>
          </a:stretch>
        </p:blipFill>
        <p:spPr bwMode="auto">
          <a:xfrm>
            <a:off x="3429000" y="4932363"/>
            <a:ext cx="623888" cy="630237"/>
          </a:xfrm>
          <a:prstGeom prst="rect">
            <a:avLst/>
          </a:prstGeom>
          <a:noFill/>
        </p:spPr>
      </p:pic>
      <p:pic>
        <p:nvPicPr>
          <p:cNvPr id="258062" name="Picture 14" descr="MCj03043370000[1]"/>
          <p:cNvPicPr>
            <a:picLocks noChangeAspect="1" noChangeArrowheads="1"/>
          </p:cNvPicPr>
          <p:nvPr/>
        </p:nvPicPr>
        <p:blipFill>
          <a:blip r:embed="rId4" cstate="print"/>
          <a:srcRect/>
          <a:stretch>
            <a:fillRect/>
          </a:stretch>
        </p:blipFill>
        <p:spPr bwMode="auto">
          <a:xfrm>
            <a:off x="4267200" y="4370388"/>
            <a:ext cx="747713" cy="1192212"/>
          </a:xfrm>
          <a:prstGeom prst="rect">
            <a:avLst/>
          </a:prstGeom>
          <a:noFill/>
        </p:spPr>
      </p:pic>
      <p:pic>
        <p:nvPicPr>
          <p:cNvPr id="258067" name="Picture 19" descr="MCj04122080000[1]"/>
          <p:cNvPicPr>
            <a:picLocks noChangeAspect="1" noChangeArrowheads="1"/>
          </p:cNvPicPr>
          <p:nvPr/>
        </p:nvPicPr>
        <p:blipFill>
          <a:blip r:embed="rId5" cstate="print"/>
          <a:srcRect/>
          <a:stretch>
            <a:fillRect/>
          </a:stretch>
        </p:blipFill>
        <p:spPr bwMode="auto">
          <a:xfrm>
            <a:off x="2209800" y="1325563"/>
            <a:ext cx="1066800" cy="884237"/>
          </a:xfrm>
          <a:prstGeom prst="rect">
            <a:avLst/>
          </a:prstGeom>
          <a:noFill/>
        </p:spPr>
      </p:pic>
      <p:sp>
        <p:nvSpPr>
          <p:cNvPr id="258078" name="Line 30"/>
          <p:cNvSpPr>
            <a:spLocks noChangeShapeType="1"/>
          </p:cNvSpPr>
          <p:nvPr/>
        </p:nvSpPr>
        <p:spPr bwMode="auto">
          <a:xfrm>
            <a:off x="4191000" y="1371600"/>
            <a:ext cx="0" cy="4267200"/>
          </a:xfrm>
          <a:prstGeom prst="line">
            <a:avLst/>
          </a:prstGeom>
          <a:noFill/>
          <a:ln w="9525">
            <a:solidFill>
              <a:schemeClr val="bg1"/>
            </a:solidFill>
            <a:prstDash val="dash"/>
            <a:round/>
            <a:headEnd/>
            <a:tailEnd/>
          </a:ln>
          <a:effectLst/>
        </p:spPr>
        <p:txBody>
          <a:bodyPr/>
          <a:lstStyle/>
          <a:p>
            <a:endParaRPr lang="en-US"/>
          </a:p>
        </p:txBody>
      </p:sp>
      <p:sp>
        <p:nvSpPr>
          <p:cNvPr id="258079" name="Text Box 31"/>
          <p:cNvSpPr txBox="1">
            <a:spLocks noChangeArrowheads="1"/>
          </p:cNvSpPr>
          <p:nvPr/>
        </p:nvSpPr>
        <p:spPr bwMode="auto">
          <a:xfrm>
            <a:off x="1371600" y="3654425"/>
            <a:ext cx="2514600" cy="915988"/>
          </a:xfrm>
          <a:prstGeom prst="rect">
            <a:avLst/>
          </a:prstGeom>
          <a:noFill/>
          <a:ln w="9525">
            <a:noFill/>
            <a:miter lim="800000"/>
            <a:headEnd/>
            <a:tailEnd/>
          </a:ln>
          <a:effectLst/>
        </p:spPr>
        <p:txBody>
          <a:bodyPr>
            <a:spAutoFit/>
          </a:bodyPr>
          <a:lstStyle/>
          <a:p>
            <a:pPr algn="ctr">
              <a:lnSpc>
                <a:spcPct val="90000"/>
              </a:lnSpc>
            </a:pPr>
            <a:r>
              <a:rPr kumimoji="0" lang="en-US" sz="2000">
                <a:solidFill>
                  <a:srgbClr val="000000"/>
                </a:solidFill>
              </a:rPr>
              <a:t>(SP) all data is always available &amp; up to date</a:t>
            </a:r>
          </a:p>
        </p:txBody>
      </p:sp>
      <p:sp>
        <p:nvSpPr>
          <p:cNvPr id="258082" name="Text Box 34"/>
          <p:cNvSpPr txBox="1">
            <a:spLocks noChangeArrowheads="1"/>
          </p:cNvSpPr>
          <p:nvPr/>
        </p:nvSpPr>
        <p:spPr bwMode="auto">
          <a:xfrm>
            <a:off x="1219200" y="5943600"/>
            <a:ext cx="4953000" cy="650875"/>
          </a:xfrm>
          <a:prstGeom prst="rect">
            <a:avLst/>
          </a:prstGeom>
          <a:solidFill>
            <a:schemeClr val="folHlink"/>
          </a:solidFill>
          <a:ln w="9525">
            <a:solidFill>
              <a:srgbClr val="1E3D5C"/>
            </a:solidFill>
            <a:miter lim="800000"/>
            <a:headEnd/>
            <a:tailEnd/>
          </a:ln>
          <a:effectLst/>
        </p:spPr>
        <p:txBody>
          <a:bodyPr>
            <a:spAutoFit/>
          </a:bodyPr>
          <a:lstStyle/>
          <a:p>
            <a:pPr algn="ctr"/>
            <a:r>
              <a:rPr kumimoji="0" lang="en-US" sz="1800" u="sng">
                <a:solidFill>
                  <a:srgbClr val="000000"/>
                </a:solidFill>
              </a:rPr>
              <a:t>Scalability is hard</a:t>
            </a:r>
            <a:r>
              <a:rPr kumimoji="0" lang="en-US" sz="1800">
                <a:solidFill>
                  <a:srgbClr val="000000"/>
                </a:solidFill>
              </a:rPr>
              <a:t>: shared data grows with  #players, AI, objects, terrain, …, &amp; more bugs!</a:t>
            </a:r>
          </a:p>
        </p:txBody>
      </p:sp>
      <p:sp>
        <p:nvSpPr>
          <p:cNvPr id="258087" name="Line 39"/>
          <p:cNvSpPr>
            <a:spLocks noChangeShapeType="1"/>
          </p:cNvSpPr>
          <p:nvPr/>
        </p:nvSpPr>
        <p:spPr bwMode="auto">
          <a:xfrm rot="-5400000">
            <a:off x="2514600" y="2552700"/>
            <a:ext cx="533400" cy="0"/>
          </a:xfrm>
          <a:prstGeom prst="line">
            <a:avLst/>
          </a:prstGeom>
          <a:noFill/>
          <a:ln w="38100">
            <a:solidFill>
              <a:srgbClr val="1E3D5C"/>
            </a:solidFill>
            <a:round/>
            <a:headEnd type="arrow" w="med" len="med"/>
            <a:tailEnd type="arrow" w="med" len="med"/>
          </a:ln>
          <a:effectLst/>
        </p:spPr>
        <p:txBody>
          <a:bodyPr/>
          <a:lstStyle/>
          <a:p>
            <a:endParaRPr lang="en-US"/>
          </a:p>
        </p:txBody>
      </p:sp>
      <p:grpSp>
        <p:nvGrpSpPr>
          <p:cNvPr id="2" name="Group 46"/>
          <p:cNvGrpSpPr>
            <a:grpSpLocks/>
          </p:cNvGrpSpPr>
          <p:nvPr/>
        </p:nvGrpSpPr>
        <p:grpSpPr bwMode="auto">
          <a:xfrm>
            <a:off x="4572000" y="1219200"/>
            <a:ext cx="4343400" cy="3352800"/>
            <a:chOff x="2880" y="768"/>
            <a:chExt cx="2736" cy="2112"/>
          </a:xfrm>
        </p:grpSpPr>
        <p:grpSp>
          <p:nvGrpSpPr>
            <p:cNvPr id="3" name="Group 7"/>
            <p:cNvGrpSpPr>
              <a:grpSpLocks/>
            </p:cNvGrpSpPr>
            <p:nvPr/>
          </p:nvGrpSpPr>
          <p:grpSpPr bwMode="auto">
            <a:xfrm>
              <a:off x="3072" y="768"/>
              <a:ext cx="864" cy="617"/>
              <a:chOff x="864" y="2256"/>
              <a:chExt cx="912" cy="617"/>
            </a:xfrm>
          </p:grpSpPr>
          <p:pic>
            <p:nvPicPr>
              <p:cNvPr id="258056" name="Picture 8" descr="MCj04158580000[1]"/>
              <p:cNvPicPr>
                <a:picLocks noChangeAspect="1" noChangeArrowheads="1"/>
              </p:cNvPicPr>
              <p:nvPr/>
            </p:nvPicPr>
            <p:blipFill>
              <a:blip r:embed="rId6" cstate="print"/>
              <a:srcRect/>
              <a:stretch>
                <a:fillRect/>
              </a:stretch>
            </p:blipFill>
            <p:spPr bwMode="auto">
              <a:xfrm>
                <a:off x="1056" y="2338"/>
                <a:ext cx="720" cy="535"/>
              </a:xfrm>
              <a:prstGeom prst="rect">
                <a:avLst/>
              </a:prstGeom>
              <a:noFill/>
            </p:spPr>
          </p:pic>
          <p:pic>
            <p:nvPicPr>
              <p:cNvPr id="258057" name="Picture 9" descr="MCj04158580000[1]"/>
              <p:cNvPicPr>
                <a:picLocks noChangeAspect="1" noChangeArrowheads="1"/>
              </p:cNvPicPr>
              <p:nvPr/>
            </p:nvPicPr>
            <p:blipFill>
              <a:blip r:embed="rId6" cstate="print"/>
              <a:srcRect/>
              <a:stretch>
                <a:fillRect/>
              </a:stretch>
            </p:blipFill>
            <p:spPr bwMode="auto">
              <a:xfrm>
                <a:off x="960" y="2297"/>
                <a:ext cx="720" cy="535"/>
              </a:xfrm>
              <a:prstGeom prst="rect">
                <a:avLst/>
              </a:prstGeom>
              <a:noFill/>
            </p:spPr>
          </p:pic>
          <p:pic>
            <p:nvPicPr>
              <p:cNvPr id="258058" name="Picture 10" descr="MCj04158580000[1]"/>
              <p:cNvPicPr>
                <a:picLocks noChangeAspect="1" noChangeArrowheads="1"/>
              </p:cNvPicPr>
              <p:nvPr/>
            </p:nvPicPr>
            <p:blipFill>
              <a:blip r:embed="rId6" cstate="print"/>
              <a:srcRect/>
              <a:stretch>
                <a:fillRect/>
              </a:stretch>
            </p:blipFill>
            <p:spPr bwMode="auto">
              <a:xfrm>
                <a:off x="864" y="2256"/>
                <a:ext cx="720" cy="535"/>
              </a:xfrm>
              <a:prstGeom prst="rect">
                <a:avLst/>
              </a:prstGeom>
              <a:noFill/>
            </p:spPr>
          </p:pic>
        </p:grpSp>
        <p:sp>
          <p:nvSpPr>
            <p:cNvPr id="258077" name="AutoShape 29"/>
            <p:cNvSpPr>
              <a:spLocks noChangeArrowheads="1"/>
            </p:cNvSpPr>
            <p:nvPr/>
          </p:nvSpPr>
          <p:spPr bwMode="auto">
            <a:xfrm>
              <a:off x="2880" y="1823"/>
              <a:ext cx="1344" cy="336"/>
            </a:xfrm>
            <a:prstGeom prst="roundRect">
              <a:avLst>
                <a:gd name="adj" fmla="val 11046"/>
              </a:avLst>
            </a:prstGeom>
            <a:solidFill>
              <a:srgbClr val="49C386"/>
            </a:solidFill>
            <a:ln w="28575">
              <a:solidFill>
                <a:srgbClr val="226845"/>
              </a:solidFill>
              <a:round/>
              <a:headEnd/>
              <a:tailEnd/>
            </a:ln>
          </p:spPr>
          <p:txBody>
            <a:bodyPr/>
            <a:lstStyle/>
            <a:p>
              <a:pPr algn="ctr"/>
              <a:r>
                <a:rPr lang="en-US">
                  <a:solidFill>
                    <a:srgbClr val="000000"/>
                  </a:solidFill>
                </a:rPr>
                <a:t>Global data</a:t>
              </a:r>
            </a:p>
          </p:txBody>
        </p:sp>
        <p:sp>
          <p:nvSpPr>
            <p:cNvPr id="258081" name="Text Box 33"/>
            <p:cNvSpPr txBox="1">
              <a:spLocks noChangeArrowheads="1"/>
            </p:cNvSpPr>
            <p:nvPr/>
          </p:nvSpPr>
          <p:spPr bwMode="auto">
            <a:xfrm>
              <a:off x="2880" y="2303"/>
              <a:ext cx="2736" cy="577"/>
            </a:xfrm>
            <a:prstGeom prst="rect">
              <a:avLst/>
            </a:prstGeom>
            <a:noFill/>
            <a:ln w="9525">
              <a:noFill/>
              <a:miter lim="800000"/>
              <a:headEnd/>
              <a:tailEnd/>
            </a:ln>
            <a:effectLst/>
          </p:spPr>
          <p:txBody>
            <a:bodyPr>
              <a:spAutoFit/>
            </a:bodyPr>
            <a:lstStyle/>
            <a:p>
              <a:pPr algn="ctr">
                <a:lnSpc>
                  <a:spcPct val="90000"/>
                </a:lnSpc>
                <a:buClr>
                  <a:schemeClr val="accent2"/>
                </a:buClr>
                <a:buSzPct val="75000"/>
                <a:buFont typeface="Wingdings" pitchFamily="2" charset="2"/>
                <a:buNone/>
              </a:pPr>
              <a:r>
                <a:rPr kumimoji="0" lang="en-US" sz="2000">
                  <a:solidFill>
                    <a:srgbClr val="000000"/>
                  </a:solidFill>
                </a:rPr>
                <a:t>(MP) shared data must be</a:t>
              </a:r>
            </a:p>
            <a:p>
              <a:pPr algn="ctr">
                <a:lnSpc>
                  <a:spcPct val="90000"/>
                </a:lnSpc>
                <a:buClr>
                  <a:schemeClr val="accent2"/>
                </a:buClr>
                <a:buSzPct val="75000"/>
                <a:buFont typeface="Wingdings" pitchFamily="2" charset="2"/>
                <a:buNone/>
              </a:pPr>
              <a:r>
                <a:rPr kumimoji="0" lang="en-US" sz="2000">
                  <a:solidFill>
                    <a:srgbClr val="000000"/>
                  </a:solidFill>
                </a:rPr>
                <a:t>packaged, transmitted, unpackaged,</a:t>
              </a:r>
            </a:p>
            <a:p>
              <a:pPr algn="ctr">
                <a:lnSpc>
                  <a:spcPct val="90000"/>
                </a:lnSpc>
                <a:buClr>
                  <a:schemeClr val="accent2"/>
                </a:buClr>
                <a:buSzPct val="75000"/>
                <a:buFont typeface="Wingdings" pitchFamily="2" charset="2"/>
                <a:buNone/>
              </a:pPr>
              <a:r>
                <a:rPr kumimoji="0" lang="en-US" sz="2000" u="sng">
                  <a:solidFill>
                    <a:srgbClr val="000000"/>
                  </a:solidFill>
                </a:rPr>
                <a:t>and constantly refreshed</a:t>
              </a:r>
            </a:p>
          </p:txBody>
        </p:sp>
        <p:sp>
          <p:nvSpPr>
            <p:cNvPr id="258088" name="Line 40"/>
            <p:cNvSpPr>
              <a:spLocks noChangeShapeType="1"/>
            </p:cNvSpPr>
            <p:nvPr/>
          </p:nvSpPr>
          <p:spPr bwMode="auto">
            <a:xfrm rot="-5400000">
              <a:off x="3240" y="1608"/>
              <a:ext cx="336" cy="0"/>
            </a:xfrm>
            <a:prstGeom prst="line">
              <a:avLst/>
            </a:prstGeom>
            <a:noFill/>
            <a:ln w="38100">
              <a:solidFill>
                <a:srgbClr val="1E3D5C"/>
              </a:solidFill>
              <a:round/>
              <a:headEnd type="arrow" w="med" len="med"/>
              <a:tailEnd type="arrow" w="med" len="med"/>
            </a:ln>
            <a:effectLst/>
          </p:spPr>
          <p:txBody>
            <a:bodyPr/>
            <a:lstStyle/>
            <a:p>
              <a:endParaRPr lang="en-US"/>
            </a:p>
          </p:txBody>
        </p:sp>
        <p:sp>
          <p:nvSpPr>
            <p:cNvPr id="258089" name="Line 41"/>
            <p:cNvSpPr>
              <a:spLocks noChangeShapeType="1"/>
            </p:cNvSpPr>
            <p:nvPr/>
          </p:nvSpPr>
          <p:spPr bwMode="auto">
            <a:xfrm rot="-5400000">
              <a:off x="3480" y="1608"/>
              <a:ext cx="336" cy="0"/>
            </a:xfrm>
            <a:prstGeom prst="line">
              <a:avLst/>
            </a:prstGeom>
            <a:noFill/>
            <a:ln w="38100">
              <a:solidFill>
                <a:srgbClr val="1E3D5C"/>
              </a:solidFill>
              <a:round/>
              <a:headEnd type="arrow" w="med" len="med"/>
              <a:tailEnd type="arrow" w="med" len="med"/>
            </a:ln>
            <a:effectLst/>
          </p:spPr>
          <p:txBody>
            <a:bodyPr/>
            <a:lstStyle/>
            <a:p>
              <a:endParaRPr lang="en-US"/>
            </a:p>
          </p:txBody>
        </p:sp>
        <p:sp>
          <p:nvSpPr>
            <p:cNvPr id="258090" name="Line 42"/>
            <p:cNvSpPr>
              <a:spLocks noChangeShapeType="1"/>
            </p:cNvSpPr>
            <p:nvPr/>
          </p:nvSpPr>
          <p:spPr bwMode="auto">
            <a:xfrm rot="-5400000">
              <a:off x="3720" y="1608"/>
              <a:ext cx="336" cy="0"/>
            </a:xfrm>
            <a:prstGeom prst="line">
              <a:avLst/>
            </a:prstGeom>
            <a:noFill/>
            <a:ln w="38100">
              <a:solidFill>
                <a:srgbClr val="1E3D5C"/>
              </a:solidFill>
              <a:round/>
              <a:headEnd type="arrow" w="med" len="med"/>
              <a:tailEnd type="arrow" w="med" len="med"/>
            </a:ln>
            <a:effectLst/>
          </p:spPr>
          <p:txBody>
            <a:bodyPr/>
            <a:lstStyle/>
            <a:p>
              <a:endParaRPr lang="en-US"/>
            </a:p>
          </p:txBody>
        </p:sp>
        <p:grpSp>
          <p:nvGrpSpPr>
            <p:cNvPr id="4" name="Group 45"/>
            <p:cNvGrpSpPr>
              <a:grpSpLocks/>
            </p:cNvGrpSpPr>
            <p:nvPr/>
          </p:nvGrpSpPr>
          <p:grpSpPr bwMode="auto">
            <a:xfrm>
              <a:off x="4080" y="1439"/>
              <a:ext cx="960" cy="337"/>
              <a:chOff x="3888" y="1392"/>
              <a:chExt cx="960" cy="337"/>
            </a:xfrm>
          </p:grpSpPr>
          <p:sp>
            <p:nvSpPr>
              <p:cNvPr id="258085" name="AutoShape 37"/>
              <p:cNvSpPr>
                <a:spLocks noChangeArrowheads="1"/>
              </p:cNvSpPr>
              <p:nvPr/>
            </p:nvSpPr>
            <p:spPr bwMode="auto">
              <a:xfrm>
                <a:off x="3984" y="1488"/>
                <a:ext cx="864" cy="241"/>
              </a:xfrm>
              <a:prstGeom prst="roundRect">
                <a:avLst>
                  <a:gd name="adj" fmla="val 11046"/>
                </a:avLst>
              </a:prstGeom>
              <a:solidFill>
                <a:srgbClr val="00BCB8"/>
              </a:solidFill>
              <a:ln w="19050">
                <a:solidFill>
                  <a:schemeClr val="hlink"/>
                </a:solidFill>
                <a:round/>
                <a:headEnd/>
                <a:tailEnd/>
              </a:ln>
            </p:spPr>
            <p:txBody>
              <a:bodyPr/>
              <a:lstStyle/>
              <a:p>
                <a:pPr algn="ctr"/>
                <a:r>
                  <a:rPr lang="en-US" sz="1800">
                    <a:solidFill>
                      <a:srgbClr val="000000"/>
                    </a:solidFill>
                  </a:rPr>
                  <a:t>Local data</a:t>
                </a:r>
              </a:p>
            </p:txBody>
          </p:sp>
          <p:sp>
            <p:nvSpPr>
              <p:cNvPr id="258091" name="AutoShape 43"/>
              <p:cNvSpPr>
                <a:spLocks noChangeArrowheads="1"/>
              </p:cNvSpPr>
              <p:nvPr/>
            </p:nvSpPr>
            <p:spPr bwMode="auto">
              <a:xfrm>
                <a:off x="3936" y="1440"/>
                <a:ext cx="864" cy="241"/>
              </a:xfrm>
              <a:prstGeom prst="roundRect">
                <a:avLst>
                  <a:gd name="adj" fmla="val 11046"/>
                </a:avLst>
              </a:prstGeom>
              <a:solidFill>
                <a:srgbClr val="00BCB8"/>
              </a:solidFill>
              <a:ln w="19050">
                <a:solidFill>
                  <a:schemeClr val="hlink"/>
                </a:solidFill>
                <a:round/>
                <a:headEnd/>
                <a:tailEnd/>
              </a:ln>
            </p:spPr>
            <p:txBody>
              <a:bodyPr/>
              <a:lstStyle/>
              <a:p>
                <a:pPr algn="ctr"/>
                <a:r>
                  <a:rPr lang="en-US" sz="1800">
                    <a:solidFill>
                      <a:srgbClr val="000000"/>
                    </a:solidFill>
                  </a:rPr>
                  <a:t>Local data</a:t>
                </a:r>
              </a:p>
            </p:txBody>
          </p:sp>
          <p:sp>
            <p:nvSpPr>
              <p:cNvPr id="258092" name="AutoShape 44"/>
              <p:cNvSpPr>
                <a:spLocks noChangeArrowheads="1"/>
              </p:cNvSpPr>
              <p:nvPr/>
            </p:nvSpPr>
            <p:spPr bwMode="auto">
              <a:xfrm>
                <a:off x="3888" y="1392"/>
                <a:ext cx="864" cy="241"/>
              </a:xfrm>
              <a:prstGeom prst="roundRect">
                <a:avLst>
                  <a:gd name="adj" fmla="val 11046"/>
                </a:avLst>
              </a:prstGeom>
              <a:solidFill>
                <a:srgbClr val="00BCB8"/>
              </a:solidFill>
              <a:ln w="19050">
                <a:solidFill>
                  <a:schemeClr val="hlink"/>
                </a:solidFill>
                <a:round/>
                <a:headEnd/>
                <a:tailEnd/>
              </a:ln>
            </p:spPr>
            <p:txBody>
              <a:bodyPr/>
              <a:lstStyle/>
              <a:p>
                <a:pPr algn="ctr"/>
                <a:r>
                  <a:rPr lang="en-US" sz="1800">
                    <a:solidFill>
                      <a:srgbClr val="000000"/>
                    </a:solidFill>
                  </a:rPr>
                  <a:t>Local data</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58060"/>
                                        </p:tgtEl>
                                        <p:attrNameLst>
                                          <p:attrName>style.visibility</p:attrName>
                                        </p:attrNameLst>
                                      </p:cBhvr>
                                      <p:to>
                                        <p:strVal val="visible"/>
                                      </p:to>
                                    </p:set>
                                    <p:anim calcmode="lin" valueType="num">
                                      <p:cBhvr>
                                        <p:cTn id="7" dur="500" fill="hold"/>
                                        <p:tgtEl>
                                          <p:spTgt spid="258060"/>
                                        </p:tgtEl>
                                        <p:attrNameLst>
                                          <p:attrName>ppt_w</p:attrName>
                                        </p:attrNameLst>
                                      </p:cBhvr>
                                      <p:tavLst>
                                        <p:tav tm="0">
                                          <p:val>
                                            <p:fltVal val="0"/>
                                          </p:val>
                                        </p:tav>
                                        <p:tav tm="100000">
                                          <p:val>
                                            <p:strVal val="#ppt_w"/>
                                          </p:val>
                                        </p:tav>
                                      </p:tavLst>
                                    </p:anim>
                                    <p:anim calcmode="lin" valueType="num">
                                      <p:cBhvr>
                                        <p:cTn id="8" dur="500" fill="hold"/>
                                        <p:tgtEl>
                                          <p:spTgt spid="258060"/>
                                        </p:tgtEl>
                                        <p:attrNameLst>
                                          <p:attrName>ppt_h</p:attrName>
                                        </p:attrNameLst>
                                      </p:cBhvr>
                                      <p:tavLst>
                                        <p:tav tm="0">
                                          <p:val>
                                            <p:fltVal val="0"/>
                                          </p:val>
                                        </p:tav>
                                        <p:tav tm="100000">
                                          <p:val>
                                            <p:strVal val="#ppt_h"/>
                                          </p:val>
                                        </p:tav>
                                      </p:tavLst>
                                    </p:anim>
                                    <p:animEffect transition="in" filter="fade">
                                      <p:cBhvr>
                                        <p:cTn id="9" dur="500"/>
                                        <p:tgtEl>
                                          <p:spTgt spid="25806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58078"/>
                                        </p:tgtEl>
                                        <p:attrNameLst>
                                          <p:attrName>style.visibility</p:attrName>
                                        </p:attrNameLst>
                                      </p:cBhvr>
                                      <p:to>
                                        <p:strVal val="visible"/>
                                      </p:to>
                                    </p:set>
                                    <p:anim calcmode="lin" valueType="num">
                                      <p:cBhvr>
                                        <p:cTn id="12" dur="500" fill="hold"/>
                                        <p:tgtEl>
                                          <p:spTgt spid="258078"/>
                                        </p:tgtEl>
                                        <p:attrNameLst>
                                          <p:attrName>ppt_w</p:attrName>
                                        </p:attrNameLst>
                                      </p:cBhvr>
                                      <p:tavLst>
                                        <p:tav tm="0">
                                          <p:val>
                                            <p:fltVal val="0"/>
                                          </p:val>
                                        </p:tav>
                                        <p:tav tm="100000">
                                          <p:val>
                                            <p:strVal val="#ppt_w"/>
                                          </p:val>
                                        </p:tav>
                                      </p:tavLst>
                                    </p:anim>
                                    <p:anim calcmode="lin" valueType="num">
                                      <p:cBhvr>
                                        <p:cTn id="13" dur="500" fill="hold"/>
                                        <p:tgtEl>
                                          <p:spTgt spid="258078"/>
                                        </p:tgtEl>
                                        <p:attrNameLst>
                                          <p:attrName>ppt_h</p:attrName>
                                        </p:attrNameLst>
                                      </p:cBhvr>
                                      <p:tavLst>
                                        <p:tav tm="0">
                                          <p:val>
                                            <p:fltVal val="0"/>
                                          </p:val>
                                        </p:tav>
                                        <p:tav tm="100000">
                                          <p:val>
                                            <p:strVal val="#ppt_h"/>
                                          </p:val>
                                        </p:tav>
                                      </p:tavLst>
                                    </p:anim>
                                    <p:animEffect transition="in" filter="fade">
                                      <p:cBhvr>
                                        <p:cTn id="14" dur="500"/>
                                        <p:tgtEl>
                                          <p:spTgt spid="25807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53" presetClass="entr" presetSubtype="0" fill="hold" nodeType="withEffect">
                                  <p:stCondLst>
                                    <p:cond delay="0"/>
                                  </p:stCondLst>
                                  <p:childTnLst>
                                    <p:set>
                                      <p:cBhvr>
                                        <p:cTn id="23" dur="1" fill="hold">
                                          <p:stCondLst>
                                            <p:cond delay="0"/>
                                          </p:stCondLst>
                                        </p:cTn>
                                        <p:tgtEl>
                                          <p:spTgt spid="258062"/>
                                        </p:tgtEl>
                                        <p:attrNameLst>
                                          <p:attrName>style.visibility</p:attrName>
                                        </p:attrNameLst>
                                      </p:cBhvr>
                                      <p:to>
                                        <p:strVal val="visible"/>
                                      </p:to>
                                    </p:set>
                                    <p:anim calcmode="lin" valueType="num">
                                      <p:cBhvr>
                                        <p:cTn id="24" dur="500" fill="hold"/>
                                        <p:tgtEl>
                                          <p:spTgt spid="258062"/>
                                        </p:tgtEl>
                                        <p:attrNameLst>
                                          <p:attrName>ppt_w</p:attrName>
                                        </p:attrNameLst>
                                      </p:cBhvr>
                                      <p:tavLst>
                                        <p:tav tm="0">
                                          <p:val>
                                            <p:fltVal val="0"/>
                                          </p:val>
                                        </p:tav>
                                        <p:tav tm="100000">
                                          <p:val>
                                            <p:strVal val="#ppt_w"/>
                                          </p:val>
                                        </p:tav>
                                      </p:tavLst>
                                    </p:anim>
                                    <p:anim calcmode="lin" valueType="num">
                                      <p:cBhvr>
                                        <p:cTn id="25" dur="500" fill="hold"/>
                                        <p:tgtEl>
                                          <p:spTgt spid="258062"/>
                                        </p:tgtEl>
                                        <p:attrNameLst>
                                          <p:attrName>ppt_h</p:attrName>
                                        </p:attrNameLst>
                                      </p:cBhvr>
                                      <p:tavLst>
                                        <p:tav tm="0">
                                          <p:val>
                                            <p:fltVal val="0"/>
                                          </p:val>
                                        </p:tav>
                                        <p:tav tm="100000">
                                          <p:val>
                                            <p:strVal val="#ppt_h"/>
                                          </p:val>
                                        </p:tav>
                                      </p:tavLst>
                                    </p:anim>
                                    <p:animEffect transition="in" filter="fade">
                                      <p:cBhvr>
                                        <p:cTn id="26" dur="500"/>
                                        <p:tgtEl>
                                          <p:spTgt spid="25806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58082"/>
                                        </p:tgtEl>
                                        <p:attrNameLst>
                                          <p:attrName>style.visibility</p:attrName>
                                        </p:attrNameLst>
                                      </p:cBhvr>
                                      <p:to>
                                        <p:strVal val="visible"/>
                                      </p:to>
                                    </p:set>
                                    <p:anim calcmode="lin" valueType="num">
                                      <p:cBhvr>
                                        <p:cTn id="31" dur="500" fill="hold"/>
                                        <p:tgtEl>
                                          <p:spTgt spid="258082"/>
                                        </p:tgtEl>
                                        <p:attrNameLst>
                                          <p:attrName>ppt_w</p:attrName>
                                        </p:attrNameLst>
                                      </p:cBhvr>
                                      <p:tavLst>
                                        <p:tav tm="0">
                                          <p:val>
                                            <p:fltVal val="0"/>
                                          </p:val>
                                        </p:tav>
                                        <p:tav tm="100000">
                                          <p:val>
                                            <p:strVal val="#ppt_w"/>
                                          </p:val>
                                        </p:tav>
                                      </p:tavLst>
                                    </p:anim>
                                    <p:anim calcmode="lin" valueType="num">
                                      <p:cBhvr>
                                        <p:cTn id="32" dur="500" fill="hold"/>
                                        <p:tgtEl>
                                          <p:spTgt spid="258082"/>
                                        </p:tgtEl>
                                        <p:attrNameLst>
                                          <p:attrName>ppt_h</p:attrName>
                                        </p:attrNameLst>
                                      </p:cBhvr>
                                      <p:tavLst>
                                        <p:tav tm="0">
                                          <p:val>
                                            <p:fltVal val="0"/>
                                          </p:val>
                                        </p:tav>
                                        <p:tav tm="100000">
                                          <p:val>
                                            <p:strVal val="#ppt_h"/>
                                          </p:val>
                                        </p:tav>
                                      </p:tavLst>
                                    </p:anim>
                                    <p:animEffect transition="in" filter="fade">
                                      <p:cBhvr>
                                        <p:cTn id="33" dur="500"/>
                                        <p:tgtEl>
                                          <p:spTgt spid="258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78" grpId="0" animBg="1"/>
      <p:bldP spid="258082"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60098" name="Object 2"/>
          <p:cNvGraphicFramePr>
            <a:graphicFrameLocks noChangeAspect="1"/>
          </p:cNvGraphicFramePr>
          <p:nvPr/>
        </p:nvGraphicFramePr>
        <p:xfrm>
          <a:off x="914400" y="1833563"/>
          <a:ext cx="8229600" cy="4059237"/>
        </p:xfrm>
        <a:graphic>
          <a:graphicData uri="http://schemas.openxmlformats.org/presentationml/2006/ole">
            <p:oleObj spid="_x0000_s7170" name="Photo Editor Photo" r:id="rId4" imgW="5714286" imgH="2819794" progId="">
              <p:embed/>
            </p:oleObj>
          </a:graphicData>
        </a:graphic>
      </p:graphicFrame>
      <p:sp>
        <p:nvSpPr>
          <p:cNvPr id="260099" name="AutoShape 3"/>
          <p:cNvSpPr>
            <a:spLocks noChangeArrowheads="1"/>
          </p:cNvSpPr>
          <p:nvPr/>
        </p:nvSpPr>
        <p:spPr bwMode="auto">
          <a:xfrm>
            <a:off x="5029200" y="2286000"/>
            <a:ext cx="3124200" cy="1676400"/>
          </a:xfrm>
          <a:prstGeom prst="cloudCallout">
            <a:avLst>
              <a:gd name="adj1" fmla="val -115699"/>
              <a:gd name="adj2" fmla="val -6343"/>
            </a:avLst>
          </a:prstGeom>
          <a:solidFill>
            <a:schemeClr val="accent1"/>
          </a:solidFill>
          <a:ln w="9525">
            <a:solidFill>
              <a:schemeClr val="tx1"/>
            </a:solidFill>
            <a:round/>
            <a:headEnd/>
            <a:tailEnd/>
          </a:ln>
          <a:effectLst/>
        </p:spPr>
        <p:txBody>
          <a:bodyPr/>
          <a:lstStyle/>
          <a:p>
            <a:pPr algn="ctr"/>
            <a:r>
              <a:rPr kumimoji="0" lang="en-US" sz="1800">
                <a:latin typeface="Arial" charset="0"/>
              </a:rPr>
              <a:t>22,000,000 DS Queries!  7,000 next highest</a:t>
            </a:r>
          </a:p>
        </p:txBody>
      </p:sp>
      <p:sp>
        <p:nvSpPr>
          <p:cNvPr id="260100" name="Rectangle 4"/>
          <p:cNvSpPr>
            <a:spLocks noGrp="1" noChangeArrowheads="1"/>
          </p:cNvSpPr>
          <p:nvPr>
            <p:ph type="title"/>
          </p:nvPr>
        </p:nvSpPr>
        <p:spPr>
          <a:xfrm>
            <a:off x="1219200" y="228600"/>
            <a:ext cx="7696200" cy="1447800"/>
          </a:xfrm>
          <a:noFill/>
          <a:ln/>
        </p:spPr>
        <p:txBody>
          <a:bodyPr/>
          <a:lstStyle/>
          <a:p>
            <a:r>
              <a:rPr lang="en-US" sz="3200" dirty="0"/>
              <a:t>Load testing: find poor resource utilization</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1277938" y="381000"/>
            <a:ext cx="7485062" cy="1447800"/>
          </a:xfrm>
        </p:spPr>
        <p:txBody>
          <a:bodyPr/>
          <a:lstStyle/>
          <a:p>
            <a:r>
              <a:rPr lang="en-US" sz="2800" dirty="0"/>
              <a:t>Handout notes: why you need load testing</a:t>
            </a:r>
          </a:p>
        </p:txBody>
      </p:sp>
      <p:sp>
        <p:nvSpPr>
          <p:cNvPr id="259075" name="Rectangle 3"/>
          <p:cNvSpPr>
            <a:spLocks noGrp="1" noChangeArrowheads="1"/>
          </p:cNvSpPr>
          <p:nvPr>
            <p:ph type="body" idx="1"/>
          </p:nvPr>
        </p:nvSpPr>
        <p:spPr/>
        <p:txBody>
          <a:bodyPr/>
          <a:lstStyle/>
          <a:p>
            <a:r>
              <a:rPr lang="en-US" sz="2400"/>
              <a:t>Case 1, initial design: Transmit </a:t>
            </a:r>
            <a:r>
              <a:rPr lang="en-US" sz="2400" u="sng"/>
              <a:t>entire</a:t>
            </a:r>
            <a:r>
              <a:rPr lang="en-US" sz="2400"/>
              <a:t> lotList to </a:t>
            </a:r>
            <a:r>
              <a:rPr lang="en-US" sz="2400" u="sng"/>
              <a:t>all</a:t>
            </a:r>
            <a:r>
              <a:rPr lang="en-US" sz="2400"/>
              <a:t> connected clients, </a:t>
            </a:r>
            <a:r>
              <a:rPr lang="en-US" sz="2400" u="sng"/>
              <a:t>every</a:t>
            </a:r>
            <a:r>
              <a:rPr lang="en-US" sz="2400"/>
              <a:t> 30 seconds</a:t>
            </a:r>
          </a:p>
          <a:p>
            <a:r>
              <a:rPr lang="en-US" sz="2400"/>
              <a:t>Initial fielding: no problem</a:t>
            </a:r>
          </a:p>
          <a:p>
            <a:pPr lvl="1"/>
            <a:r>
              <a:rPr lang="en-US" sz="2000"/>
              <a:t>Development testing: &lt; 1,000 Lots, &lt; 10 clients</a:t>
            </a:r>
          </a:p>
          <a:p>
            <a:r>
              <a:rPr lang="en-US" sz="2400"/>
              <a:t>Complete disaster as clients &amp; DB scaled</a:t>
            </a:r>
          </a:p>
          <a:p>
            <a:pPr lvl="1"/>
            <a:r>
              <a:rPr lang="en-US" sz="2000"/>
              <a:t>Shipping requirements: 100,000 Lots, 4,000 clients</a:t>
            </a:r>
          </a:p>
          <a:p>
            <a:r>
              <a:rPr lang="en-US" sz="2400"/>
              <a:t>DO THE MATH BEFORE CODING</a:t>
            </a:r>
          </a:p>
          <a:p>
            <a:pPr lvl="1"/>
            <a:r>
              <a:rPr lang="en-US" sz="2000"/>
              <a:t>LotElementSize * LotListSize * NumClients</a:t>
            </a:r>
          </a:p>
          <a:p>
            <a:pPr lvl="1"/>
            <a:r>
              <a:rPr lang="en-US" sz="2000"/>
              <a:t>20 Bytes * 100,000 * 4,000</a:t>
            </a:r>
          </a:p>
          <a:p>
            <a:pPr lvl="1"/>
            <a:r>
              <a:rPr lang="en-US" sz="2000"/>
              <a:t>8,000,000,000 Bytes, TWICE per minute!!</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sz="2800" dirty="0"/>
              <a:t>Handout notes: some examples of things caught with load testing</a:t>
            </a:r>
          </a:p>
        </p:txBody>
      </p:sp>
      <p:sp>
        <p:nvSpPr>
          <p:cNvPr id="256003" name="Rectangle 3"/>
          <p:cNvSpPr>
            <a:spLocks noGrp="1" noChangeArrowheads="1"/>
          </p:cNvSpPr>
          <p:nvPr>
            <p:ph type="body" idx="1"/>
          </p:nvPr>
        </p:nvSpPr>
        <p:spPr/>
        <p:txBody>
          <a:bodyPr/>
          <a:lstStyle/>
          <a:p>
            <a:r>
              <a:rPr lang="en-US"/>
              <a:t>Non-scalable algorithms</a:t>
            </a:r>
          </a:p>
          <a:p>
            <a:r>
              <a:rPr lang="en-US"/>
              <a:t>Server-side dirty buffers</a:t>
            </a:r>
          </a:p>
          <a:p>
            <a:r>
              <a:rPr lang="en-US"/>
              <a:t>Race conditions</a:t>
            </a:r>
          </a:p>
          <a:p>
            <a:r>
              <a:rPr lang="en-US"/>
              <a:t>Data bloat &amp; clogged pipes</a:t>
            </a:r>
          </a:p>
          <a:p>
            <a:r>
              <a:rPr lang="en-US"/>
              <a:t>Poor end-user performance @ scale</a:t>
            </a:r>
          </a:p>
          <a:p>
            <a:r>
              <a:rPr lang="en-US"/>
              <a:t>… you never really know what, but something will always go “spang!” @ scale…</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1143000" y="228600"/>
            <a:ext cx="7086600" cy="990600"/>
          </a:xfrm>
        </p:spPr>
        <p:txBody>
          <a:bodyPr/>
          <a:lstStyle/>
          <a:p>
            <a:pPr>
              <a:lnSpc>
                <a:spcPct val="80000"/>
              </a:lnSpc>
            </a:pPr>
            <a:r>
              <a:rPr lang="en-US" sz="2800" dirty="0"/>
              <a:t>Stability &amp; non-determinism (monkey tests)</a:t>
            </a:r>
          </a:p>
        </p:txBody>
      </p:sp>
      <p:pic>
        <p:nvPicPr>
          <p:cNvPr id="231427" name="Picture 3"/>
          <p:cNvPicPr>
            <a:picLocks noChangeAspect="1" noChangeArrowheads="1"/>
          </p:cNvPicPr>
          <p:nvPr/>
        </p:nvPicPr>
        <p:blipFill>
          <a:blip r:embed="rId3" cstate="print"/>
          <a:srcRect/>
          <a:stretch>
            <a:fillRect/>
          </a:stretch>
        </p:blipFill>
        <p:spPr bwMode="auto">
          <a:xfrm>
            <a:off x="2305050" y="2667000"/>
            <a:ext cx="838200" cy="946150"/>
          </a:xfrm>
          <a:prstGeom prst="rect">
            <a:avLst/>
          </a:prstGeom>
          <a:noFill/>
          <a:ln w="12700" cap="sq">
            <a:noFill/>
            <a:miter lim="800000"/>
            <a:headEnd/>
            <a:tailEnd/>
          </a:ln>
          <a:effectLst/>
        </p:spPr>
      </p:pic>
      <p:pic>
        <p:nvPicPr>
          <p:cNvPr id="231428" name="Picture 4"/>
          <p:cNvPicPr>
            <a:picLocks noChangeAspect="1" noChangeArrowheads="1"/>
          </p:cNvPicPr>
          <p:nvPr/>
        </p:nvPicPr>
        <p:blipFill>
          <a:blip r:embed="rId3" cstate="print"/>
          <a:srcRect/>
          <a:stretch>
            <a:fillRect/>
          </a:stretch>
        </p:blipFill>
        <p:spPr bwMode="auto">
          <a:xfrm>
            <a:off x="2914650" y="3168650"/>
            <a:ext cx="838200" cy="946150"/>
          </a:xfrm>
          <a:prstGeom prst="rect">
            <a:avLst/>
          </a:prstGeom>
          <a:noFill/>
          <a:ln w="12700" cap="sq">
            <a:noFill/>
            <a:miter lim="800000"/>
            <a:headEnd/>
            <a:tailEnd/>
          </a:ln>
          <a:effectLst/>
        </p:spPr>
      </p:pic>
      <p:pic>
        <p:nvPicPr>
          <p:cNvPr id="231429" name="Picture 5"/>
          <p:cNvPicPr>
            <a:picLocks noChangeAspect="1" noChangeArrowheads="1"/>
          </p:cNvPicPr>
          <p:nvPr/>
        </p:nvPicPr>
        <p:blipFill>
          <a:blip r:embed="rId3" cstate="print"/>
          <a:srcRect/>
          <a:stretch>
            <a:fillRect/>
          </a:stretch>
        </p:blipFill>
        <p:spPr bwMode="auto">
          <a:xfrm>
            <a:off x="3524250" y="3702050"/>
            <a:ext cx="838200" cy="946150"/>
          </a:xfrm>
          <a:prstGeom prst="rect">
            <a:avLst/>
          </a:prstGeom>
          <a:noFill/>
          <a:ln w="12700" cap="sq">
            <a:noFill/>
            <a:miter lim="800000"/>
            <a:headEnd/>
            <a:tailEnd/>
          </a:ln>
          <a:effectLst/>
        </p:spPr>
      </p:pic>
      <p:sp>
        <p:nvSpPr>
          <p:cNvPr id="231430" name="Oval 6"/>
          <p:cNvSpPr>
            <a:spLocks noChangeArrowheads="1"/>
          </p:cNvSpPr>
          <p:nvPr/>
        </p:nvSpPr>
        <p:spPr bwMode="auto">
          <a:xfrm>
            <a:off x="1619250" y="2133600"/>
            <a:ext cx="6934200" cy="2667000"/>
          </a:xfrm>
          <a:prstGeom prst="ellipse">
            <a:avLst/>
          </a:prstGeom>
          <a:noFill/>
          <a:ln w="12700">
            <a:solidFill>
              <a:srgbClr val="000000"/>
            </a:solidFill>
            <a:prstDash val="sysDot"/>
            <a:round/>
            <a:headEnd/>
            <a:tailEnd/>
          </a:ln>
          <a:effectLst/>
        </p:spPr>
        <p:txBody>
          <a:bodyPr wrap="none" anchor="ctr"/>
          <a:lstStyle/>
          <a:p>
            <a:endParaRPr lang="en-US"/>
          </a:p>
        </p:txBody>
      </p:sp>
      <p:grpSp>
        <p:nvGrpSpPr>
          <p:cNvPr id="2" name="Group 7"/>
          <p:cNvGrpSpPr>
            <a:grpSpLocks/>
          </p:cNvGrpSpPr>
          <p:nvPr/>
        </p:nvGrpSpPr>
        <p:grpSpPr bwMode="auto">
          <a:xfrm>
            <a:off x="933450" y="3733800"/>
            <a:ext cx="1885950" cy="2438400"/>
            <a:chOff x="144" y="2448"/>
            <a:chExt cx="1188" cy="1536"/>
          </a:xfrm>
        </p:grpSpPr>
        <p:grpSp>
          <p:nvGrpSpPr>
            <p:cNvPr id="3" name="Group 8"/>
            <p:cNvGrpSpPr>
              <a:grpSpLocks/>
            </p:cNvGrpSpPr>
            <p:nvPr/>
          </p:nvGrpSpPr>
          <p:grpSpPr bwMode="auto">
            <a:xfrm>
              <a:off x="144" y="3264"/>
              <a:ext cx="1188" cy="720"/>
              <a:chOff x="144" y="3264"/>
              <a:chExt cx="1188" cy="720"/>
            </a:xfrm>
          </p:grpSpPr>
          <p:sp>
            <p:nvSpPr>
              <p:cNvPr id="231433" name="AutoShape 9"/>
              <p:cNvSpPr>
                <a:spLocks noChangeArrowheads="1"/>
              </p:cNvSpPr>
              <p:nvPr/>
            </p:nvSpPr>
            <p:spPr bwMode="auto">
              <a:xfrm>
                <a:off x="480" y="3264"/>
                <a:ext cx="480" cy="528"/>
              </a:xfrm>
              <a:prstGeom prst="flowChartMagneticDisk">
                <a:avLst/>
              </a:prstGeom>
              <a:solidFill>
                <a:srgbClr val="207876"/>
              </a:solidFill>
              <a:ln w="12700" cap="sq">
                <a:solidFill>
                  <a:schemeClr val="tx1"/>
                </a:solidFill>
                <a:round/>
                <a:headEnd/>
                <a:tailEnd/>
              </a:ln>
              <a:effectLst/>
            </p:spPr>
            <p:txBody>
              <a:bodyPr wrap="none" anchor="ctr"/>
              <a:lstStyle/>
              <a:p>
                <a:endParaRPr lang="en-US"/>
              </a:p>
            </p:txBody>
          </p:sp>
          <p:sp>
            <p:nvSpPr>
              <p:cNvPr id="231434" name="Text Box 10"/>
              <p:cNvSpPr txBox="1">
                <a:spLocks noChangeArrowheads="1"/>
              </p:cNvSpPr>
              <p:nvPr/>
            </p:nvSpPr>
            <p:spPr bwMode="auto">
              <a:xfrm>
                <a:off x="144" y="3753"/>
                <a:ext cx="1188" cy="231"/>
              </a:xfrm>
              <a:prstGeom prst="rect">
                <a:avLst/>
              </a:prstGeom>
              <a:noFill/>
              <a:ln w="12700" cap="sq">
                <a:noFill/>
                <a:miter lim="800000"/>
                <a:headEnd/>
                <a:tailEnd/>
              </a:ln>
              <a:effectLst/>
            </p:spPr>
            <p:txBody>
              <a:bodyPr wrap="none">
                <a:spAutoFit/>
              </a:bodyPr>
              <a:lstStyle/>
              <a:p>
                <a:pPr eaLnBrk="0" hangingPunct="0"/>
                <a:r>
                  <a:rPr kumimoji="0" lang="en-US" sz="1800">
                    <a:solidFill>
                      <a:srgbClr val="000000"/>
                    </a:solidFill>
                    <a:latin typeface="Arial" charset="0"/>
                  </a:rPr>
                  <a:t>Code Repository</a:t>
                </a:r>
              </a:p>
            </p:txBody>
          </p:sp>
        </p:grpSp>
        <p:sp>
          <p:nvSpPr>
            <p:cNvPr id="231435" name="AutoShape 11"/>
            <p:cNvSpPr>
              <a:spLocks noChangeArrowheads="1"/>
            </p:cNvSpPr>
            <p:nvPr/>
          </p:nvSpPr>
          <p:spPr bwMode="auto">
            <a:xfrm>
              <a:off x="672" y="2448"/>
              <a:ext cx="432" cy="62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12700" cap="sq">
              <a:solidFill>
                <a:schemeClr val="tx1"/>
              </a:solidFill>
              <a:miter lim="800000"/>
              <a:headEnd/>
              <a:tailEnd/>
            </a:ln>
            <a:effectLst/>
          </p:spPr>
          <p:txBody>
            <a:bodyPr wrap="none" anchor="ctr"/>
            <a:lstStyle/>
            <a:p>
              <a:endParaRPr lang="en-US"/>
            </a:p>
          </p:txBody>
        </p:sp>
      </p:grpSp>
      <p:grpSp>
        <p:nvGrpSpPr>
          <p:cNvPr id="4" name="Group 12"/>
          <p:cNvGrpSpPr>
            <a:grpSpLocks/>
          </p:cNvGrpSpPr>
          <p:nvPr/>
        </p:nvGrpSpPr>
        <p:grpSpPr bwMode="auto">
          <a:xfrm>
            <a:off x="3752850" y="4572000"/>
            <a:ext cx="2590800" cy="1600200"/>
            <a:chOff x="1920" y="2976"/>
            <a:chExt cx="1632" cy="1008"/>
          </a:xfrm>
        </p:grpSpPr>
        <p:sp>
          <p:nvSpPr>
            <p:cNvPr id="231437" name="AutoShape 13"/>
            <p:cNvSpPr>
              <a:spLocks noChangeArrowheads="1"/>
            </p:cNvSpPr>
            <p:nvPr/>
          </p:nvSpPr>
          <p:spPr bwMode="auto">
            <a:xfrm flipV="1">
              <a:off x="1920" y="2976"/>
              <a:ext cx="432" cy="62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12700" cap="sq">
              <a:solidFill>
                <a:schemeClr val="tx1"/>
              </a:solidFill>
              <a:miter lim="800000"/>
              <a:headEnd/>
              <a:tailEnd/>
            </a:ln>
            <a:effectLst/>
          </p:spPr>
          <p:txBody>
            <a:bodyPr wrap="none" anchor="ctr"/>
            <a:lstStyle/>
            <a:p>
              <a:endParaRPr lang="en-US"/>
            </a:p>
          </p:txBody>
        </p:sp>
        <p:sp>
          <p:nvSpPr>
            <p:cNvPr id="231438" name="AutoShape 14"/>
            <p:cNvSpPr>
              <a:spLocks noChangeArrowheads="1"/>
            </p:cNvSpPr>
            <p:nvPr/>
          </p:nvSpPr>
          <p:spPr bwMode="auto">
            <a:xfrm rot="5400000" flipH="1">
              <a:off x="3024" y="2976"/>
              <a:ext cx="432" cy="62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12700" cap="sq">
              <a:solidFill>
                <a:schemeClr val="tx1"/>
              </a:solidFill>
              <a:miter lim="800000"/>
              <a:headEnd/>
              <a:tailEnd/>
            </a:ln>
            <a:effectLst/>
          </p:spPr>
          <p:txBody>
            <a:bodyPr wrap="none" anchor="ctr"/>
            <a:lstStyle/>
            <a:p>
              <a:endParaRPr lang="en-US"/>
            </a:p>
          </p:txBody>
        </p:sp>
        <p:grpSp>
          <p:nvGrpSpPr>
            <p:cNvPr id="5" name="Group 15"/>
            <p:cNvGrpSpPr>
              <a:grpSpLocks/>
            </p:cNvGrpSpPr>
            <p:nvPr/>
          </p:nvGrpSpPr>
          <p:grpSpPr bwMode="auto">
            <a:xfrm>
              <a:off x="2272" y="3360"/>
              <a:ext cx="764" cy="624"/>
              <a:chOff x="2272" y="3360"/>
              <a:chExt cx="764" cy="624"/>
            </a:xfrm>
          </p:grpSpPr>
          <p:sp>
            <p:nvSpPr>
              <p:cNvPr id="231440" name="Text Box 16"/>
              <p:cNvSpPr txBox="1">
                <a:spLocks noChangeArrowheads="1"/>
              </p:cNvSpPr>
              <p:nvPr/>
            </p:nvSpPr>
            <p:spPr bwMode="auto">
              <a:xfrm>
                <a:off x="2272" y="3753"/>
                <a:ext cx="764" cy="231"/>
              </a:xfrm>
              <a:prstGeom prst="rect">
                <a:avLst/>
              </a:prstGeom>
              <a:noFill/>
              <a:ln w="12700" cap="sq">
                <a:noFill/>
                <a:miter lim="800000"/>
                <a:headEnd/>
                <a:tailEnd/>
              </a:ln>
              <a:effectLst/>
            </p:spPr>
            <p:txBody>
              <a:bodyPr wrap="none">
                <a:spAutoFit/>
              </a:bodyPr>
              <a:lstStyle/>
              <a:p>
                <a:pPr algn="ctr" eaLnBrk="0" hangingPunct="0"/>
                <a:r>
                  <a:rPr kumimoji="0" lang="en-US" sz="1800">
                    <a:solidFill>
                      <a:srgbClr val="000000"/>
                    </a:solidFill>
                    <a:latin typeface="Arial" charset="0"/>
                  </a:rPr>
                  <a:t>Compilers</a:t>
                </a:r>
              </a:p>
            </p:txBody>
          </p:sp>
          <p:sp>
            <p:nvSpPr>
              <p:cNvPr id="231441" name="AutoShape 17"/>
              <p:cNvSpPr>
                <a:spLocks noChangeArrowheads="1"/>
              </p:cNvSpPr>
              <p:nvPr/>
            </p:nvSpPr>
            <p:spPr bwMode="auto">
              <a:xfrm>
                <a:off x="2400" y="3360"/>
                <a:ext cx="480" cy="384"/>
              </a:xfrm>
              <a:prstGeom prst="cube">
                <a:avLst>
                  <a:gd name="adj" fmla="val 25000"/>
                </a:avLst>
              </a:prstGeom>
              <a:solidFill>
                <a:schemeClr val="bg2"/>
              </a:solidFill>
              <a:ln w="12700" cap="sq">
                <a:solidFill>
                  <a:schemeClr val="tx1"/>
                </a:solidFill>
                <a:miter lim="800000"/>
                <a:headEnd/>
                <a:tailEnd/>
              </a:ln>
              <a:effectLst/>
            </p:spPr>
            <p:txBody>
              <a:bodyPr wrap="none" anchor="ctr"/>
              <a:lstStyle/>
              <a:p>
                <a:endParaRPr lang="en-US"/>
              </a:p>
            </p:txBody>
          </p:sp>
        </p:grpSp>
      </p:grpSp>
      <p:sp>
        <p:nvSpPr>
          <p:cNvPr id="231442" name="Text Box 18"/>
          <p:cNvSpPr txBox="1">
            <a:spLocks noChangeArrowheads="1"/>
          </p:cNvSpPr>
          <p:nvPr/>
        </p:nvSpPr>
        <p:spPr bwMode="auto">
          <a:xfrm>
            <a:off x="1676400" y="1573213"/>
            <a:ext cx="6484938" cy="485775"/>
          </a:xfrm>
          <a:prstGeom prst="rect">
            <a:avLst/>
          </a:prstGeom>
          <a:solidFill>
            <a:srgbClr val="C57C23"/>
          </a:solidFill>
          <a:ln w="28575" cap="sq">
            <a:solidFill>
              <a:srgbClr val="97550D"/>
            </a:solidFill>
            <a:miter lim="800000"/>
            <a:headEnd/>
            <a:tailEnd/>
          </a:ln>
          <a:effectLst/>
        </p:spPr>
        <p:txBody>
          <a:bodyPr wrap="none">
            <a:spAutoFit/>
          </a:bodyPr>
          <a:lstStyle/>
          <a:p>
            <a:pPr eaLnBrk="0" hangingPunct="0"/>
            <a:r>
              <a:rPr kumimoji="0" lang="en-US" i="1">
                <a:solidFill>
                  <a:srgbClr val="000000"/>
                </a:solidFill>
              </a:rPr>
              <a:t>Continual Repetition of Critical Path Unit Tests</a:t>
            </a:r>
          </a:p>
        </p:txBody>
      </p:sp>
      <p:grpSp>
        <p:nvGrpSpPr>
          <p:cNvPr id="6" name="Group 19"/>
          <p:cNvGrpSpPr>
            <a:grpSpLocks/>
          </p:cNvGrpSpPr>
          <p:nvPr/>
        </p:nvGrpSpPr>
        <p:grpSpPr bwMode="auto">
          <a:xfrm>
            <a:off x="6877050" y="4267200"/>
            <a:ext cx="2266950" cy="1905000"/>
            <a:chOff x="3888" y="2784"/>
            <a:chExt cx="1428" cy="1200"/>
          </a:xfrm>
        </p:grpSpPr>
        <p:grpSp>
          <p:nvGrpSpPr>
            <p:cNvPr id="7" name="Group 20"/>
            <p:cNvGrpSpPr>
              <a:grpSpLocks/>
            </p:cNvGrpSpPr>
            <p:nvPr/>
          </p:nvGrpSpPr>
          <p:grpSpPr bwMode="auto">
            <a:xfrm>
              <a:off x="3888" y="2784"/>
              <a:ext cx="816" cy="672"/>
              <a:chOff x="3888" y="2784"/>
              <a:chExt cx="816" cy="672"/>
            </a:xfrm>
          </p:grpSpPr>
          <p:sp>
            <p:nvSpPr>
              <p:cNvPr id="231445" name="Line 21"/>
              <p:cNvSpPr>
                <a:spLocks noChangeShapeType="1"/>
              </p:cNvSpPr>
              <p:nvPr/>
            </p:nvSpPr>
            <p:spPr bwMode="auto">
              <a:xfrm>
                <a:off x="3888" y="2976"/>
                <a:ext cx="432" cy="480"/>
              </a:xfrm>
              <a:prstGeom prst="line">
                <a:avLst/>
              </a:prstGeom>
              <a:noFill/>
              <a:ln w="12700" cap="sq">
                <a:solidFill>
                  <a:srgbClr val="C0C0C0"/>
                </a:solidFill>
                <a:round/>
                <a:headEnd/>
                <a:tailEnd type="triangle" w="med" len="med"/>
              </a:ln>
              <a:effectLst/>
            </p:spPr>
            <p:txBody>
              <a:bodyPr wrap="none" anchor="ctr"/>
              <a:lstStyle/>
              <a:p>
                <a:endParaRPr lang="en-US"/>
              </a:p>
            </p:txBody>
          </p:sp>
          <p:sp>
            <p:nvSpPr>
              <p:cNvPr id="231446" name="Line 22"/>
              <p:cNvSpPr>
                <a:spLocks noChangeShapeType="1"/>
              </p:cNvSpPr>
              <p:nvPr/>
            </p:nvSpPr>
            <p:spPr bwMode="auto">
              <a:xfrm>
                <a:off x="4032" y="2976"/>
                <a:ext cx="336" cy="384"/>
              </a:xfrm>
              <a:prstGeom prst="line">
                <a:avLst/>
              </a:prstGeom>
              <a:noFill/>
              <a:ln w="12700" cap="sq">
                <a:solidFill>
                  <a:srgbClr val="C0C0C0"/>
                </a:solidFill>
                <a:round/>
                <a:headEnd/>
                <a:tailEnd type="triangle" w="med" len="med"/>
              </a:ln>
              <a:effectLst/>
            </p:spPr>
            <p:txBody>
              <a:bodyPr wrap="none" anchor="ctr"/>
              <a:lstStyle/>
              <a:p>
                <a:endParaRPr lang="en-US"/>
              </a:p>
            </p:txBody>
          </p:sp>
          <p:sp>
            <p:nvSpPr>
              <p:cNvPr id="231447" name="Line 23"/>
              <p:cNvSpPr>
                <a:spLocks noChangeShapeType="1"/>
              </p:cNvSpPr>
              <p:nvPr/>
            </p:nvSpPr>
            <p:spPr bwMode="auto">
              <a:xfrm>
                <a:off x="4128" y="2928"/>
                <a:ext cx="288" cy="336"/>
              </a:xfrm>
              <a:prstGeom prst="line">
                <a:avLst/>
              </a:prstGeom>
              <a:noFill/>
              <a:ln w="12700" cap="sq">
                <a:solidFill>
                  <a:srgbClr val="C0C0C0"/>
                </a:solidFill>
                <a:round/>
                <a:headEnd/>
                <a:tailEnd type="triangle" w="med" len="med"/>
              </a:ln>
              <a:effectLst/>
            </p:spPr>
            <p:txBody>
              <a:bodyPr wrap="none" anchor="ctr"/>
              <a:lstStyle/>
              <a:p>
                <a:endParaRPr lang="en-US"/>
              </a:p>
            </p:txBody>
          </p:sp>
          <p:sp>
            <p:nvSpPr>
              <p:cNvPr id="231448" name="Line 24"/>
              <p:cNvSpPr>
                <a:spLocks noChangeShapeType="1"/>
              </p:cNvSpPr>
              <p:nvPr/>
            </p:nvSpPr>
            <p:spPr bwMode="auto">
              <a:xfrm>
                <a:off x="4224" y="2880"/>
                <a:ext cx="288" cy="336"/>
              </a:xfrm>
              <a:prstGeom prst="line">
                <a:avLst/>
              </a:prstGeom>
              <a:noFill/>
              <a:ln w="12700" cap="sq">
                <a:solidFill>
                  <a:srgbClr val="C0C0C0"/>
                </a:solidFill>
                <a:round/>
                <a:headEnd/>
                <a:tailEnd type="triangle" w="med" len="med"/>
              </a:ln>
              <a:effectLst/>
            </p:spPr>
            <p:txBody>
              <a:bodyPr wrap="none" anchor="ctr"/>
              <a:lstStyle/>
              <a:p>
                <a:endParaRPr lang="en-US"/>
              </a:p>
            </p:txBody>
          </p:sp>
          <p:sp>
            <p:nvSpPr>
              <p:cNvPr id="231449" name="Line 25"/>
              <p:cNvSpPr>
                <a:spLocks noChangeShapeType="1"/>
              </p:cNvSpPr>
              <p:nvPr/>
            </p:nvSpPr>
            <p:spPr bwMode="auto">
              <a:xfrm>
                <a:off x="4320" y="2832"/>
                <a:ext cx="336" cy="384"/>
              </a:xfrm>
              <a:prstGeom prst="line">
                <a:avLst/>
              </a:prstGeom>
              <a:noFill/>
              <a:ln w="12700" cap="sq">
                <a:solidFill>
                  <a:srgbClr val="C0C0C0"/>
                </a:solidFill>
                <a:round/>
                <a:headEnd/>
                <a:tailEnd type="triangle" w="med" len="med"/>
              </a:ln>
              <a:effectLst/>
            </p:spPr>
            <p:txBody>
              <a:bodyPr wrap="none" anchor="ctr"/>
              <a:lstStyle/>
              <a:p>
                <a:endParaRPr lang="en-US"/>
              </a:p>
            </p:txBody>
          </p:sp>
          <p:sp>
            <p:nvSpPr>
              <p:cNvPr id="231450" name="Line 26"/>
              <p:cNvSpPr>
                <a:spLocks noChangeShapeType="1"/>
              </p:cNvSpPr>
              <p:nvPr/>
            </p:nvSpPr>
            <p:spPr bwMode="auto">
              <a:xfrm>
                <a:off x="4416" y="2784"/>
                <a:ext cx="288" cy="336"/>
              </a:xfrm>
              <a:prstGeom prst="line">
                <a:avLst/>
              </a:prstGeom>
              <a:noFill/>
              <a:ln w="12700" cap="sq">
                <a:solidFill>
                  <a:srgbClr val="C0C0C0"/>
                </a:solidFill>
                <a:round/>
                <a:headEnd/>
                <a:tailEnd type="triangle" w="med" len="med"/>
              </a:ln>
              <a:effectLst/>
            </p:spPr>
            <p:txBody>
              <a:bodyPr wrap="none" anchor="ctr"/>
              <a:lstStyle/>
              <a:p>
                <a:endParaRPr lang="en-US"/>
              </a:p>
            </p:txBody>
          </p:sp>
        </p:grpSp>
        <p:grpSp>
          <p:nvGrpSpPr>
            <p:cNvPr id="8" name="Group 27"/>
            <p:cNvGrpSpPr>
              <a:grpSpLocks/>
            </p:cNvGrpSpPr>
            <p:nvPr/>
          </p:nvGrpSpPr>
          <p:grpSpPr bwMode="auto">
            <a:xfrm>
              <a:off x="4000" y="3264"/>
              <a:ext cx="1316" cy="720"/>
              <a:chOff x="4000" y="3264"/>
              <a:chExt cx="1316" cy="720"/>
            </a:xfrm>
          </p:grpSpPr>
          <p:sp>
            <p:nvSpPr>
              <p:cNvPr id="231452" name="Text Box 28"/>
              <p:cNvSpPr txBox="1">
                <a:spLocks noChangeArrowheads="1"/>
              </p:cNvSpPr>
              <p:nvPr/>
            </p:nvSpPr>
            <p:spPr bwMode="auto">
              <a:xfrm>
                <a:off x="4000" y="3753"/>
                <a:ext cx="1316" cy="231"/>
              </a:xfrm>
              <a:prstGeom prst="rect">
                <a:avLst/>
              </a:prstGeom>
              <a:noFill/>
              <a:ln w="12700" cap="sq">
                <a:noFill/>
                <a:miter lim="800000"/>
                <a:headEnd/>
                <a:tailEnd/>
              </a:ln>
              <a:effectLst/>
            </p:spPr>
            <p:txBody>
              <a:bodyPr wrap="none">
                <a:spAutoFit/>
              </a:bodyPr>
              <a:lstStyle/>
              <a:p>
                <a:pPr algn="ctr" eaLnBrk="0" hangingPunct="0"/>
                <a:r>
                  <a:rPr kumimoji="0" lang="en-US" sz="1800">
                    <a:solidFill>
                      <a:srgbClr val="000000"/>
                    </a:solidFill>
                    <a:latin typeface="Arial" charset="0"/>
                  </a:rPr>
                  <a:t>Reference Servers</a:t>
                </a:r>
              </a:p>
            </p:txBody>
          </p:sp>
          <p:sp>
            <p:nvSpPr>
              <p:cNvPr id="231453" name="AutoShape 29"/>
              <p:cNvSpPr>
                <a:spLocks noChangeArrowheads="1"/>
              </p:cNvSpPr>
              <p:nvPr/>
            </p:nvSpPr>
            <p:spPr bwMode="auto">
              <a:xfrm>
                <a:off x="4368" y="3264"/>
                <a:ext cx="576" cy="528"/>
              </a:xfrm>
              <a:prstGeom prst="cube">
                <a:avLst>
                  <a:gd name="adj" fmla="val 25000"/>
                </a:avLst>
              </a:prstGeom>
              <a:solidFill>
                <a:schemeClr val="bg2"/>
              </a:solidFill>
              <a:ln w="12700" cap="sq">
                <a:solidFill>
                  <a:srgbClr val="C0C0C0"/>
                </a:solidFill>
                <a:miter lim="800000"/>
                <a:headEnd/>
                <a:tailEnd/>
              </a:ln>
              <a:effectLst/>
            </p:spPr>
            <p:txBody>
              <a:bodyPr wrap="none" anchor="ctr"/>
              <a:lstStyle/>
              <a:p>
                <a:endParaRPr lang="en-US"/>
              </a:p>
            </p:txBody>
          </p:sp>
        </p:grpSp>
      </p:grpSp>
      <p:grpSp>
        <p:nvGrpSpPr>
          <p:cNvPr id="9" name="Group 30"/>
          <p:cNvGrpSpPr>
            <a:grpSpLocks/>
          </p:cNvGrpSpPr>
          <p:nvPr/>
        </p:nvGrpSpPr>
        <p:grpSpPr bwMode="auto">
          <a:xfrm>
            <a:off x="3600450" y="2514600"/>
            <a:ext cx="2057400" cy="1981200"/>
            <a:chOff x="1968" y="1680"/>
            <a:chExt cx="1296" cy="1248"/>
          </a:xfrm>
        </p:grpSpPr>
        <p:pic>
          <p:nvPicPr>
            <p:cNvPr id="231455" name="Picture 31"/>
            <p:cNvPicPr>
              <a:picLocks noChangeAspect="1" noChangeArrowheads="1"/>
            </p:cNvPicPr>
            <p:nvPr/>
          </p:nvPicPr>
          <p:blipFill>
            <a:blip r:embed="rId3" cstate="print"/>
            <a:srcRect/>
            <a:stretch>
              <a:fillRect/>
            </a:stretch>
          </p:blipFill>
          <p:spPr bwMode="auto">
            <a:xfrm>
              <a:off x="1968" y="1680"/>
              <a:ext cx="528" cy="596"/>
            </a:xfrm>
            <a:prstGeom prst="rect">
              <a:avLst/>
            </a:prstGeom>
            <a:noFill/>
            <a:ln w="12700" cap="sq">
              <a:noFill/>
              <a:miter lim="800000"/>
              <a:headEnd/>
              <a:tailEnd/>
            </a:ln>
            <a:effectLst/>
          </p:spPr>
        </p:pic>
        <p:pic>
          <p:nvPicPr>
            <p:cNvPr id="231456" name="Picture 32"/>
            <p:cNvPicPr>
              <a:picLocks noChangeAspect="1" noChangeArrowheads="1"/>
            </p:cNvPicPr>
            <p:nvPr/>
          </p:nvPicPr>
          <p:blipFill>
            <a:blip r:embed="rId3" cstate="print"/>
            <a:srcRect/>
            <a:stretch>
              <a:fillRect/>
            </a:stretch>
          </p:blipFill>
          <p:spPr bwMode="auto">
            <a:xfrm>
              <a:off x="2352" y="1996"/>
              <a:ext cx="528" cy="596"/>
            </a:xfrm>
            <a:prstGeom prst="rect">
              <a:avLst/>
            </a:prstGeom>
            <a:noFill/>
            <a:ln w="12700" cap="sq">
              <a:noFill/>
              <a:miter lim="800000"/>
              <a:headEnd/>
              <a:tailEnd/>
            </a:ln>
            <a:effectLst/>
          </p:spPr>
        </p:pic>
        <p:pic>
          <p:nvPicPr>
            <p:cNvPr id="231457" name="Picture 33"/>
            <p:cNvPicPr>
              <a:picLocks noChangeAspect="1" noChangeArrowheads="1"/>
            </p:cNvPicPr>
            <p:nvPr/>
          </p:nvPicPr>
          <p:blipFill>
            <a:blip r:embed="rId3" cstate="print"/>
            <a:srcRect/>
            <a:stretch>
              <a:fillRect/>
            </a:stretch>
          </p:blipFill>
          <p:spPr bwMode="auto">
            <a:xfrm>
              <a:off x="2736" y="2332"/>
              <a:ext cx="528" cy="596"/>
            </a:xfrm>
            <a:prstGeom prst="rect">
              <a:avLst/>
            </a:prstGeom>
            <a:noFill/>
            <a:ln w="12700" cap="sq">
              <a:noFill/>
              <a:miter lim="800000"/>
              <a:headEnd/>
              <a:tailEnd/>
            </a:ln>
            <a:effectLst/>
          </p:spPr>
        </p:pic>
      </p:grpSp>
      <p:grpSp>
        <p:nvGrpSpPr>
          <p:cNvPr id="10" name="Group 34"/>
          <p:cNvGrpSpPr>
            <a:grpSpLocks/>
          </p:cNvGrpSpPr>
          <p:nvPr/>
        </p:nvGrpSpPr>
        <p:grpSpPr bwMode="auto">
          <a:xfrm>
            <a:off x="4819650" y="2362200"/>
            <a:ext cx="2057400" cy="1981200"/>
            <a:chOff x="1968" y="1680"/>
            <a:chExt cx="1296" cy="1248"/>
          </a:xfrm>
        </p:grpSpPr>
        <p:pic>
          <p:nvPicPr>
            <p:cNvPr id="231459" name="Picture 35"/>
            <p:cNvPicPr>
              <a:picLocks noChangeAspect="1" noChangeArrowheads="1"/>
            </p:cNvPicPr>
            <p:nvPr/>
          </p:nvPicPr>
          <p:blipFill>
            <a:blip r:embed="rId3" cstate="print"/>
            <a:srcRect/>
            <a:stretch>
              <a:fillRect/>
            </a:stretch>
          </p:blipFill>
          <p:spPr bwMode="auto">
            <a:xfrm>
              <a:off x="1968" y="1680"/>
              <a:ext cx="528" cy="596"/>
            </a:xfrm>
            <a:prstGeom prst="rect">
              <a:avLst/>
            </a:prstGeom>
            <a:noFill/>
            <a:ln w="12700" cap="sq">
              <a:noFill/>
              <a:miter lim="800000"/>
              <a:headEnd/>
              <a:tailEnd/>
            </a:ln>
            <a:effectLst/>
          </p:spPr>
        </p:pic>
        <p:pic>
          <p:nvPicPr>
            <p:cNvPr id="231460" name="Picture 36"/>
            <p:cNvPicPr>
              <a:picLocks noChangeAspect="1" noChangeArrowheads="1"/>
            </p:cNvPicPr>
            <p:nvPr/>
          </p:nvPicPr>
          <p:blipFill>
            <a:blip r:embed="rId3" cstate="print"/>
            <a:srcRect/>
            <a:stretch>
              <a:fillRect/>
            </a:stretch>
          </p:blipFill>
          <p:spPr bwMode="auto">
            <a:xfrm>
              <a:off x="2352" y="1996"/>
              <a:ext cx="528" cy="596"/>
            </a:xfrm>
            <a:prstGeom prst="rect">
              <a:avLst/>
            </a:prstGeom>
            <a:noFill/>
            <a:ln w="12700" cap="sq">
              <a:noFill/>
              <a:miter lim="800000"/>
              <a:headEnd/>
              <a:tailEnd/>
            </a:ln>
            <a:effectLst/>
          </p:spPr>
        </p:pic>
        <p:pic>
          <p:nvPicPr>
            <p:cNvPr id="231461" name="Picture 37"/>
            <p:cNvPicPr>
              <a:picLocks noChangeAspect="1" noChangeArrowheads="1"/>
            </p:cNvPicPr>
            <p:nvPr/>
          </p:nvPicPr>
          <p:blipFill>
            <a:blip r:embed="rId3" cstate="print"/>
            <a:srcRect/>
            <a:stretch>
              <a:fillRect/>
            </a:stretch>
          </p:blipFill>
          <p:spPr bwMode="auto">
            <a:xfrm>
              <a:off x="2736" y="2332"/>
              <a:ext cx="528" cy="596"/>
            </a:xfrm>
            <a:prstGeom prst="rect">
              <a:avLst/>
            </a:prstGeom>
            <a:noFill/>
            <a:ln w="12700" cap="sq">
              <a:noFill/>
              <a:miter lim="800000"/>
              <a:headEnd/>
              <a:tailEnd/>
            </a:ln>
            <a:effectLst/>
          </p:spPr>
        </p:pic>
      </p:grpSp>
      <p:grpSp>
        <p:nvGrpSpPr>
          <p:cNvPr id="11" name="Group 38"/>
          <p:cNvGrpSpPr>
            <a:grpSpLocks/>
          </p:cNvGrpSpPr>
          <p:nvPr/>
        </p:nvGrpSpPr>
        <p:grpSpPr bwMode="auto">
          <a:xfrm>
            <a:off x="5962650" y="2286000"/>
            <a:ext cx="2057400" cy="1981200"/>
            <a:chOff x="1968" y="1680"/>
            <a:chExt cx="1296" cy="1248"/>
          </a:xfrm>
        </p:grpSpPr>
        <p:pic>
          <p:nvPicPr>
            <p:cNvPr id="231463" name="Picture 39"/>
            <p:cNvPicPr>
              <a:picLocks noChangeAspect="1" noChangeArrowheads="1"/>
            </p:cNvPicPr>
            <p:nvPr/>
          </p:nvPicPr>
          <p:blipFill>
            <a:blip r:embed="rId3" cstate="print"/>
            <a:srcRect/>
            <a:stretch>
              <a:fillRect/>
            </a:stretch>
          </p:blipFill>
          <p:spPr bwMode="auto">
            <a:xfrm>
              <a:off x="1968" y="1680"/>
              <a:ext cx="528" cy="596"/>
            </a:xfrm>
            <a:prstGeom prst="rect">
              <a:avLst/>
            </a:prstGeom>
            <a:noFill/>
            <a:ln w="12700" cap="sq">
              <a:noFill/>
              <a:miter lim="800000"/>
              <a:headEnd/>
              <a:tailEnd/>
            </a:ln>
            <a:effectLst/>
          </p:spPr>
        </p:pic>
        <p:pic>
          <p:nvPicPr>
            <p:cNvPr id="231464" name="Picture 40"/>
            <p:cNvPicPr>
              <a:picLocks noChangeAspect="1" noChangeArrowheads="1"/>
            </p:cNvPicPr>
            <p:nvPr/>
          </p:nvPicPr>
          <p:blipFill>
            <a:blip r:embed="rId3" cstate="print"/>
            <a:srcRect/>
            <a:stretch>
              <a:fillRect/>
            </a:stretch>
          </p:blipFill>
          <p:spPr bwMode="auto">
            <a:xfrm>
              <a:off x="2352" y="1996"/>
              <a:ext cx="528" cy="596"/>
            </a:xfrm>
            <a:prstGeom prst="rect">
              <a:avLst/>
            </a:prstGeom>
            <a:noFill/>
            <a:ln w="12700" cap="sq">
              <a:noFill/>
              <a:miter lim="800000"/>
              <a:headEnd/>
              <a:tailEnd/>
            </a:ln>
            <a:effectLst/>
          </p:spPr>
        </p:pic>
        <p:pic>
          <p:nvPicPr>
            <p:cNvPr id="231465" name="Picture 41"/>
            <p:cNvPicPr>
              <a:picLocks noChangeAspect="1" noChangeArrowheads="1"/>
            </p:cNvPicPr>
            <p:nvPr/>
          </p:nvPicPr>
          <p:blipFill>
            <a:blip r:embed="rId3" cstate="print"/>
            <a:srcRect/>
            <a:stretch>
              <a:fillRect/>
            </a:stretch>
          </p:blipFill>
          <p:spPr bwMode="auto">
            <a:xfrm>
              <a:off x="2736" y="2332"/>
              <a:ext cx="528" cy="596"/>
            </a:xfrm>
            <a:prstGeom prst="rect">
              <a:avLst/>
            </a:prstGeom>
            <a:noFill/>
            <a:ln w="12700" cap="sq">
              <a:noFill/>
              <a:miter lim="800000"/>
              <a:headEnd/>
              <a:tailEnd/>
            </a:ln>
            <a:effectLst/>
          </p:spPr>
        </p:pic>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1277938" y="381000"/>
            <a:ext cx="7256462" cy="1447800"/>
          </a:xfrm>
        </p:spPr>
        <p:txBody>
          <a:bodyPr/>
          <a:lstStyle/>
          <a:p>
            <a:pPr>
              <a:lnSpc>
                <a:spcPct val="80000"/>
              </a:lnSpc>
            </a:pPr>
            <a:r>
              <a:rPr lang="en-US" sz="3200" dirty="0" smtClean="0"/>
              <a:t>Handout notes: </a:t>
            </a:r>
            <a:br>
              <a:rPr lang="en-US" sz="3200" dirty="0" smtClean="0"/>
            </a:br>
            <a:r>
              <a:rPr lang="en-US" sz="3200" dirty="0" err="1" smtClean="0"/>
              <a:t>AutoTest</a:t>
            </a:r>
            <a:r>
              <a:rPr lang="en-US" sz="3200" dirty="0" smtClean="0"/>
              <a:t> </a:t>
            </a:r>
            <a:r>
              <a:rPr lang="en-US" sz="3200" dirty="0"/>
              <a:t>addresses non-determinism</a:t>
            </a:r>
          </a:p>
        </p:txBody>
      </p:sp>
      <p:sp>
        <p:nvSpPr>
          <p:cNvPr id="360451" name="Rectangle 3"/>
          <p:cNvSpPr>
            <a:spLocks noGrp="1" noChangeArrowheads="1"/>
          </p:cNvSpPr>
          <p:nvPr>
            <p:ph type="body" idx="1"/>
          </p:nvPr>
        </p:nvSpPr>
        <p:spPr/>
        <p:txBody>
          <a:bodyPr/>
          <a:lstStyle/>
          <a:p>
            <a:pPr>
              <a:lnSpc>
                <a:spcPct val="80000"/>
              </a:lnSpc>
            </a:pPr>
            <a:r>
              <a:rPr lang="en-US" dirty="0"/>
              <a:t>Detection &amp; reproduction of race condition defects</a:t>
            </a:r>
          </a:p>
          <a:p>
            <a:pPr lvl="1">
              <a:lnSpc>
                <a:spcPct val="80000"/>
              </a:lnSpc>
            </a:pPr>
            <a:r>
              <a:rPr lang="en-US" dirty="0"/>
              <a:t>Even low probability errors are exposed with sufficient testing (random, structured, load, aging)</a:t>
            </a:r>
          </a:p>
          <a:p>
            <a:pPr>
              <a:lnSpc>
                <a:spcPct val="80000"/>
              </a:lnSpc>
            </a:pPr>
            <a:endParaRPr lang="en-US" dirty="0"/>
          </a:p>
          <a:p>
            <a:pPr>
              <a:lnSpc>
                <a:spcPct val="80000"/>
              </a:lnSpc>
            </a:pPr>
            <a:r>
              <a:rPr lang="en-US" dirty="0"/>
              <a:t>Measurability of race condition defects</a:t>
            </a:r>
          </a:p>
          <a:p>
            <a:pPr lvl="1">
              <a:lnSpc>
                <a:spcPct val="80000"/>
              </a:lnSpc>
            </a:pPr>
            <a:r>
              <a:rPr lang="en-US" dirty="0"/>
              <a:t>Occurs x% of the time, over 400x test </a:t>
            </a:r>
            <a:r>
              <a:rPr lang="en-US" dirty="0" smtClean="0"/>
              <a:t>runs</a:t>
            </a:r>
          </a:p>
          <a:p>
            <a:pPr lvl="1">
              <a:lnSpc>
                <a:spcPct val="80000"/>
              </a:lnSpc>
            </a:pPr>
            <a:r>
              <a:rPr lang="en-US" dirty="0" smtClean="0"/>
              <a:t>Prod: ‘fix it’ template</a:t>
            </a:r>
          </a:p>
          <a:p>
            <a:pPr lvl="1">
              <a:lnSpc>
                <a:spcPct val="80000"/>
              </a:lnSpc>
            </a:pPr>
            <a:r>
              <a:rPr lang="en-US" dirty="0" smtClean="0"/>
              <a:t>QA: validate</a:t>
            </a:r>
            <a:endParaRPr lang="en-US" dirty="0"/>
          </a:p>
          <a:p>
            <a:pPr>
              <a:lnSpc>
                <a:spcPct val="80000"/>
              </a:lnSpc>
            </a:pP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sz="quarter"/>
          </p:nvPr>
        </p:nvSpPr>
        <p:spPr>
          <a:xfrm>
            <a:off x="914400" y="304800"/>
            <a:ext cx="7467600" cy="1143000"/>
          </a:xfrm>
        </p:spPr>
        <p:txBody>
          <a:bodyPr/>
          <a:lstStyle/>
          <a:p>
            <a:r>
              <a:rPr lang="en-US" sz="2800" dirty="0" smtClean="0"/>
              <a:t>Tech problem: </a:t>
            </a:r>
            <a:r>
              <a:rPr lang="en-US" sz="2800" dirty="0"/>
              <a:t>multi-player </a:t>
            </a:r>
            <a:br>
              <a:rPr lang="en-US" sz="2800" dirty="0"/>
            </a:br>
            <a:r>
              <a:rPr lang="en-US" sz="2000" dirty="0"/>
              <a:t>(Use case: steal ball being dribbled by another player</a:t>
            </a:r>
            <a:r>
              <a:rPr lang="en-US" sz="2000" dirty="0" smtClean="0"/>
              <a:t>)</a:t>
            </a:r>
            <a:br>
              <a:rPr lang="en-US" sz="2000" dirty="0" smtClean="0"/>
            </a:br>
            <a:r>
              <a:rPr lang="en-US" sz="2000" dirty="0" smtClean="0"/>
              <a:t>(needs </a:t>
            </a:r>
            <a:r>
              <a:rPr lang="en-US" sz="2000" u="sng" dirty="0" smtClean="0"/>
              <a:t>2 to 10 manual testers to cover all code paths!)</a:t>
            </a:r>
            <a:endParaRPr lang="en-US" sz="2000" dirty="0"/>
          </a:p>
        </p:txBody>
      </p:sp>
      <p:grpSp>
        <p:nvGrpSpPr>
          <p:cNvPr id="2" name="Group 3"/>
          <p:cNvGrpSpPr>
            <a:grpSpLocks/>
          </p:cNvGrpSpPr>
          <p:nvPr/>
        </p:nvGrpSpPr>
        <p:grpSpPr bwMode="auto">
          <a:xfrm>
            <a:off x="5246687" y="3292475"/>
            <a:ext cx="2784475" cy="1590675"/>
            <a:chOff x="3698" y="2160"/>
            <a:chExt cx="1754" cy="1002"/>
          </a:xfrm>
        </p:grpSpPr>
        <p:pic>
          <p:nvPicPr>
            <p:cNvPr id="260100" name="Picture 4" descr="MCj02382170000[1]"/>
            <p:cNvPicPr>
              <a:picLocks noChangeAspect="1" noChangeArrowheads="1"/>
            </p:cNvPicPr>
            <p:nvPr/>
          </p:nvPicPr>
          <p:blipFill>
            <a:blip r:embed="rId3" cstate="print"/>
            <a:srcRect/>
            <a:stretch>
              <a:fillRect/>
            </a:stretch>
          </p:blipFill>
          <p:spPr bwMode="auto">
            <a:xfrm>
              <a:off x="3698" y="2304"/>
              <a:ext cx="1263" cy="858"/>
            </a:xfrm>
            <a:prstGeom prst="rect">
              <a:avLst/>
            </a:prstGeom>
            <a:noFill/>
            <a:ln/>
            <a:effectLst/>
          </p:spPr>
        </p:pic>
        <p:sp>
          <p:nvSpPr>
            <p:cNvPr id="260101" name="Text Box 5"/>
            <p:cNvSpPr txBox="1">
              <a:spLocks noChangeArrowheads="1"/>
            </p:cNvSpPr>
            <p:nvPr/>
          </p:nvSpPr>
          <p:spPr bwMode="auto">
            <a:xfrm>
              <a:off x="4033" y="2160"/>
              <a:ext cx="1419" cy="250"/>
            </a:xfrm>
            <a:prstGeom prst="rect">
              <a:avLst/>
            </a:prstGeom>
            <a:noFill/>
            <a:ln w="12700" cap="sq">
              <a:noFill/>
              <a:miter lim="800000"/>
              <a:headEnd/>
              <a:tailEnd/>
            </a:ln>
            <a:effectLst/>
          </p:spPr>
          <p:txBody>
            <a:bodyPr wrap="none">
              <a:spAutoFit/>
            </a:bodyPr>
            <a:lstStyle/>
            <a:p>
              <a:pPr algn="l" eaLnBrk="0" hangingPunct="0"/>
              <a:r>
                <a:rPr kumimoji="0" lang="en-US" sz="2000">
                  <a:solidFill>
                    <a:srgbClr val="000000"/>
                  </a:solidFill>
                  <a:latin typeface="Garamond" pitchFamily="18" charset="0"/>
                </a:rPr>
                <a:t>Player B (New York)</a:t>
              </a:r>
            </a:p>
          </p:txBody>
        </p:sp>
      </p:grpSp>
      <p:pic>
        <p:nvPicPr>
          <p:cNvPr id="260102" name="Picture 6" descr="MCj03014460000[1]"/>
          <p:cNvPicPr>
            <a:picLocks noGrp="1" noChangeAspect="1" noChangeArrowheads="1"/>
          </p:cNvPicPr>
          <p:nvPr>
            <p:ph sz="quarter" idx="3"/>
          </p:nvPr>
        </p:nvPicPr>
        <p:blipFill>
          <a:blip r:embed="rId4" cstate="print"/>
          <a:srcRect/>
          <a:stretch>
            <a:fillRect/>
          </a:stretch>
        </p:blipFill>
        <p:spPr>
          <a:xfrm>
            <a:off x="1039813" y="3317875"/>
            <a:ext cx="2297112" cy="1377950"/>
          </a:xfrm>
          <a:noFill/>
          <a:ln/>
        </p:spPr>
      </p:pic>
      <p:sp>
        <p:nvSpPr>
          <p:cNvPr id="260103" name="Text Box 7"/>
          <p:cNvSpPr txBox="1">
            <a:spLocks noChangeArrowheads="1"/>
          </p:cNvSpPr>
          <p:nvPr/>
        </p:nvSpPr>
        <p:spPr bwMode="auto">
          <a:xfrm>
            <a:off x="898525" y="3016250"/>
            <a:ext cx="2606675" cy="396875"/>
          </a:xfrm>
          <a:prstGeom prst="rect">
            <a:avLst/>
          </a:prstGeom>
          <a:noFill/>
          <a:ln w="12700" cap="sq">
            <a:noFill/>
            <a:miter lim="800000"/>
            <a:headEnd/>
            <a:tailEnd/>
          </a:ln>
          <a:effectLst/>
        </p:spPr>
        <p:txBody>
          <a:bodyPr wrap="none">
            <a:spAutoFit/>
          </a:bodyPr>
          <a:lstStyle/>
          <a:p>
            <a:pPr algn="l" eaLnBrk="0" hangingPunct="0"/>
            <a:r>
              <a:rPr kumimoji="0" lang="en-US" sz="2000">
                <a:solidFill>
                  <a:srgbClr val="000000"/>
                </a:solidFill>
                <a:latin typeface="Garamond" pitchFamily="18" charset="0"/>
              </a:rPr>
              <a:t>Player A (San Francisco)</a:t>
            </a:r>
          </a:p>
        </p:txBody>
      </p:sp>
      <p:sp>
        <p:nvSpPr>
          <p:cNvPr id="260104" name="Text Box 8"/>
          <p:cNvSpPr txBox="1">
            <a:spLocks noChangeArrowheads="1"/>
          </p:cNvSpPr>
          <p:nvPr/>
        </p:nvSpPr>
        <p:spPr bwMode="auto">
          <a:xfrm>
            <a:off x="273837" y="5759450"/>
            <a:ext cx="3967176" cy="707886"/>
          </a:xfrm>
          <a:prstGeom prst="rect">
            <a:avLst/>
          </a:prstGeom>
          <a:noFill/>
          <a:ln w="12700" cap="sq">
            <a:noFill/>
            <a:miter lim="800000"/>
            <a:headEnd/>
            <a:tailEnd/>
          </a:ln>
          <a:effectLst/>
        </p:spPr>
        <p:txBody>
          <a:bodyPr wrap="none">
            <a:spAutoFit/>
          </a:bodyPr>
          <a:lstStyle/>
          <a:p>
            <a:pPr algn="ctr" eaLnBrk="0" hangingPunct="0"/>
            <a:r>
              <a:rPr kumimoji="0" lang="en-US" sz="2000" dirty="0">
                <a:solidFill>
                  <a:srgbClr val="000000"/>
                </a:solidFill>
                <a:latin typeface="Garamond" pitchFamily="18" charset="0"/>
              </a:rPr>
              <a:t>Local machine always has an </a:t>
            </a:r>
            <a:r>
              <a:rPr kumimoji="0" lang="en-US" sz="2000" u="sng" dirty="0">
                <a:solidFill>
                  <a:srgbClr val="000000"/>
                </a:solidFill>
                <a:latin typeface="Garamond" pitchFamily="18" charset="0"/>
              </a:rPr>
              <a:t>accurate</a:t>
            </a:r>
            <a:r>
              <a:rPr kumimoji="0" lang="en-US" sz="2000" dirty="0">
                <a:solidFill>
                  <a:srgbClr val="000000"/>
                </a:solidFill>
                <a:latin typeface="Garamond" pitchFamily="18" charset="0"/>
              </a:rPr>
              <a:t> </a:t>
            </a:r>
          </a:p>
          <a:p>
            <a:pPr algn="ctr" eaLnBrk="0" hangingPunct="0"/>
            <a:r>
              <a:rPr kumimoji="0" lang="en-US" sz="2000" dirty="0">
                <a:solidFill>
                  <a:srgbClr val="000000"/>
                </a:solidFill>
                <a:latin typeface="Garamond" pitchFamily="18" charset="0"/>
              </a:rPr>
              <a:t>representation of ball position</a:t>
            </a:r>
          </a:p>
        </p:txBody>
      </p:sp>
      <p:sp>
        <p:nvSpPr>
          <p:cNvPr id="260105" name="Text Box 9"/>
          <p:cNvSpPr txBox="1">
            <a:spLocks noChangeArrowheads="1"/>
          </p:cNvSpPr>
          <p:nvPr/>
        </p:nvSpPr>
        <p:spPr bwMode="auto">
          <a:xfrm>
            <a:off x="4200777" y="5754688"/>
            <a:ext cx="3545971" cy="707886"/>
          </a:xfrm>
          <a:prstGeom prst="rect">
            <a:avLst/>
          </a:prstGeom>
          <a:noFill/>
          <a:ln w="12700" cap="sq">
            <a:noFill/>
            <a:miter lim="800000"/>
            <a:headEnd/>
            <a:tailEnd/>
          </a:ln>
          <a:effectLst/>
        </p:spPr>
        <p:txBody>
          <a:bodyPr wrap="none">
            <a:spAutoFit/>
          </a:bodyPr>
          <a:lstStyle/>
          <a:p>
            <a:pPr algn="ctr" eaLnBrk="0" hangingPunct="0"/>
            <a:r>
              <a:rPr kumimoji="0" lang="en-US" sz="2000" dirty="0">
                <a:solidFill>
                  <a:srgbClr val="000000"/>
                </a:solidFill>
                <a:latin typeface="Garamond" pitchFamily="18" charset="0"/>
              </a:rPr>
              <a:t>Remote machine always has </a:t>
            </a:r>
          </a:p>
          <a:p>
            <a:pPr algn="ctr" eaLnBrk="0" hangingPunct="0"/>
            <a:r>
              <a:rPr kumimoji="0" lang="en-US" sz="2000" dirty="0">
                <a:solidFill>
                  <a:srgbClr val="000000"/>
                </a:solidFill>
                <a:latin typeface="Garamond" pitchFamily="18" charset="0"/>
              </a:rPr>
              <a:t>an </a:t>
            </a:r>
            <a:r>
              <a:rPr kumimoji="0" lang="en-US" sz="2000" u="sng" dirty="0">
                <a:solidFill>
                  <a:srgbClr val="000000"/>
                </a:solidFill>
                <a:latin typeface="Garamond" pitchFamily="18" charset="0"/>
              </a:rPr>
              <a:t>approximation</a:t>
            </a:r>
            <a:r>
              <a:rPr kumimoji="0" lang="en-US" sz="2000" dirty="0">
                <a:solidFill>
                  <a:srgbClr val="000000"/>
                </a:solidFill>
                <a:latin typeface="Garamond" pitchFamily="18" charset="0"/>
              </a:rPr>
              <a:t> of ball position</a:t>
            </a:r>
          </a:p>
        </p:txBody>
      </p:sp>
      <p:grpSp>
        <p:nvGrpSpPr>
          <p:cNvPr id="3" name="Group 10"/>
          <p:cNvGrpSpPr>
            <a:grpSpLocks/>
          </p:cNvGrpSpPr>
          <p:nvPr/>
        </p:nvGrpSpPr>
        <p:grpSpPr bwMode="auto">
          <a:xfrm>
            <a:off x="838200" y="1371600"/>
            <a:ext cx="7353307" cy="5029200"/>
            <a:chOff x="1752" y="1008"/>
            <a:chExt cx="4632" cy="3168"/>
          </a:xfrm>
        </p:grpSpPr>
        <p:sp>
          <p:nvSpPr>
            <p:cNvPr id="260107" name="Line 11"/>
            <p:cNvSpPr>
              <a:spLocks noChangeShapeType="1"/>
            </p:cNvSpPr>
            <p:nvPr/>
          </p:nvSpPr>
          <p:spPr bwMode="auto">
            <a:xfrm>
              <a:off x="3072" y="1008"/>
              <a:ext cx="0" cy="3168"/>
            </a:xfrm>
            <a:prstGeom prst="line">
              <a:avLst/>
            </a:prstGeom>
            <a:noFill/>
            <a:ln w="57150">
              <a:solidFill>
                <a:schemeClr val="bg1"/>
              </a:solidFill>
              <a:prstDash val="dash"/>
              <a:round/>
              <a:headEnd/>
              <a:tailEnd/>
            </a:ln>
            <a:effectLst/>
          </p:spPr>
          <p:txBody>
            <a:bodyPr wrap="none" anchor="ctr"/>
            <a:lstStyle/>
            <a:p>
              <a:endParaRPr lang="en-US"/>
            </a:p>
          </p:txBody>
        </p:sp>
        <p:sp>
          <p:nvSpPr>
            <p:cNvPr id="260108" name="Text Box 12"/>
            <p:cNvSpPr txBox="1">
              <a:spLocks noChangeArrowheads="1"/>
            </p:cNvSpPr>
            <p:nvPr/>
          </p:nvSpPr>
          <p:spPr bwMode="auto">
            <a:xfrm>
              <a:off x="1752" y="1381"/>
              <a:ext cx="4632" cy="407"/>
            </a:xfrm>
            <a:prstGeom prst="rect">
              <a:avLst/>
            </a:prstGeom>
            <a:solidFill>
              <a:srgbClr val="F8F8F8"/>
            </a:solidFill>
            <a:ln w="12700" cap="sq">
              <a:solidFill>
                <a:schemeClr val="folHlink"/>
              </a:solidFill>
              <a:miter lim="800000"/>
              <a:headEnd/>
              <a:tailEnd/>
            </a:ln>
            <a:effectLst/>
          </p:spPr>
          <p:txBody>
            <a:bodyPr wrap="none">
              <a:spAutoFit/>
            </a:bodyPr>
            <a:lstStyle/>
            <a:p>
              <a:pPr algn="l" eaLnBrk="0" hangingPunct="0"/>
              <a:r>
                <a:rPr kumimoji="0" lang="en-US" sz="3600" i="1" dirty="0">
                  <a:solidFill>
                    <a:srgbClr val="000000"/>
                  </a:solidFill>
                  <a:latin typeface="Garamond" pitchFamily="18" charset="0"/>
                </a:rPr>
                <a:t>Network </a:t>
              </a:r>
              <a:r>
                <a:rPr kumimoji="0" lang="en-US" sz="3600" i="1" dirty="0" smtClean="0">
                  <a:solidFill>
                    <a:srgbClr val="000000"/>
                  </a:solidFill>
                  <a:latin typeface="Garamond" pitchFamily="18" charset="0"/>
                </a:rPr>
                <a:t>Distortion = Non-deterministic bugs</a:t>
              </a:r>
              <a:endParaRPr kumimoji="0" lang="en-US" sz="3600" i="1" dirty="0">
                <a:solidFill>
                  <a:srgbClr val="000000"/>
                </a:solidFill>
                <a:latin typeface="Garamond" pitchFamily="18" charset="0"/>
              </a:endParaRPr>
            </a:p>
          </p:txBody>
        </p:sp>
      </p:grpSp>
      <p:pic>
        <p:nvPicPr>
          <p:cNvPr id="260109" name="Picture 13" descr="MCj01988280000[1]"/>
          <p:cNvPicPr>
            <a:picLocks noGrp="1" noChangeAspect="1" noChangeArrowheads="1"/>
          </p:cNvPicPr>
          <p:nvPr>
            <p:ph sz="quarter" idx="1"/>
          </p:nvPr>
        </p:nvPicPr>
        <p:blipFill>
          <a:blip r:embed="rId5" cstate="print"/>
          <a:srcRect/>
          <a:stretch>
            <a:fillRect/>
          </a:stretch>
        </p:blipFill>
        <p:spPr>
          <a:xfrm>
            <a:off x="5246687" y="3503613"/>
            <a:ext cx="984250" cy="842962"/>
          </a:xfrm>
          <a:noFill/>
          <a:ln/>
        </p:spPr>
      </p:pic>
      <p:sp>
        <p:nvSpPr>
          <p:cNvPr id="260110" name="Text Box 14"/>
          <p:cNvSpPr txBox="1">
            <a:spLocks noChangeArrowheads="1"/>
          </p:cNvSpPr>
          <p:nvPr/>
        </p:nvSpPr>
        <p:spPr bwMode="auto">
          <a:xfrm>
            <a:off x="5054600" y="3033713"/>
            <a:ext cx="395287" cy="701675"/>
          </a:xfrm>
          <a:prstGeom prst="rect">
            <a:avLst/>
          </a:prstGeom>
          <a:noFill/>
          <a:ln w="12700" cap="sq">
            <a:noFill/>
            <a:miter lim="800000"/>
            <a:headEnd/>
            <a:tailEnd/>
          </a:ln>
          <a:effectLst/>
        </p:spPr>
        <p:txBody>
          <a:bodyPr wrap="none">
            <a:spAutoFit/>
          </a:bodyPr>
          <a:lstStyle/>
          <a:p>
            <a:pPr algn="l" eaLnBrk="0" hangingPunct="0"/>
            <a:r>
              <a:rPr kumimoji="0" lang="en-US" sz="4000" b="1" i="1">
                <a:solidFill>
                  <a:srgbClr val="CC3300"/>
                </a:solidFill>
                <a:latin typeface="Garamond" pitchFamily="18" charset="0"/>
              </a:rPr>
              <a:t>?</a:t>
            </a:r>
          </a:p>
        </p:txBody>
      </p:sp>
      <p:pic>
        <p:nvPicPr>
          <p:cNvPr id="260111" name="Picture 15" descr="MCj01988280000[1]"/>
          <p:cNvPicPr>
            <a:picLocks noChangeAspect="1" noChangeArrowheads="1"/>
          </p:cNvPicPr>
          <p:nvPr/>
        </p:nvPicPr>
        <p:blipFill>
          <a:blip r:embed="rId5" cstate="print"/>
          <a:srcRect/>
          <a:stretch>
            <a:fillRect/>
          </a:stretch>
        </p:blipFill>
        <p:spPr bwMode="auto">
          <a:xfrm>
            <a:off x="5243512" y="4894263"/>
            <a:ext cx="914400" cy="838200"/>
          </a:xfrm>
          <a:prstGeom prst="rect">
            <a:avLst/>
          </a:prstGeom>
          <a:noFill/>
          <a:ln w="9525">
            <a:noFill/>
            <a:miter lim="800000"/>
            <a:headEnd/>
            <a:tailEnd/>
          </a:ln>
        </p:spPr>
      </p:pic>
      <p:sp>
        <p:nvSpPr>
          <p:cNvPr id="260112" name="Text Box 16"/>
          <p:cNvSpPr txBox="1">
            <a:spLocks noChangeArrowheads="1"/>
          </p:cNvSpPr>
          <p:nvPr/>
        </p:nvSpPr>
        <p:spPr bwMode="auto">
          <a:xfrm>
            <a:off x="4938712" y="4646613"/>
            <a:ext cx="395288" cy="701675"/>
          </a:xfrm>
          <a:prstGeom prst="rect">
            <a:avLst/>
          </a:prstGeom>
          <a:noFill/>
          <a:ln w="12700" cap="sq">
            <a:noFill/>
            <a:miter lim="800000"/>
            <a:headEnd/>
            <a:tailEnd/>
          </a:ln>
          <a:effectLst/>
        </p:spPr>
        <p:txBody>
          <a:bodyPr wrap="none">
            <a:spAutoFit/>
          </a:bodyPr>
          <a:lstStyle/>
          <a:p>
            <a:pPr algn="l" eaLnBrk="0" hangingPunct="0"/>
            <a:r>
              <a:rPr kumimoji="0" lang="en-US" sz="4000" b="1" i="1">
                <a:solidFill>
                  <a:srgbClr val="CC3300"/>
                </a:solidFill>
                <a:latin typeface="Garamond" pitchFamily="18" charset="0"/>
              </a:rPr>
              <a:t>?</a:t>
            </a:r>
          </a:p>
        </p:txBody>
      </p:sp>
      <p:pic>
        <p:nvPicPr>
          <p:cNvPr id="260113" name="Picture 17" descr="MCj01988280000[1]"/>
          <p:cNvPicPr>
            <a:picLocks noChangeAspect="1" noChangeArrowheads="1"/>
          </p:cNvPicPr>
          <p:nvPr/>
        </p:nvPicPr>
        <p:blipFill>
          <a:blip r:embed="rId5" cstate="print"/>
          <a:srcRect/>
          <a:stretch>
            <a:fillRect/>
          </a:stretch>
        </p:blipFill>
        <p:spPr bwMode="auto">
          <a:xfrm>
            <a:off x="7148512" y="4740275"/>
            <a:ext cx="912813" cy="908050"/>
          </a:xfrm>
          <a:prstGeom prst="rect">
            <a:avLst/>
          </a:prstGeom>
          <a:noFill/>
          <a:ln w="9525">
            <a:noFill/>
            <a:miter lim="800000"/>
            <a:headEnd/>
            <a:tailEnd/>
          </a:ln>
        </p:spPr>
      </p:pic>
      <p:sp>
        <p:nvSpPr>
          <p:cNvPr id="260114" name="Text Box 18"/>
          <p:cNvSpPr txBox="1">
            <a:spLocks noChangeArrowheads="1"/>
          </p:cNvSpPr>
          <p:nvPr/>
        </p:nvSpPr>
        <p:spPr bwMode="auto">
          <a:xfrm>
            <a:off x="7758112" y="4143375"/>
            <a:ext cx="395288" cy="701675"/>
          </a:xfrm>
          <a:prstGeom prst="rect">
            <a:avLst/>
          </a:prstGeom>
          <a:noFill/>
          <a:ln w="12700" cap="sq">
            <a:noFill/>
            <a:miter lim="800000"/>
            <a:headEnd/>
            <a:tailEnd/>
          </a:ln>
          <a:effectLst/>
        </p:spPr>
        <p:txBody>
          <a:bodyPr wrap="none">
            <a:spAutoFit/>
          </a:bodyPr>
          <a:lstStyle/>
          <a:p>
            <a:pPr algn="l" eaLnBrk="0" hangingPunct="0"/>
            <a:r>
              <a:rPr kumimoji="0" lang="en-US" sz="4000" b="1" i="1">
                <a:solidFill>
                  <a:srgbClr val="CC3300"/>
                </a:solidFill>
                <a:latin typeface="Garamond" pitchFamily="18" charset="0"/>
              </a:rPr>
              <a:t>?</a:t>
            </a:r>
          </a:p>
        </p:txBody>
      </p:sp>
      <p:sp>
        <p:nvSpPr>
          <p:cNvPr id="260115" name="Line 19"/>
          <p:cNvSpPr>
            <a:spLocks noChangeShapeType="1"/>
          </p:cNvSpPr>
          <p:nvPr/>
        </p:nvSpPr>
        <p:spPr bwMode="auto">
          <a:xfrm>
            <a:off x="2857493" y="4724400"/>
            <a:ext cx="2133600" cy="11113"/>
          </a:xfrm>
          <a:prstGeom prst="line">
            <a:avLst/>
          </a:prstGeom>
          <a:noFill/>
          <a:ln w="28575" cap="sq">
            <a:solidFill>
              <a:schemeClr val="bg1"/>
            </a:solidFill>
            <a:round/>
            <a:headEnd/>
            <a:tailEnd type="triangle" w="med" len="med"/>
          </a:ln>
          <a:effectLst/>
        </p:spPr>
        <p:txBody>
          <a:bodyPr wrap="none" anchor="ctr"/>
          <a:lstStyle/>
          <a:p>
            <a:endParaRPr lang="en-US"/>
          </a:p>
        </p:txBody>
      </p:sp>
      <p:sp>
        <p:nvSpPr>
          <p:cNvPr id="260116" name="Text Box 20"/>
          <p:cNvSpPr txBox="1">
            <a:spLocks noChangeArrowheads="1"/>
          </p:cNvSpPr>
          <p:nvPr/>
        </p:nvSpPr>
        <p:spPr bwMode="auto">
          <a:xfrm>
            <a:off x="1660525" y="4768850"/>
            <a:ext cx="1406525" cy="641350"/>
          </a:xfrm>
          <a:prstGeom prst="rect">
            <a:avLst/>
          </a:prstGeom>
          <a:solidFill>
            <a:srgbClr val="FFFFFF">
              <a:alpha val="67999"/>
            </a:srgbClr>
          </a:solidFill>
          <a:ln w="12700" cap="sq">
            <a:noFill/>
            <a:miter lim="800000"/>
            <a:headEnd/>
            <a:tailEnd/>
          </a:ln>
          <a:effectLst/>
        </p:spPr>
        <p:txBody>
          <a:bodyPr wrap="none">
            <a:spAutoFit/>
          </a:bodyPr>
          <a:lstStyle/>
          <a:p>
            <a:pPr algn="ctr" eaLnBrk="0" hangingPunct="0"/>
            <a:r>
              <a:rPr kumimoji="0" lang="en-US" sz="1800">
                <a:solidFill>
                  <a:srgbClr val="000000"/>
                </a:solidFill>
                <a:latin typeface="Garamond" pitchFamily="18" charset="0"/>
              </a:rPr>
              <a:t>Ball Position:</a:t>
            </a:r>
          </a:p>
          <a:p>
            <a:pPr algn="ctr" eaLnBrk="0" hangingPunct="0"/>
            <a:r>
              <a:rPr kumimoji="0" lang="en-US" sz="1800">
                <a:solidFill>
                  <a:srgbClr val="000000"/>
                </a:solidFill>
                <a:latin typeface="Garamond" pitchFamily="18" charset="0"/>
              </a:rPr>
              <a:t>State Updates</a:t>
            </a:r>
          </a:p>
        </p:txBody>
      </p:sp>
      <p:cxnSp>
        <p:nvCxnSpPr>
          <p:cNvPr id="22" name="Straight Connector 21"/>
          <p:cNvCxnSpPr/>
          <p:nvPr/>
        </p:nvCxnSpPr>
        <p:spPr>
          <a:xfrm rot="5400000">
            <a:off x="2286000" y="4495800"/>
            <a:ext cx="3810000" cy="0"/>
          </a:xfrm>
          <a:prstGeom prst="line">
            <a:avLst/>
          </a:prstGeom>
          <a:ln w="76200">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0" fill="hold" nodeType="withEffect">
                                  <p:stCondLst>
                                    <p:cond delay="0"/>
                                  </p:stCondLst>
                                  <p:childTnLst>
                                    <p:set>
                                      <p:cBhvr>
                                        <p:cTn id="16" dur="1" fill="hold">
                                          <p:stCondLst>
                                            <p:cond delay="0"/>
                                          </p:stCondLst>
                                        </p:cTn>
                                        <p:tgtEl>
                                          <p:spTgt spid="260109"/>
                                        </p:tgtEl>
                                        <p:attrNameLst>
                                          <p:attrName>style.visibility</p:attrName>
                                        </p:attrNameLst>
                                      </p:cBhvr>
                                      <p:to>
                                        <p:strVal val="visible"/>
                                      </p:to>
                                    </p:set>
                                    <p:anim calcmode="lin" valueType="num">
                                      <p:cBhvr>
                                        <p:cTn id="17" dur="1000" fill="hold"/>
                                        <p:tgtEl>
                                          <p:spTgt spid="260109"/>
                                        </p:tgtEl>
                                        <p:attrNameLst>
                                          <p:attrName>ppt_w</p:attrName>
                                        </p:attrNameLst>
                                      </p:cBhvr>
                                      <p:tavLst>
                                        <p:tav tm="0">
                                          <p:val>
                                            <p:fltVal val="0"/>
                                          </p:val>
                                        </p:tav>
                                        <p:tav tm="100000">
                                          <p:val>
                                            <p:strVal val="#ppt_w"/>
                                          </p:val>
                                        </p:tav>
                                      </p:tavLst>
                                    </p:anim>
                                    <p:anim calcmode="lin" valueType="num">
                                      <p:cBhvr>
                                        <p:cTn id="18" dur="1000" fill="hold"/>
                                        <p:tgtEl>
                                          <p:spTgt spid="260109"/>
                                        </p:tgtEl>
                                        <p:attrNameLst>
                                          <p:attrName>ppt_h</p:attrName>
                                        </p:attrNameLst>
                                      </p:cBhvr>
                                      <p:tavLst>
                                        <p:tav tm="0">
                                          <p:val>
                                            <p:fltVal val="0"/>
                                          </p:val>
                                        </p:tav>
                                        <p:tav tm="100000">
                                          <p:val>
                                            <p:strVal val="#ppt_h"/>
                                          </p:val>
                                        </p:tav>
                                      </p:tavLst>
                                    </p:anim>
                                    <p:animEffect transition="in" filter="fade">
                                      <p:cBhvr>
                                        <p:cTn id="19" dur="1000"/>
                                        <p:tgtEl>
                                          <p:spTgt spid="260109"/>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60116"/>
                                        </p:tgtEl>
                                        <p:attrNameLst>
                                          <p:attrName>style.visibility</p:attrName>
                                        </p:attrNameLst>
                                      </p:cBhvr>
                                      <p:to>
                                        <p:strVal val="visible"/>
                                      </p:to>
                                    </p:set>
                                    <p:anim calcmode="lin" valueType="num">
                                      <p:cBhvr>
                                        <p:cTn id="22" dur="1000" fill="hold"/>
                                        <p:tgtEl>
                                          <p:spTgt spid="260116"/>
                                        </p:tgtEl>
                                        <p:attrNameLst>
                                          <p:attrName>ppt_w</p:attrName>
                                        </p:attrNameLst>
                                      </p:cBhvr>
                                      <p:tavLst>
                                        <p:tav tm="0">
                                          <p:val>
                                            <p:fltVal val="0"/>
                                          </p:val>
                                        </p:tav>
                                        <p:tav tm="100000">
                                          <p:val>
                                            <p:strVal val="#ppt_w"/>
                                          </p:val>
                                        </p:tav>
                                      </p:tavLst>
                                    </p:anim>
                                    <p:anim calcmode="lin" valueType="num">
                                      <p:cBhvr>
                                        <p:cTn id="23" dur="1000" fill="hold"/>
                                        <p:tgtEl>
                                          <p:spTgt spid="260116"/>
                                        </p:tgtEl>
                                        <p:attrNameLst>
                                          <p:attrName>ppt_h</p:attrName>
                                        </p:attrNameLst>
                                      </p:cBhvr>
                                      <p:tavLst>
                                        <p:tav tm="0">
                                          <p:val>
                                            <p:fltVal val="0"/>
                                          </p:val>
                                        </p:tav>
                                        <p:tav tm="100000">
                                          <p:val>
                                            <p:strVal val="#ppt_h"/>
                                          </p:val>
                                        </p:tav>
                                      </p:tavLst>
                                    </p:anim>
                                    <p:animEffect transition="in" filter="fade">
                                      <p:cBhvr>
                                        <p:cTn id="24" dur="1000"/>
                                        <p:tgtEl>
                                          <p:spTgt spid="260116"/>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60115"/>
                                        </p:tgtEl>
                                        <p:attrNameLst>
                                          <p:attrName>style.visibility</p:attrName>
                                        </p:attrNameLst>
                                      </p:cBhvr>
                                      <p:to>
                                        <p:strVal val="visible"/>
                                      </p:to>
                                    </p:set>
                                    <p:anim calcmode="lin" valueType="num">
                                      <p:cBhvr>
                                        <p:cTn id="27" dur="1000" fill="hold"/>
                                        <p:tgtEl>
                                          <p:spTgt spid="260115"/>
                                        </p:tgtEl>
                                        <p:attrNameLst>
                                          <p:attrName>ppt_w</p:attrName>
                                        </p:attrNameLst>
                                      </p:cBhvr>
                                      <p:tavLst>
                                        <p:tav tm="0">
                                          <p:val>
                                            <p:fltVal val="0"/>
                                          </p:val>
                                        </p:tav>
                                        <p:tav tm="100000">
                                          <p:val>
                                            <p:strVal val="#ppt_w"/>
                                          </p:val>
                                        </p:tav>
                                      </p:tavLst>
                                    </p:anim>
                                    <p:anim calcmode="lin" valueType="num">
                                      <p:cBhvr>
                                        <p:cTn id="28" dur="1000" fill="hold"/>
                                        <p:tgtEl>
                                          <p:spTgt spid="260115"/>
                                        </p:tgtEl>
                                        <p:attrNameLst>
                                          <p:attrName>ppt_h</p:attrName>
                                        </p:attrNameLst>
                                      </p:cBhvr>
                                      <p:tavLst>
                                        <p:tav tm="0">
                                          <p:val>
                                            <p:fltVal val="0"/>
                                          </p:val>
                                        </p:tav>
                                        <p:tav tm="100000">
                                          <p:val>
                                            <p:strVal val="#ppt_h"/>
                                          </p:val>
                                        </p:tav>
                                      </p:tavLst>
                                    </p:anim>
                                    <p:animEffect transition="in" filter="fade">
                                      <p:cBhvr>
                                        <p:cTn id="29" dur="1000"/>
                                        <p:tgtEl>
                                          <p:spTgt spid="260115"/>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60110"/>
                                        </p:tgtEl>
                                        <p:attrNameLst>
                                          <p:attrName>style.visibility</p:attrName>
                                        </p:attrNameLst>
                                      </p:cBhvr>
                                      <p:to>
                                        <p:strVal val="visible"/>
                                      </p:to>
                                    </p:set>
                                    <p:anim calcmode="lin" valueType="num">
                                      <p:cBhvr>
                                        <p:cTn id="32" dur="1000" fill="hold"/>
                                        <p:tgtEl>
                                          <p:spTgt spid="260110"/>
                                        </p:tgtEl>
                                        <p:attrNameLst>
                                          <p:attrName>ppt_w</p:attrName>
                                        </p:attrNameLst>
                                      </p:cBhvr>
                                      <p:tavLst>
                                        <p:tav tm="0">
                                          <p:val>
                                            <p:fltVal val="0"/>
                                          </p:val>
                                        </p:tav>
                                        <p:tav tm="100000">
                                          <p:val>
                                            <p:strVal val="#ppt_w"/>
                                          </p:val>
                                        </p:tav>
                                      </p:tavLst>
                                    </p:anim>
                                    <p:anim calcmode="lin" valueType="num">
                                      <p:cBhvr>
                                        <p:cTn id="33" dur="1000" fill="hold"/>
                                        <p:tgtEl>
                                          <p:spTgt spid="260110"/>
                                        </p:tgtEl>
                                        <p:attrNameLst>
                                          <p:attrName>ppt_h</p:attrName>
                                        </p:attrNameLst>
                                      </p:cBhvr>
                                      <p:tavLst>
                                        <p:tav tm="0">
                                          <p:val>
                                            <p:fltVal val="0"/>
                                          </p:val>
                                        </p:tav>
                                        <p:tav tm="100000">
                                          <p:val>
                                            <p:strVal val="#ppt_h"/>
                                          </p:val>
                                        </p:tav>
                                      </p:tavLst>
                                    </p:anim>
                                    <p:animEffect transition="in" filter="fade">
                                      <p:cBhvr>
                                        <p:cTn id="34" dur="1000"/>
                                        <p:tgtEl>
                                          <p:spTgt spid="260110"/>
                                        </p:tgtEl>
                                      </p:cBhvr>
                                    </p:animEffect>
                                  </p:childTnLst>
                                </p:cTn>
                              </p:par>
                            </p:childTnLst>
                          </p:cTn>
                        </p:par>
                        <p:par>
                          <p:cTn id="35" fill="hold">
                            <p:stCondLst>
                              <p:cond delay="1000"/>
                            </p:stCondLst>
                            <p:childTnLst>
                              <p:par>
                                <p:cTn id="36" presetID="53" presetClass="entr" presetSubtype="0" fill="hold" grpId="0" nodeType="afterEffect">
                                  <p:stCondLst>
                                    <p:cond delay="0"/>
                                  </p:stCondLst>
                                  <p:childTnLst>
                                    <p:set>
                                      <p:cBhvr>
                                        <p:cTn id="37" dur="1" fill="hold">
                                          <p:stCondLst>
                                            <p:cond delay="0"/>
                                          </p:stCondLst>
                                        </p:cTn>
                                        <p:tgtEl>
                                          <p:spTgt spid="260112"/>
                                        </p:tgtEl>
                                        <p:attrNameLst>
                                          <p:attrName>style.visibility</p:attrName>
                                        </p:attrNameLst>
                                      </p:cBhvr>
                                      <p:to>
                                        <p:strVal val="visible"/>
                                      </p:to>
                                    </p:set>
                                    <p:anim calcmode="lin" valueType="num">
                                      <p:cBhvr>
                                        <p:cTn id="38" dur="1000" fill="hold"/>
                                        <p:tgtEl>
                                          <p:spTgt spid="260112"/>
                                        </p:tgtEl>
                                        <p:attrNameLst>
                                          <p:attrName>ppt_w</p:attrName>
                                        </p:attrNameLst>
                                      </p:cBhvr>
                                      <p:tavLst>
                                        <p:tav tm="0">
                                          <p:val>
                                            <p:fltVal val="0"/>
                                          </p:val>
                                        </p:tav>
                                        <p:tav tm="100000">
                                          <p:val>
                                            <p:strVal val="#ppt_w"/>
                                          </p:val>
                                        </p:tav>
                                      </p:tavLst>
                                    </p:anim>
                                    <p:anim calcmode="lin" valueType="num">
                                      <p:cBhvr>
                                        <p:cTn id="39" dur="1000" fill="hold"/>
                                        <p:tgtEl>
                                          <p:spTgt spid="260112"/>
                                        </p:tgtEl>
                                        <p:attrNameLst>
                                          <p:attrName>ppt_h</p:attrName>
                                        </p:attrNameLst>
                                      </p:cBhvr>
                                      <p:tavLst>
                                        <p:tav tm="0">
                                          <p:val>
                                            <p:fltVal val="0"/>
                                          </p:val>
                                        </p:tav>
                                        <p:tav tm="100000">
                                          <p:val>
                                            <p:strVal val="#ppt_h"/>
                                          </p:val>
                                        </p:tav>
                                      </p:tavLst>
                                    </p:anim>
                                    <p:animEffect transition="in" filter="fade">
                                      <p:cBhvr>
                                        <p:cTn id="40" dur="1000"/>
                                        <p:tgtEl>
                                          <p:spTgt spid="260112"/>
                                        </p:tgtEl>
                                      </p:cBhvr>
                                    </p:animEffect>
                                  </p:childTnLst>
                                </p:cTn>
                              </p:par>
                              <p:par>
                                <p:cTn id="41" presetID="53" presetClass="entr" presetSubtype="0" fill="hold" nodeType="withEffect">
                                  <p:stCondLst>
                                    <p:cond delay="0"/>
                                  </p:stCondLst>
                                  <p:childTnLst>
                                    <p:set>
                                      <p:cBhvr>
                                        <p:cTn id="42" dur="1" fill="hold">
                                          <p:stCondLst>
                                            <p:cond delay="0"/>
                                          </p:stCondLst>
                                        </p:cTn>
                                        <p:tgtEl>
                                          <p:spTgt spid="260111"/>
                                        </p:tgtEl>
                                        <p:attrNameLst>
                                          <p:attrName>style.visibility</p:attrName>
                                        </p:attrNameLst>
                                      </p:cBhvr>
                                      <p:to>
                                        <p:strVal val="visible"/>
                                      </p:to>
                                    </p:set>
                                    <p:anim calcmode="lin" valueType="num">
                                      <p:cBhvr>
                                        <p:cTn id="43" dur="1000" fill="hold"/>
                                        <p:tgtEl>
                                          <p:spTgt spid="260111"/>
                                        </p:tgtEl>
                                        <p:attrNameLst>
                                          <p:attrName>ppt_w</p:attrName>
                                        </p:attrNameLst>
                                      </p:cBhvr>
                                      <p:tavLst>
                                        <p:tav tm="0">
                                          <p:val>
                                            <p:fltVal val="0"/>
                                          </p:val>
                                        </p:tav>
                                        <p:tav tm="100000">
                                          <p:val>
                                            <p:strVal val="#ppt_w"/>
                                          </p:val>
                                        </p:tav>
                                      </p:tavLst>
                                    </p:anim>
                                    <p:anim calcmode="lin" valueType="num">
                                      <p:cBhvr>
                                        <p:cTn id="44" dur="1000" fill="hold"/>
                                        <p:tgtEl>
                                          <p:spTgt spid="260111"/>
                                        </p:tgtEl>
                                        <p:attrNameLst>
                                          <p:attrName>ppt_h</p:attrName>
                                        </p:attrNameLst>
                                      </p:cBhvr>
                                      <p:tavLst>
                                        <p:tav tm="0">
                                          <p:val>
                                            <p:fltVal val="0"/>
                                          </p:val>
                                        </p:tav>
                                        <p:tav tm="100000">
                                          <p:val>
                                            <p:strVal val="#ppt_h"/>
                                          </p:val>
                                        </p:tav>
                                      </p:tavLst>
                                    </p:anim>
                                    <p:animEffect transition="in" filter="fade">
                                      <p:cBhvr>
                                        <p:cTn id="45" dur="1000"/>
                                        <p:tgtEl>
                                          <p:spTgt spid="260111"/>
                                        </p:tgtEl>
                                      </p:cBhvr>
                                    </p:animEffect>
                                  </p:childTnLst>
                                </p:cTn>
                              </p:par>
                            </p:childTnLst>
                          </p:cTn>
                        </p:par>
                        <p:par>
                          <p:cTn id="46" fill="hold">
                            <p:stCondLst>
                              <p:cond delay="2000"/>
                            </p:stCondLst>
                            <p:childTnLst>
                              <p:par>
                                <p:cTn id="47" presetID="53" presetClass="entr" presetSubtype="0" fill="hold" nodeType="afterEffect">
                                  <p:stCondLst>
                                    <p:cond delay="0"/>
                                  </p:stCondLst>
                                  <p:childTnLst>
                                    <p:set>
                                      <p:cBhvr>
                                        <p:cTn id="48" dur="1" fill="hold">
                                          <p:stCondLst>
                                            <p:cond delay="0"/>
                                          </p:stCondLst>
                                        </p:cTn>
                                        <p:tgtEl>
                                          <p:spTgt spid="260113"/>
                                        </p:tgtEl>
                                        <p:attrNameLst>
                                          <p:attrName>style.visibility</p:attrName>
                                        </p:attrNameLst>
                                      </p:cBhvr>
                                      <p:to>
                                        <p:strVal val="visible"/>
                                      </p:to>
                                    </p:set>
                                    <p:anim calcmode="lin" valueType="num">
                                      <p:cBhvr>
                                        <p:cTn id="49" dur="1000" fill="hold"/>
                                        <p:tgtEl>
                                          <p:spTgt spid="260113"/>
                                        </p:tgtEl>
                                        <p:attrNameLst>
                                          <p:attrName>ppt_w</p:attrName>
                                        </p:attrNameLst>
                                      </p:cBhvr>
                                      <p:tavLst>
                                        <p:tav tm="0">
                                          <p:val>
                                            <p:fltVal val="0"/>
                                          </p:val>
                                        </p:tav>
                                        <p:tav tm="100000">
                                          <p:val>
                                            <p:strVal val="#ppt_w"/>
                                          </p:val>
                                        </p:tav>
                                      </p:tavLst>
                                    </p:anim>
                                    <p:anim calcmode="lin" valueType="num">
                                      <p:cBhvr>
                                        <p:cTn id="50" dur="1000" fill="hold"/>
                                        <p:tgtEl>
                                          <p:spTgt spid="260113"/>
                                        </p:tgtEl>
                                        <p:attrNameLst>
                                          <p:attrName>ppt_h</p:attrName>
                                        </p:attrNameLst>
                                      </p:cBhvr>
                                      <p:tavLst>
                                        <p:tav tm="0">
                                          <p:val>
                                            <p:fltVal val="0"/>
                                          </p:val>
                                        </p:tav>
                                        <p:tav tm="100000">
                                          <p:val>
                                            <p:strVal val="#ppt_h"/>
                                          </p:val>
                                        </p:tav>
                                      </p:tavLst>
                                    </p:anim>
                                    <p:animEffect transition="in" filter="fade">
                                      <p:cBhvr>
                                        <p:cTn id="51" dur="1000"/>
                                        <p:tgtEl>
                                          <p:spTgt spid="260113"/>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260114"/>
                                        </p:tgtEl>
                                        <p:attrNameLst>
                                          <p:attrName>style.visibility</p:attrName>
                                        </p:attrNameLst>
                                      </p:cBhvr>
                                      <p:to>
                                        <p:strVal val="visible"/>
                                      </p:to>
                                    </p:set>
                                    <p:anim calcmode="lin" valueType="num">
                                      <p:cBhvr>
                                        <p:cTn id="54" dur="1000" fill="hold"/>
                                        <p:tgtEl>
                                          <p:spTgt spid="260114"/>
                                        </p:tgtEl>
                                        <p:attrNameLst>
                                          <p:attrName>ppt_w</p:attrName>
                                        </p:attrNameLst>
                                      </p:cBhvr>
                                      <p:tavLst>
                                        <p:tav tm="0">
                                          <p:val>
                                            <p:fltVal val="0"/>
                                          </p:val>
                                        </p:tav>
                                        <p:tav tm="100000">
                                          <p:val>
                                            <p:strVal val="#ppt_w"/>
                                          </p:val>
                                        </p:tav>
                                      </p:tavLst>
                                    </p:anim>
                                    <p:anim calcmode="lin" valueType="num">
                                      <p:cBhvr>
                                        <p:cTn id="55" dur="1000" fill="hold"/>
                                        <p:tgtEl>
                                          <p:spTgt spid="260114"/>
                                        </p:tgtEl>
                                        <p:attrNameLst>
                                          <p:attrName>ppt_h</p:attrName>
                                        </p:attrNameLst>
                                      </p:cBhvr>
                                      <p:tavLst>
                                        <p:tav tm="0">
                                          <p:val>
                                            <p:fltVal val="0"/>
                                          </p:val>
                                        </p:tav>
                                        <p:tav tm="100000">
                                          <p:val>
                                            <p:strVal val="#ppt_h"/>
                                          </p:val>
                                        </p:tav>
                                      </p:tavLst>
                                    </p:anim>
                                    <p:animEffect transition="in" filter="fade">
                                      <p:cBhvr>
                                        <p:cTn id="56" dur="1000"/>
                                        <p:tgtEl>
                                          <p:spTgt spid="260114"/>
                                        </p:tgtEl>
                                      </p:cBhvr>
                                    </p:animEffect>
                                  </p:childTnLst>
                                </p:cTn>
                              </p:par>
                            </p:childTnLst>
                          </p:cTn>
                        </p:par>
                        <p:par>
                          <p:cTn id="57" fill="hold">
                            <p:stCondLst>
                              <p:cond delay="3000"/>
                            </p:stCondLst>
                            <p:childTnLst>
                              <p:par>
                                <p:cTn id="58" presetID="53" presetClass="entr" presetSubtype="0" fill="hold" grpId="0" nodeType="afterEffect">
                                  <p:stCondLst>
                                    <p:cond delay="0"/>
                                  </p:stCondLst>
                                  <p:childTnLst>
                                    <p:set>
                                      <p:cBhvr>
                                        <p:cTn id="59" dur="1" fill="hold">
                                          <p:stCondLst>
                                            <p:cond delay="0"/>
                                          </p:stCondLst>
                                        </p:cTn>
                                        <p:tgtEl>
                                          <p:spTgt spid="260105"/>
                                        </p:tgtEl>
                                        <p:attrNameLst>
                                          <p:attrName>style.visibility</p:attrName>
                                        </p:attrNameLst>
                                      </p:cBhvr>
                                      <p:to>
                                        <p:strVal val="visible"/>
                                      </p:to>
                                    </p:set>
                                    <p:anim calcmode="lin" valueType="num">
                                      <p:cBhvr>
                                        <p:cTn id="60" dur="1000" fill="hold"/>
                                        <p:tgtEl>
                                          <p:spTgt spid="260105"/>
                                        </p:tgtEl>
                                        <p:attrNameLst>
                                          <p:attrName>ppt_w</p:attrName>
                                        </p:attrNameLst>
                                      </p:cBhvr>
                                      <p:tavLst>
                                        <p:tav tm="0">
                                          <p:val>
                                            <p:fltVal val="0"/>
                                          </p:val>
                                        </p:tav>
                                        <p:tav tm="100000">
                                          <p:val>
                                            <p:strVal val="#ppt_w"/>
                                          </p:val>
                                        </p:tav>
                                      </p:tavLst>
                                    </p:anim>
                                    <p:anim calcmode="lin" valueType="num">
                                      <p:cBhvr>
                                        <p:cTn id="61" dur="1000" fill="hold"/>
                                        <p:tgtEl>
                                          <p:spTgt spid="260105"/>
                                        </p:tgtEl>
                                        <p:attrNameLst>
                                          <p:attrName>ppt_h</p:attrName>
                                        </p:attrNameLst>
                                      </p:cBhvr>
                                      <p:tavLst>
                                        <p:tav tm="0">
                                          <p:val>
                                            <p:fltVal val="0"/>
                                          </p:val>
                                        </p:tav>
                                        <p:tav tm="100000">
                                          <p:val>
                                            <p:strVal val="#ppt_h"/>
                                          </p:val>
                                        </p:tav>
                                      </p:tavLst>
                                    </p:anim>
                                    <p:animEffect transition="in" filter="fade">
                                      <p:cBhvr>
                                        <p:cTn id="62" dur="1000"/>
                                        <p:tgtEl>
                                          <p:spTgt spid="260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5" grpId="0"/>
      <p:bldP spid="260110" grpId="0"/>
      <p:bldP spid="260112" grpId="0"/>
      <p:bldP spid="260114" grpId="0"/>
      <p:bldP spid="260115" grpId="0" animBg="1"/>
      <p:bldP spid="26011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1295400" y="1219200"/>
            <a:ext cx="7239000" cy="4953000"/>
          </a:xfrm>
          <a:prstGeom prst="rect">
            <a:avLst/>
          </a:prstGeom>
          <a:solidFill>
            <a:schemeClr val="tx2"/>
          </a:solidFill>
          <a:ln w="9525">
            <a:solidFill>
              <a:schemeClr val="tx1"/>
            </a:solidFill>
            <a:miter lim="800000"/>
            <a:headEnd/>
            <a:tailEnd/>
          </a:ln>
          <a:effectLst/>
        </p:spPr>
        <p:txBody>
          <a:bodyPr wrap="none" anchor="ctr"/>
          <a:lstStyle/>
          <a:p>
            <a:pPr algn="ctr"/>
            <a:endParaRPr lang="en-US"/>
          </a:p>
        </p:txBody>
      </p:sp>
      <p:sp>
        <p:nvSpPr>
          <p:cNvPr id="352259" name="Rectangle 3"/>
          <p:cNvSpPr>
            <a:spLocks noGrp="1" noChangeArrowheads="1"/>
          </p:cNvSpPr>
          <p:nvPr>
            <p:ph type="title"/>
          </p:nvPr>
        </p:nvSpPr>
        <p:spPr>
          <a:xfrm>
            <a:off x="1143000" y="152400"/>
            <a:ext cx="7086600" cy="1447800"/>
          </a:xfrm>
        </p:spPr>
        <p:txBody>
          <a:bodyPr/>
          <a:lstStyle/>
          <a:p>
            <a:r>
              <a:rPr lang="en-US" sz="3200" dirty="0"/>
              <a:t>Monkey test: </a:t>
            </a:r>
            <a:r>
              <a:rPr lang="en-US" sz="3200" dirty="0" err="1"/>
              <a:t>enterLot</a:t>
            </a:r>
            <a:r>
              <a:rPr lang="en-US" sz="3200" dirty="0"/>
              <a:t> ()</a:t>
            </a:r>
          </a:p>
        </p:txBody>
      </p:sp>
      <p:sp>
        <p:nvSpPr>
          <p:cNvPr id="352260" name="Rectangle 4"/>
          <p:cNvSpPr>
            <a:spLocks noChangeArrowheads="1"/>
          </p:cNvSpPr>
          <p:nvPr/>
        </p:nvSpPr>
        <p:spPr bwMode="auto">
          <a:xfrm>
            <a:off x="3200400" y="3886200"/>
            <a:ext cx="3581400" cy="2133600"/>
          </a:xfrm>
          <a:prstGeom prst="rect">
            <a:avLst/>
          </a:prstGeom>
          <a:solidFill>
            <a:srgbClr val="66FF99"/>
          </a:solidFill>
          <a:ln w="9525">
            <a:solidFill>
              <a:schemeClr val="tx1"/>
            </a:solidFill>
            <a:miter lim="800000"/>
            <a:headEnd/>
            <a:tailEnd/>
          </a:ln>
          <a:effectLst/>
        </p:spPr>
        <p:txBody>
          <a:bodyPr wrap="none" anchor="ctr"/>
          <a:lstStyle/>
          <a:p>
            <a:pPr algn="ctr"/>
            <a:endParaRPr kumimoji="0" lang="en-US">
              <a:latin typeface="Times New Roman" pitchFamily="18" charset="0"/>
            </a:endParaRPr>
          </a:p>
        </p:txBody>
      </p:sp>
      <p:pic>
        <p:nvPicPr>
          <p:cNvPr id="352261" name="Picture 5" descr="PE03254_"/>
          <p:cNvPicPr>
            <a:picLocks noChangeAspect="1" noChangeArrowheads="1"/>
          </p:cNvPicPr>
          <p:nvPr/>
        </p:nvPicPr>
        <p:blipFill>
          <a:blip r:embed="rId3" cstate="print"/>
          <a:srcRect/>
          <a:stretch>
            <a:fillRect/>
          </a:stretch>
        </p:blipFill>
        <p:spPr bwMode="auto">
          <a:xfrm>
            <a:off x="4572000" y="4176713"/>
            <a:ext cx="1676400" cy="1511300"/>
          </a:xfrm>
          <a:prstGeom prst="rect">
            <a:avLst/>
          </a:prstGeom>
          <a:noFill/>
        </p:spPr>
      </p:pic>
      <p:pic>
        <p:nvPicPr>
          <p:cNvPr id="352262" name="Picture 6" descr="monkey03"/>
          <p:cNvPicPr>
            <a:picLocks noChangeAspect="1" noChangeArrowheads="1"/>
          </p:cNvPicPr>
          <p:nvPr/>
        </p:nvPicPr>
        <p:blipFill>
          <a:blip r:embed="rId4" cstate="print"/>
          <a:srcRect/>
          <a:stretch>
            <a:fillRect/>
          </a:stretch>
        </p:blipFill>
        <p:spPr bwMode="auto">
          <a:xfrm>
            <a:off x="4284663" y="1295400"/>
            <a:ext cx="1117600" cy="1371600"/>
          </a:xfrm>
          <a:prstGeom prst="rect">
            <a:avLst/>
          </a:prstGeom>
          <a:noFill/>
        </p:spPr>
      </p:pic>
      <p:sp>
        <p:nvSpPr>
          <p:cNvPr id="352263" name="AutoShape 7"/>
          <p:cNvSpPr>
            <a:spLocks noChangeArrowheads="1"/>
          </p:cNvSpPr>
          <p:nvPr/>
        </p:nvSpPr>
        <p:spPr bwMode="auto">
          <a:xfrm>
            <a:off x="4419600" y="2743200"/>
            <a:ext cx="1219200" cy="990600"/>
          </a:xfrm>
          <a:prstGeom prst="curvedDownArrow">
            <a:avLst>
              <a:gd name="adj1" fmla="val 24615"/>
              <a:gd name="adj2" fmla="val 49231"/>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352264" name="Text Box 8"/>
          <p:cNvSpPr txBox="1">
            <a:spLocks noChangeArrowheads="1"/>
          </p:cNvSpPr>
          <p:nvPr/>
        </p:nvSpPr>
        <p:spPr bwMode="auto">
          <a:xfrm>
            <a:off x="593725" y="5602288"/>
            <a:ext cx="184150" cy="457200"/>
          </a:xfrm>
          <a:prstGeom prst="rect">
            <a:avLst/>
          </a:prstGeom>
          <a:noFill/>
          <a:ln w="9525">
            <a:noFill/>
            <a:miter lim="800000"/>
            <a:headEnd/>
            <a:tailEnd/>
          </a:ln>
          <a:effectLst/>
        </p:spPr>
        <p:txBody>
          <a:bodyPr wrap="none">
            <a:spAutoFit/>
          </a:bodyPr>
          <a:lstStyle/>
          <a:p>
            <a:endParaRPr lang="en-US"/>
          </a:p>
        </p:txBody>
      </p:sp>
      <p:pic>
        <p:nvPicPr>
          <p:cNvPr id="352265" name="Picture 9" descr="MCj03115560000[1]"/>
          <p:cNvPicPr>
            <a:picLocks noChangeAspect="1" noChangeArrowheads="1"/>
          </p:cNvPicPr>
          <p:nvPr/>
        </p:nvPicPr>
        <p:blipFill>
          <a:blip r:embed="rId5" cstate="print"/>
          <a:srcRect/>
          <a:stretch>
            <a:fillRect/>
          </a:stretch>
        </p:blipFill>
        <p:spPr bwMode="auto">
          <a:xfrm>
            <a:off x="6416675" y="1600200"/>
            <a:ext cx="1431925" cy="1531938"/>
          </a:xfrm>
          <a:prstGeom prst="rect">
            <a:avLst/>
          </a:prstGeom>
          <a:noFill/>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ChangeArrowheads="1"/>
          </p:cNvSpPr>
          <p:nvPr/>
        </p:nvSpPr>
        <p:spPr bwMode="auto">
          <a:xfrm>
            <a:off x="1295400" y="1219200"/>
            <a:ext cx="7239000" cy="49530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54307" name="Rectangle 3"/>
          <p:cNvSpPr>
            <a:spLocks noGrp="1" noChangeArrowheads="1"/>
          </p:cNvSpPr>
          <p:nvPr>
            <p:ph type="title"/>
          </p:nvPr>
        </p:nvSpPr>
        <p:spPr>
          <a:xfrm>
            <a:off x="1143000" y="152400"/>
            <a:ext cx="7086600" cy="1447800"/>
          </a:xfrm>
        </p:spPr>
        <p:txBody>
          <a:bodyPr/>
          <a:lstStyle/>
          <a:p>
            <a:r>
              <a:rPr lang="en-US" sz="3200" dirty="0"/>
              <a:t>Monkey test: 3 * </a:t>
            </a:r>
            <a:r>
              <a:rPr lang="en-US" sz="3200" dirty="0" err="1"/>
              <a:t>enterLot</a:t>
            </a:r>
            <a:r>
              <a:rPr lang="en-US" sz="3200" dirty="0"/>
              <a:t> ()</a:t>
            </a:r>
          </a:p>
        </p:txBody>
      </p:sp>
      <p:pic>
        <p:nvPicPr>
          <p:cNvPr id="354308" name="Picture 4" descr="monkey03"/>
          <p:cNvPicPr>
            <a:picLocks noChangeAspect="1" noChangeArrowheads="1"/>
          </p:cNvPicPr>
          <p:nvPr/>
        </p:nvPicPr>
        <p:blipFill>
          <a:blip r:embed="rId3" cstate="print"/>
          <a:srcRect/>
          <a:stretch>
            <a:fillRect/>
          </a:stretch>
        </p:blipFill>
        <p:spPr bwMode="auto">
          <a:xfrm>
            <a:off x="2768600" y="1295400"/>
            <a:ext cx="1117600" cy="1371600"/>
          </a:xfrm>
          <a:prstGeom prst="rect">
            <a:avLst/>
          </a:prstGeom>
          <a:noFill/>
        </p:spPr>
      </p:pic>
      <p:grpSp>
        <p:nvGrpSpPr>
          <p:cNvPr id="2" name="Group 5"/>
          <p:cNvGrpSpPr>
            <a:grpSpLocks/>
          </p:cNvGrpSpPr>
          <p:nvPr/>
        </p:nvGrpSpPr>
        <p:grpSpPr bwMode="auto">
          <a:xfrm>
            <a:off x="3200400" y="3886200"/>
            <a:ext cx="3581400" cy="2133600"/>
            <a:chOff x="1680" y="2544"/>
            <a:chExt cx="2256" cy="1344"/>
          </a:xfrm>
        </p:grpSpPr>
        <p:sp>
          <p:nvSpPr>
            <p:cNvPr id="354310" name="Rectangle 6"/>
            <p:cNvSpPr>
              <a:spLocks noChangeArrowheads="1"/>
            </p:cNvSpPr>
            <p:nvPr/>
          </p:nvSpPr>
          <p:spPr bwMode="auto">
            <a:xfrm>
              <a:off x="1680" y="2544"/>
              <a:ext cx="2256" cy="1344"/>
            </a:xfrm>
            <a:prstGeom prst="rect">
              <a:avLst/>
            </a:prstGeom>
            <a:solidFill>
              <a:srgbClr val="66FF99"/>
            </a:solidFill>
            <a:ln w="9525">
              <a:solidFill>
                <a:schemeClr val="tx1"/>
              </a:solidFill>
              <a:miter lim="800000"/>
              <a:headEnd/>
              <a:tailEnd/>
            </a:ln>
            <a:effectLst/>
          </p:spPr>
          <p:txBody>
            <a:bodyPr wrap="none" anchor="ctr"/>
            <a:lstStyle/>
            <a:p>
              <a:pPr algn="ctr"/>
              <a:endParaRPr kumimoji="0" lang="en-US">
                <a:latin typeface="Times New Roman" pitchFamily="18" charset="0"/>
              </a:endParaRPr>
            </a:p>
          </p:txBody>
        </p:sp>
        <p:pic>
          <p:nvPicPr>
            <p:cNvPr id="354311" name="Picture 7" descr="PE03254_"/>
            <p:cNvPicPr>
              <a:picLocks noChangeAspect="1" noChangeArrowheads="1"/>
            </p:cNvPicPr>
            <p:nvPr/>
          </p:nvPicPr>
          <p:blipFill>
            <a:blip r:embed="rId4" cstate="print"/>
            <a:srcRect/>
            <a:stretch>
              <a:fillRect/>
            </a:stretch>
          </p:blipFill>
          <p:spPr bwMode="auto">
            <a:xfrm>
              <a:off x="2544" y="2727"/>
              <a:ext cx="1056" cy="952"/>
            </a:xfrm>
            <a:prstGeom prst="rect">
              <a:avLst/>
            </a:prstGeom>
            <a:noFill/>
          </p:spPr>
        </p:pic>
        <p:pic>
          <p:nvPicPr>
            <p:cNvPr id="354312" name="Picture 8" descr="j0137147"/>
            <p:cNvPicPr>
              <a:picLocks noChangeAspect="1" noChangeArrowheads="1"/>
            </p:cNvPicPr>
            <p:nvPr/>
          </p:nvPicPr>
          <p:blipFill>
            <a:blip r:embed="rId5" cstate="print"/>
            <a:srcRect/>
            <a:stretch>
              <a:fillRect/>
            </a:stretch>
          </p:blipFill>
          <p:spPr bwMode="auto">
            <a:xfrm>
              <a:off x="2064" y="2928"/>
              <a:ext cx="403" cy="706"/>
            </a:xfrm>
            <a:prstGeom prst="rect">
              <a:avLst/>
            </a:prstGeom>
            <a:noFill/>
          </p:spPr>
        </p:pic>
      </p:grpSp>
      <p:sp>
        <p:nvSpPr>
          <p:cNvPr id="354313" name="AutoShape 9"/>
          <p:cNvSpPr>
            <a:spLocks noChangeArrowheads="1"/>
          </p:cNvSpPr>
          <p:nvPr/>
        </p:nvSpPr>
        <p:spPr bwMode="auto">
          <a:xfrm>
            <a:off x="1524000" y="2743200"/>
            <a:ext cx="1219200" cy="1219200"/>
          </a:xfrm>
          <a:prstGeom prst="curvedRightArrow">
            <a:avLst>
              <a:gd name="adj1" fmla="val 20000"/>
              <a:gd name="adj2" fmla="val 40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pic>
        <p:nvPicPr>
          <p:cNvPr id="354314" name="Picture 10" descr="monkey03"/>
          <p:cNvPicPr>
            <a:picLocks noChangeAspect="1" noChangeArrowheads="1"/>
          </p:cNvPicPr>
          <p:nvPr/>
        </p:nvPicPr>
        <p:blipFill>
          <a:blip r:embed="rId3" cstate="print"/>
          <a:srcRect/>
          <a:stretch>
            <a:fillRect/>
          </a:stretch>
        </p:blipFill>
        <p:spPr bwMode="auto">
          <a:xfrm>
            <a:off x="4284663" y="1295400"/>
            <a:ext cx="1117600" cy="1371600"/>
          </a:xfrm>
          <a:prstGeom prst="rect">
            <a:avLst/>
          </a:prstGeom>
          <a:noFill/>
        </p:spPr>
      </p:pic>
      <p:pic>
        <p:nvPicPr>
          <p:cNvPr id="354315" name="Picture 11" descr="monkey03"/>
          <p:cNvPicPr>
            <a:picLocks noChangeAspect="1" noChangeArrowheads="1"/>
          </p:cNvPicPr>
          <p:nvPr/>
        </p:nvPicPr>
        <p:blipFill>
          <a:blip r:embed="rId3" cstate="print"/>
          <a:srcRect/>
          <a:stretch>
            <a:fillRect/>
          </a:stretch>
        </p:blipFill>
        <p:spPr bwMode="auto">
          <a:xfrm>
            <a:off x="6113463" y="1295400"/>
            <a:ext cx="1117600" cy="1371600"/>
          </a:xfrm>
          <a:prstGeom prst="rect">
            <a:avLst/>
          </a:prstGeom>
          <a:noFill/>
        </p:spPr>
      </p:pic>
      <p:sp>
        <p:nvSpPr>
          <p:cNvPr id="354316" name="AutoShape 12"/>
          <p:cNvSpPr>
            <a:spLocks noChangeArrowheads="1"/>
          </p:cNvSpPr>
          <p:nvPr/>
        </p:nvSpPr>
        <p:spPr bwMode="auto">
          <a:xfrm>
            <a:off x="7391400" y="2743200"/>
            <a:ext cx="990600" cy="1371600"/>
          </a:xfrm>
          <a:prstGeom prst="curvedLeftArrow">
            <a:avLst>
              <a:gd name="adj1" fmla="val 27692"/>
              <a:gd name="adj2" fmla="val 55385"/>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354317" name="AutoShape 13"/>
          <p:cNvSpPr>
            <a:spLocks noChangeArrowheads="1"/>
          </p:cNvSpPr>
          <p:nvPr/>
        </p:nvSpPr>
        <p:spPr bwMode="auto">
          <a:xfrm>
            <a:off x="4419600" y="2743200"/>
            <a:ext cx="1219200" cy="990600"/>
          </a:xfrm>
          <a:prstGeom prst="curvedDownArrow">
            <a:avLst>
              <a:gd name="adj1" fmla="val 24615"/>
              <a:gd name="adj2" fmla="val 49231"/>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1295400" y="1219200"/>
            <a:ext cx="7239000" cy="49530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356355" name="Rectangle 3"/>
          <p:cNvSpPr>
            <a:spLocks noGrp="1" noChangeArrowheads="1"/>
          </p:cNvSpPr>
          <p:nvPr>
            <p:ph type="title"/>
          </p:nvPr>
        </p:nvSpPr>
        <p:spPr>
          <a:xfrm>
            <a:off x="1143000" y="152400"/>
            <a:ext cx="7086600" cy="1447800"/>
          </a:xfrm>
        </p:spPr>
        <p:txBody>
          <a:bodyPr/>
          <a:lstStyle/>
          <a:p>
            <a:r>
              <a:rPr lang="en-US" sz="3200" dirty="0"/>
              <a:t>Four different behaviors in thirty runs!</a:t>
            </a:r>
          </a:p>
        </p:txBody>
      </p:sp>
      <p:pic>
        <p:nvPicPr>
          <p:cNvPr id="356356" name="Picture 4" descr="monkey03"/>
          <p:cNvPicPr>
            <a:picLocks noChangeAspect="1" noChangeArrowheads="1"/>
          </p:cNvPicPr>
          <p:nvPr/>
        </p:nvPicPr>
        <p:blipFill>
          <a:blip r:embed="rId3" cstate="print"/>
          <a:srcRect/>
          <a:stretch>
            <a:fillRect/>
          </a:stretch>
        </p:blipFill>
        <p:spPr bwMode="auto">
          <a:xfrm>
            <a:off x="2844800" y="2209800"/>
            <a:ext cx="1117600" cy="1371600"/>
          </a:xfrm>
          <a:prstGeom prst="rect">
            <a:avLst/>
          </a:prstGeom>
          <a:noFill/>
        </p:spPr>
      </p:pic>
      <p:grpSp>
        <p:nvGrpSpPr>
          <p:cNvPr id="2" name="Group 5"/>
          <p:cNvGrpSpPr>
            <a:grpSpLocks/>
          </p:cNvGrpSpPr>
          <p:nvPr/>
        </p:nvGrpSpPr>
        <p:grpSpPr bwMode="auto">
          <a:xfrm>
            <a:off x="3200400" y="3886200"/>
            <a:ext cx="3581400" cy="2133600"/>
            <a:chOff x="1680" y="2544"/>
            <a:chExt cx="2256" cy="1344"/>
          </a:xfrm>
        </p:grpSpPr>
        <p:sp>
          <p:nvSpPr>
            <p:cNvPr id="356358" name="Rectangle 6"/>
            <p:cNvSpPr>
              <a:spLocks noChangeArrowheads="1"/>
            </p:cNvSpPr>
            <p:nvPr/>
          </p:nvSpPr>
          <p:spPr bwMode="auto">
            <a:xfrm>
              <a:off x="1680" y="2544"/>
              <a:ext cx="2256" cy="1344"/>
            </a:xfrm>
            <a:prstGeom prst="rect">
              <a:avLst/>
            </a:prstGeom>
            <a:solidFill>
              <a:srgbClr val="66FF99"/>
            </a:solidFill>
            <a:ln w="9525">
              <a:solidFill>
                <a:schemeClr val="tx1"/>
              </a:solidFill>
              <a:miter lim="800000"/>
              <a:headEnd/>
              <a:tailEnd/>
            </a:ln>
            <a:effectLst/>
          </p:spPr>
          <p:txBody>
            <a:bodyPr wrap="none" anchor="ctr"/>
            <a:lstStyle/>
            <a:p>
              <a:pPr algn="ctr"/>
              <a:endParaRPr kumimoji="0" lang="en-US">
                <a:latin typeface="Times New Roman" pitchFamily="18" charset="0"/>
              </a:endParaRPr>
            </a:p>
          </p:txBody>
        </p:sp>
        <p:pic>
          <p:nvPicPr>
            <p:cNvPr id="356359" name="Picture 7" descr="PE03254_"/>
            <p:cNvPicPr>
              <a:picLocks noChangeAspect="1" noChangeArrowheads="1"/>
            </p:cNvPicPr>
            <p:nvPr/>
          </p:nvPicPr>
          <p:blipFill>
            <a:blip r:embed="rId4" cstate="print"/>
            <a:srcRect/>
            <a:stretch>
              <a:fillRect/>
            </a:stretch>
          </p:blipFill>
          <p:spPr bwMode="auto">
            <a:xfrm>
              <a:off x="2544" y="2727"/>
              <a:ext cx="1056" cy="952"/>
            </a:xfrm>
            <a:prstGeom prst="rect">
              <a:avLst/>
            </a:prstGeom>
            <a:noFill/>
          </p:spPr>
        </p:pic>
        <p:pic>
          <p:nvPicPr>
            <p:cNvPr id="356360" name="Picture 8" descr="j0137147"/>
            <p:cNvPicPr>
              <a:picLocks noChangeAspect="1" noChangeArrowheads="1"/>
            </p:cNvPicPr>
            <p:nvPr/>
          </p:nvPicPr>
          <p:blipFill>
            <a:blip r:embed="rId5" cstate="print"/>
            <a:srcRect/>
            <a:stretch>
              <a:fillRect/>
            </a:stretch>
          </p:blipFill>
          <p:spPr bwMode="auto">
            <a:xfrm>
              <a:off x="2064" y="2928"/>
              <a:ext cx="403" cy="706"/>
            </a:xfrm>
            <a:prstGeom prst="rect">
              <a:avLst/>
            </a:prstGeom>
            <a:noFill/>
          </p:spPr>
        </p:pic>
      </p:grpSp>
      <p:pic>
        <p:nvPicPr>
          <p:cNvPr id="356361" name="Picture 9" descr="monkey03"/>
          <p:cNvPicPr>
            <a:picLocks noChangeAspect="1" noChangeArrowheads="1"/>
          </p:cNvPicPr>
          <p:nvPr/>
        </p:nvPicPr>
        <p:blipFill>
          <a:blip r:embed="rId3" cstate="print"/>
          <a:srcRect/>
          <a:stretch>
            <a:fillRect/>
          </a:stretch>
        </p:blipFill>
        <p:spPr bwMode="auto">
          <a:xfrm>
            <a:off x="4360863" y="1295400"/>
            <a:ext cx="1117600" cy="1371600"/>
          </a:xfrm>
          <a:prstGeom prst="rect">
            <a:avLst/>
          </a:prstGeom>
          <a:noFill/>
        </p:spPr>
      </p:pic>
      <p:sp>
        <p:nvSpPr>
          <p:cNvPr id="356362" name="AutoShape 10"/>
          <p:cNvSpPr>
            <a:spLocks noChangeArrowheads="1"/>
          </p:cNvSpPr>
          <p:nvPr/>
        </p:nvSpPr>
        <p:spPr bwMode="auto">
          <a:xfrm>
            <a:off x="4437063" y="2743200"/>
            <a:ext cx="1219200" cy="990600"/>
          </a:xfrm>
          <a:prstGeom prst="curvedDownArrow">
            <a:avLst>
              <a:gd name="adj1" fmla="val 24615"/>
              <a:gd name="adj2" fmla="val 49231"/>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pic>
        <p:nvPicPr>
          <p:cNvPr id="356363" name="Picture 11" descr="monkey03"/>
          <p:cNvPicPr>
            <a:picLocks noChangeAspect="1" noChangeArrowheads="1"/>
          </p:cNvPicPr>
          <p:nvPr/>
        </p:nvPicPr>
        <p:blipFill>
          <a:blip r:embed="rId3" cstate="print"/>
          <a:srcRect/>
          <a:stretch>
            <a:fillRect/>
          </a:stretch>
        </p:blipFill>
        <p:spPr bwMode="auto">
          <a:xfrm>
            <a:off x="5808663" y="3048000"/>
            <a:ext cx="1117600" cy="1371600"/>
          </a:xfrm>
          <a:prstGeom prst="rect">
            <a:avLst/>
          </a:prstGeom>
          <a:noFill/>
        </p:spPr>
      </p:pic>
      <p:grpSp>
        <p:nvGrpSpPr>
          <p:cNvPr id="3" name="Group 12"/>
          <p:cNvGrpSpPr>
            <a:grpSpLocks/>
          </p:cNvGrpSpPr>
          <p:nvPr/>
        </p:nvGrpSpPr>
        <p:grpSpPr bwMode="auto">
          <a:xfrm>
            <a:off x="3276600" y="3657600"/>
            <a:ext cx="1524000" cy="2438400"/>
            <a:chOff x="1680" y="2400"/>
            <a:chExt cx="960" cy="1632"/>
          </a:xfrm>
        </p:grpSpPr>
        <p:sp>
          <p:nvSpPr>
            <p:cNvPr id="356365" name="Oval 13"/>
            <p:cNvSpPr>
              <a:spLocks noChangeArrowheads="1"/>
            </p:cNvSpPr>
            <p:nvPr/>
          </p:nvSpPr>
          <p:spPr bwMode="auto">
            <a:xfrm>
              <a:off x="1680" y="2400"/>
              <a:ext cx="960" cy="1632"/>
            </a:xfrm>
            <a:prstGeom prst="ellipse">
              <a:avLst/>
            </a:prstGeom>
            <a:noFill/>
            <a:ln w="38100" cap="sq" algn="ctr">
              <a:solidFill>
                <a:srgbClr val="FF0000"/>
              </a:solidFill>
              <a:round/>
              <a:headEnd/>
              <a:tailEnd/>
            </a:ln>
            <a:effectLst/>
          </p:spPr>
          <p:txBody>
            <a:bodyPr wrap="none" anchor="ctr"/>
            <a:lstStyle/>
            <a:p>
              <a:endParaRPr lang="en-US"/>
            </a:p>
          </p:txBody>
        </p:sp>
        <p:sp>
          <p:nvSpPr>
            <p:cNvPr id="356366" name="Line 14"/>
            <p:cNvSpPr>
              <a:spLocks noChangeShapeType="1"/>
            </p:cNvSpPr>
            <p:nvPr/>
          </p:nvSpPr>
          <p:spPr bwMode="auto">
            <a:xfrm>
              <a:off x="1872" y="2592"/>
              <a:ext cx="528" cy="1296"/>
            </a:xfrm>
            <a:prstGeom prst="line">
              <a:avLst/>
            </a:prstGeom>
            <a:noFill/>
            <a:ln w="38100" cap="sq">
              <a:solidFill>
                <a:srgbClr val="FF0000"/>
              </a:solidFill>
              <a:round/>
              <a:headEnd/>
              <a:tailEnd/>
            </a:ln>
            <a:effectLst/>
          </p:spPr>
          <p:txBody>
            <a:bodyPr wrap="none" anchor="ctr"/>
            <a:lstStyle/>
            <a:p>
              <a:endParaRPr lang="en-US"/>
            </a:p>
          </p:txBody>
        </p:sp>
        <p:sp>
          <p:nvSpPr>
            <p:cNvPr id="356367" name="Line 15"/>
            <p:cNvSpPr>
              <a:spLocks noChangeShapeType="1"/>
            </p:cNvSpPr>
            <p:nvPr/>
          </p:nvSpPr>
          <p:spPr bwMode="auto">
            <a:xfrm flipH="1">
              <a:off x="1872" y="2544"/>
              <a:ext cx="528" cy="1344"/>
            </a:xfrm>
            <a:prstGeom prst="line">
              <a:avLst/>
            </a:prstGeom>
            <a:noFill/>
            <a:ln w="38100" cap="sq">
              <a:solidFill>
                <a:srgbClr val="FF0000"/>
              </a:solidFill>
              <a:round/>
              <a:headEnd/>
              <a:tailEnd/>
            </a:ln>
            <a:effectLst/>
          </p:spPr>
          <p:txBody>
            <a:bodyPr wrap="none" anchor="ctr"/>
            <a:lstStyle/>
            <a:p>
              <a:endParaRPr lang="en-US"/>
            </a:p>
          </p:txBody>
        </p:sp>
      </p:grpSp>
      <p:sp>
        <p:nvSpPr>
          <p:cNvPr id="356368" name="AutoShape 16"/>
          <p:cNvSpPr>
            <a:spLocks noChangeArrowheads="1"/>
          </p:cNvSpPr>
          <p:nvPr/>
        </p:nvSpPr>
        <p:spPr bwMode="auto">
          <a:xfrm>
            <a:off x="1524000" y="2743200"/>
            <a:ext cx="1219200" cy="1219200"/>
          </a:xfrm>
          <a:prstGeom prst="curvedRightArrow">
            <a:avLst>
              <a:gd name="adj1" fmla="val 20000"/>
              <a:gd name="adj2" fmla="val 40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356369" name="AutoShape 17"/>
          <p:cNvSpPr>
            <a:spLocks noChangeArrowheads="1"/>
          </p:cNvSpPr>
          <p:nvPr/>
        </p:nvSpPr>
        <p:spPr bwMode="auto">
          <a:xfrm>
            <a:off x="7391400" y="2743200"/>
            <a:ext cx="990600" cy="1371600"/>
          </a:xfrm>
          <a:prstGeom prst="curvedLeftArrow">
            <a:avLst>
              <a:gd name="adj1" fmla="val 27692"/>
              <a:gd name="adj2" fmla="val 55385"/>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grpSp>
        <p:nvGrpSpPr>
          <p:cNvPr id="4" name="Group 18"/>
          <p:cNvGrpSpPr>
            <a:grpSpLocks/>
          </p:cNvGrpSpPr>
          <p:nvPr/>
        </p:nvGrpSpPr>
        <p:grpSpPr bwMode="auto">
          <a:xfrm>
            <a:off x="4495800" y="1295400"/>
            <a:ext cx="1066800" cy="1219200"/>
            <a:chOff x="1680" y="2400"/>
            <a:chExt cx="960" cy="1632"/>
          </a:xfrm>
        </p:grpSpPr>
        <p:sp>
          <p:nvSpPr>
            <p:cNvPr id="356371" name="Oval 19"/>
            <p:cNvSpPr>
              <a:spLocks noChangeArrowheads="1"/>
            </p:cNvSpPr>
            <p:nvPr/>
          </p:nvSpPr>
          <p:spPr bwMode="auto">
            <a:xfrm>
              <a:off x="1680" y="2400"/>
              <a:ext cx="960" cy="1632"/>
            </a:xfrm>
            <a:prstGeom prst="ellipse">
              <a:avLst/>
            </a:prstGeom>
            <a:noFill/>
            <a:ln w="38100" cap="sq" algn="ctr">
              <a:solidFill>
                <a:srgbClr val="FF0000"/>
              </a:solidFill>
              <a:round/>
              <a:headEnd/>
              <a:tailEnd/>
            </a:ln>
            <a:effectLst/>
          </p:spPr>
          <p:txBody>
            <a:bodyPr wrap="none" anchor="ctr"/>
            <a:lstStyle/>
            <a:p>
              <a:endParaRPr lang="en-US"/>
            </a:p>
          </p:txBody>
        </p:sp>
        <p:sp>
          <p:nvSpPr>
            <p:cNvPr id="356372" name="Line 20"/>
            <p:cNvSpPr>
              <a:spLocks noChangeShapeType="1"/>
            </p:cNvSpPr>
            <p:nvPr/>
          </p:nvSpPr>
          <p:spPr bwMode="auto">
            <a:xfrm>
              <a:off x="1872" y="2592"/>
              <a:ext cx="528" cy="1296"/>
            </a:xfrm>
            <a:prstGeom prst="line">
              <a:avLst/>
            </a:prstGeom>
            <a:noFill/>
            <a:ln w="38100" cap="sq">
              <a:solidFill>
                <a:srgbClr val="FF0000"/>
              </a:solidFill>
              <a:round/>
              <a:headEnd/>
              <a:tailEnd/>
            </a:ln>
            <a:effectLst/>
          </p:spPr>
          <p:txBody>
            <a:bodyPr wrap="none" anchor="ctr"/>
            <a:lstStyle/>
            <a:p>
              <a:endParaRPr lang="en-US"/>
            </a:p>
          </p:txBody>
        </p:sp>
        <p:sp>
          <p:nvSpPr>
            <p:cNvPr id="356373" name="Line 21"/>
            <p:cNvSpPr>
              <a:spLocks noChangeShapeType="1"/>
            </p:cNvSpPr>
            <p:nvPr/>
          </p:nvSpPr>
          <p:spPr bwMode="auto">
            <a:xfrm flipH="1">
              <a:off x="1872" y="2544"/>
              <a:ext cx="528" cy="1344"/>
            </a:xfrm>
            <a:prstGeom prst="line">
              <a:avLst/>
            </a:prstGeom>
            <a:noFill/>
            <a:ln w="38100" cap="sq">
              <a:solidFill>
                <a:srgbClr val="FF0000"/>
              </a:solidFill>
              <a:round/>
              <a:headEnd/>
              <a:tailEnd/>
            </a:ln>
            <a:effectLst/>
          </p:spPr>
          <p:txBody>
            <a:bodyPr wrap="none" anchor="ctr"/>
            <a:lstStyle/>
            <a:p>
              <a:endParaRPr lang="en-US"/>
            </a:p>
          </p:txBody>
        </p:sp>
      </p:grpSp>
      <p:grpSp>
        <p:nvGrpSpPr>
          <p:cNvPr id="5" name="Group 22"/>
          <p:cNvGrpSpPr>
            <a:grpSpLocks/>
          </p:cNvGrpSpPr>
          <p:nvPr/>
        </p:nvGrpSpPr>
        <p:grpSpPr bwMode="auto">
          <a:xfrm>
            <a:off x="2819400" y="2209800"/>
            <a:ext cx="1066800" cy="1447800"/>
            <a:chOff x="1680" y="2400"/>
            <a:chExt cx="960" cy="1632"/>
          </a:xfrm>
        </p:grpSpPr>
        <p:sp>
          <p:nvSpPr>
            <p:cNvPr id="356375" name="Oval 23"/>
            <p:cNvSpPr>
              <a:spLocks noChangeArrowheads="1"/>
            </p:cNvSpPr>
            <p:nvPr/>
          </p:nvSpPr>
          <p:spPr bwMode="auto">
            <a:xfrm>
              <a:off x="1680" y="2400"/>
              <a:ext cx="960" cy="1632"/>
            </a:xfrm>
            <a:prstGeom prst="ellipse">
              <a:avLst/>
            </a:prstGeom>
            <a:noFill/>
            <a:ln w="38100" cap="sq" algn="ctr">
              <a:solidFill>
                <a:srgbClr val="FF0000"/>
              </a:solidFill>
              <a:round/>
              <a:headEnd/>
              <a:tailEnd/>
            </a:ln>
            <a:effectLst/>
          </p:spPr>
          <p:txBody>
            <a:bodyPr wrap="none" anchor="ctr"/>
            <a:lstStyle/>
            <a:p>
              <a:endParaRPr lang="en-US"/>
            </a:p>
          </p:txBody>
        </p:sp>
        <p:sp>
          <p:nvSpPr>
            <p:cNvPr id="356376" name="Line 24"/>
            <p:cNvSpPr>
              <a:spLocks noChangeShapeType="1"/>
            </p:cNvSpPr>
            <p:nvPr/>
          </p:nvSpPr>
          <p:spPr bwMode="auto">
            <a:xfrm>
              <a:off x="1872" y="2592"/>
              <a:ext cx="528" cy="1296"/>
            </a:xfrm>
            <a:prstGeom prst="line">
              <a:avLst/>
            </a:prstGeom>
            <a:noFill/>
            <a:ln w="38100" cap="sq">
              <a:solidFill>
                <a:srgbClr val="FF0000"/>
              </a:solidFill>
              <a:round/>
              <a:headEnd/>
              <a:tailEnd/>
            </a:ln>
            <a:effectLst/>
          </p:spPr>
          <p:txBody>
            <a:bodyPr wrap="none" anchor="ctr"/>
            <a:lstStyle/>
            <a:p>
              <a:endParaRPr lang="en-US"/>
            </a:p>
          </p:txBody>
        </p:sp>
        <p:sp>
          <p:nvSpPr>
            <p:cNvPr id="356377" name="Line 25"/>
            <p:cNvSpPr>
              <a:spLocks noChangeShapeType="1"/>
            </p:cNvSpPr>
            <p:nvPr/>
          </p:nvSpPr>
          <p:spPr bwMode="auto">
            <a:xfrm flipH="1">
              <a:off x="1872" y="2544"/>
              <a:ext cx="528" cy="1344"/>
            </a:xfrm>
            <a:prstGeom prst="line">
              <a:avLst/>
            </a:prstGeom>
            <a:noFill/>
            <a:ln w="38100" cap="sq">
              <a:solidFill>
                <a:srgbClr val="FF0000"/>
              </a:solidFill>
              <a:round/>
              <a:headEnd/>
              <a:tailEnd/>
            </a:ln>
            <a:effectLst/>
          </p:spPr>
          <p:txBody>
            <a:bodyPr wrap="none" anchor="ctr"/>
            <a:lstStyle/>
            <a:p>
              <a:endParaRPr lang="en-US"/>
            </a:p>
          </p:txBody>
        </p:sp>
      </p:grpSp>
      <p:grpSp>
        <p:nvGrpSpPr>
          <p:cNvPr id="6" name="Group 26"/>
          <p:cNvGrpSpPr>
            <a:grpSpLocks/>
          </p:cNvGrpSpPr>
          <p:nvPr/>
        </p:nvGrpSpPr>
        <p:grpSpPr bwMode="auto">
          <a:xfrm>
            <a:off x="5867400" y="3048000"/>
            <a:ext cx="1066800" cy="1447800"/>
            <a:chOff x="1680" y="2400"/>
            <a:chExt cx="960" cy="1632"/>
          </a:xfrm>
        </p:grpSpPr>
        <p:sp>
          <p:nvSpPr>
            <p:cNvPr id="356379" name="Oval 27"/>
            <p:cNvSpPr>
              <a:spLocks noChangeArrowheads="1"/>
            </p:cNvSpPr>
            <p:nvPr/>
          </p:nvSpPr>
          <p:spPr bwMode="auto">
            <a:xfrm>
              <a:off x="1680" y="2400"/>
              <a:ext cx="960" cy="1632"/>
            </a:xfrm>
            <a:prstGeom prst="ellipse">
              <a:avLst/>
            </a:prstGeom>
            <a:noFill/>
            <a:ln w="38100" cap="sq" algn="ctr">
              <a:solidFill>
                <a:srgbClr val="FF0000"/>
              </a:solidFill>
              <a:round/>
              <a:headEnd/>
              <a:tailEnd/>
            </a:ln>
            <a:effectLst/>
          </p:spPr>
          <p:txBody>
            <a:bodyPr wrap="none" anchor="ctr"/>
            <a:lstStyle/>
            <a:p>
              <a:endParaRPr lang="en-US"/>
            </a:p>
          </p:txBody>
        </p:sp>
        <p:sp>
          <p:nvSpPr>
            <p:cNvPr id="356380" name="Line 28"/>
            <p:cNvSpPr>
              <a:spLocks noChangeShapeType="1"/>
            </p:cNvSpPr>
            <p:nvPr/>
          </p:nvSpPr>
          <p:spPr bwMode="auto">
            <a:xfrm>
              <a:off x="1872" y="2592"/>
              <a:ext cx="528" cy="1296"/>
            </a:xfrm>
            <a:prstGeom prst="line">
              <a:avLst/>
            </a:prstGeom>
            <a:noFill/>
            <a:ln w="38100" cap="sq">
              <a:solidFill>
                <a:srgbClr val="FF0000"/>
              </a:solidFill>
              <a:round/>
              <a:headEnd/>
              <a:tailEnd/>
            </a:ln>
            <a:effectLst/>
          </p:spPr>
          <p:txBody>
            <a:bodyPr wrap="none" anchor="ctr"/>
            <a:lstStyle/>
            <a:p>
              <a:endParaRPr lang="en-US"/>
            </a:p>
          </p:txBody>
        </p:sp>
        <p:sp>
          <p:nvSpPr>
            <p:cNvPr id="356381" name="Line 29"/>
            <p:cNvSpPr>
              <a:spLocks noChangeShapeType="1"/>
            </p:cNvSpPr>
            <p:nvPr/>
          </p:nvSpPr>
          <p:spPr bwMode="auto">
            <a:xfrm flipH="1">
              <a:off x="1872" y="2544"/>
              <a:ext cx="528" cy="1344"/>
            </a:xfrm>
            <a:prstGeom prst="line">
              <a:avLst/>
            </a:prstGeom>
            <a:noFill/>
            <a:ln w="38100" cap="sq">
              <a:solidFill>
                <a:srgbClr val="FF0000"/>
              </a:solidFill>
              <a:round/>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1277938" y="228600"/>
            <a:ext cx="7637462" cy="838200"/>
          </a:xfrm>
          <a:ln/>
        </p:spPr>
        <p:txBody>
          <a:bodyPr/>
          <a:lstStyle/>
          <a:p>
            <a:r>
              <a:rPr lang="en-US" sz="3200" dirty="0"/>
              <a:t>Build stability &amp; full testing: comb filtering</a:t>
            </a:r>
          </a:p>
        </p:txBody>
      </p:sp>
      <p:sp>
        <p:nvSpPr>
          <p:cNvPr id="253955" name="Text Box 3"/>
          <p:cNvSpPr txBox="1">
            <a:spLocks noChangeArrowheads="1"/>
          </p:cNvSpPr>
          <p:nvPr/>
        </p:nvSpPr>
        <p:spPr bwMode="auto">
          <a:xfrm>
            <a:off x="1133475" y="4953000"/>
            <a:ext cx="1123950" cy="385763"/>
          </a:xfrm>
          <a:prstGeom prst="rect">
            <a:avLst/>
          </a:prstGeom>
          <a:solidFill>
            <a:srgbClr val="00BCB8"/>
          </a:solidFill>
          <a:ln w="19050">
            <a:solidFill>
              <a:schemeClr val="hlink"/>
            </a:solidFill>
            <a:miter lim="800000"/>
            <a:headEnd/>
            <a:tailEnd/>
          </a:ln>
          <a:effectLst/>
        </p:spPr>
        <p:txBody>
          <a:bodyPr wrap="none">
            <a:spAutoFit/>
          </a:bodyPr>
          <a:lstStyle/>
          <a:p>
            <a:pPr algn="ctr"/>
            <a:r>
              <a:rPr kumimoji="0" lang="en-US" sz="1800">
                <a:solidFill>
                  <a:srgbClr val="000000"/>
                </a:solidFill>
                <a:latin typeface="Times New Roman" pitchFamily="18" charset="0"/>
              </a:rPr>
              <a:t>New code</a:t>
            </a:r>
          </a:p>
        </p:txBody>
      </p:sp>
      <p:sp>
        <p:nvSpPr>
          <p:cNvPr id="253956" name="Line 4"/>
          <p:cNvSpPr>
            <a:spLocks noChangeShapeType="1"/>
          </p:cNvSpPr>
          <p:nvPr/>
        </p:nvSpPr>
        <p:spPr bwMode="auto">
          <a:xfrm>
            <a:off x="1295400" y="4343400"/>
            <a:ext cx="6781800" cy="0"/>
          </a:xfrm>
          <a:prstGeom prst="line">
            <a:avLst/>
          </a:prstGeom>
          <a:noFill/>
          <a:ln w="76200">
            <a:solidFill>
              <a:srgbClr val="000000"/>
            </a:solidFill>
            <a:round/>
            <a:headEnd/>
            <a:tailEnd type="triangle" w="med" len="med"/>
          </a:ln>
          <a:effectLst/>
        </p:spPr>
        <p:txBody>
          <a:bodyPr/>
          <a:lstStyle/>
          <a:p>
            <a:endParaRPr lang="en-US"/>
          </a:p>
        </p:txBody>
      </p:sp>
      <p:sp>
        <p:nvSpPr>
          <p:cNvPr id="253957" name="Text Box 5"/>
          <p:cNvSpPr txBox="1">
            <a:spLocks noChangeArrowheads="1"/>
          </p:cNvSpPr>
          <p:nvPr/>
        </p:nvSpPr>
        <p:spPr bwMode="auto">
          <a:xfrm>
            <a:off x="990600" y="2590800"/>
            <a:ext cx="2527300" cy="1209675"/>
          </a:xfrm>
          <a:prstGeom prst="rect">
            <a:avLst/>
          </a:prstGeom>
          <a:solidFill>
            <a:srgbClr val="49C386"/>
          </a:solidFill>
          <a:ln w="19050">
            <a:solidFill>
              <a:srgbClr val="297B52"/>
            </a:solidFill>
            <a:miter lim="800000"/>
            <a:headEnd/>
            <a:tailEnd/>
          </a:ln>
          <a:effectLst/>
        </p:spPr>
        <p:txBody>
          <a:bodyPr wrap="none">
            <a:spAutoFit/>
          </a:bodyPr>
          <a:lstStyle/>
          <a:p>
            <a:r>
              <a:rPr kumimoji="0" lang="en-US" sz="1800" u="sng">
                <a:solidFill>
                  <a:srgbClr val="000000"/>
                </a:solidFill>
                <a:latin typeface="Times New Roman" pitchFamily="18" charset="0"/>
              </a:rPr>
              <a:t>Sniff Test, Monkey Tests</a:t>
            </a:r>
          </a:p>
          <a:p>
            <a:r>
              <a:rPr kumimoji="0" lang="en-US" sz="1800">
                <a:solidFill>
                  <a:srgbClr val="000000"/>
                </a:solidFill>
                <a:latin typeface="Times New Roman" pitchFamily="18" charset="0"/>
              </a:rPr>
              <a:t>  </a:t>
            </a:r>
            <a:r>
              <a:rPr kumimoji="0" lang="en-US" sz="1800" i="1">
                <a:solidFill>
                  <a:srgbClr val="000000"/>
                </a:solidFill>
                <a:latin typeface="Times New Roman" pitchFamily="18" charset="0"/>
              </a:rPr>
              <a:t>- Fast to run</a:t>
            </a:r>
          </a:p>
          <a:p>
            <a:r>
              <a:rPr kumimoji="0" lang="en-US" sz="1800" i="1">
                <a:solidFill>
                  <a:srgbClr val="000000"/>
                </a:solidFill>
                <a:latin typeface="Times New Roman" pitchFamily="18" charset="0"/>
              </a:rPr>
              <a:t>  - Catch major errors</a:t>
            </a:r>
          </a:p>
          <a:p>
            <a:r>
              <a:rPr kumimoji="0" lang="en-US" sz="1800" i="1">
                <a:solidFill>
                  <a:srgbClr val="000000"/>
                </a:solidFill>
                <a:latin typeface="Times New Roman" pitchFamily="18" charset="0"/>
              </a:rPr>
              <a:t>  - Keeps coders working</a:t>
            </a:r>
          </a:p>
        </p:txBody>
      </p:sp>
      <p:sp>
        <p:nvSpPr>
          <p:cNvPr id="253959" name="Line 7"/>
          <p:cNvSpPr>
            <a:spLocks noChangeShapeType="1"/>
          </p:cNvSpPr>
          <p:nvPr/>
        </p:nvSpPr>
        <p:spPr bwMode="auto">
          <a:xfrm>
            <a:off x="2228850" y="3821113"/>
            <a:ext cx="0" cy="1035050"/>
          </a:xfrm>
          <a:prstGeom prst="line">
            <a:avLst/>
          </a:prstGeom>
          <a:noFill/>
          <a:ln w="19050">
            <a:solidFill>
              <a:srgbClr val="000000"/>
            </a:solidFill>
            <a:prstDash val="lgDash"/>
            <a:round/>
            <a:headEnd/>
            <a:tailEnd/>
          </a:ln>
          <a:effectLst/>
        </p:spPr>
        <p:txBody>
          <a:bodyPr/>
          <a:lstStyle/>
          <a:p>
            <a:endParaRPr lang="en-US"/>
          </a:p>
        </p:txBody>
      </p:sp>
      <p:sp>
        <p:nvSpPr>
          <p:cNvPr id="253966" name="Text Box 14"/>
          <p:cNvSpPr txBox="1">
            <a:spLocks noChangeArrowheads="1"/>
          </p:cNvSpPr>
          <p:nvPr/>
        </p:nvSpPr>
        <p:spPr bwMode="auto">
          <a:xfrm>
            <a:off x="2228850" y="3886200"/>
            <a:ext cx="361950" cy="519113"/>
          </a:xfrm>
          <a:prstGeom prst="rect">
            <a:avLst/>
          </a:prstGeom>
          <a:noFill/>
          <a:ln w="9525">
            <a:noFill/>
            <a:miter lim="800000"/>
            <a:headEnd/>
            <a:tailEnd/>
          </a:ln>
          <a:effectLst/>
        </p:spPr>
        <p:txBody>
          <a:bodyPr wrap="none">
            <a:spAutoFit/>
          </a:bodyPr>
          <a:lstStyle/>
          <a:p>
            <a:r>
              <a:rPr kumimoji="0" lang="en-US" sz="2800" b="1">
                <a:solidFill>
                  <a:srgbClr val="990000"/>
                </a:solidFill>
                <a:latin typeface="Times New Roman" pitchFamily="18" charset="0"/>
              </a:rPr>
              <a:t>$</a:t>
            </a:r>
          </a:p>
        </p:txBody>
      </p:sp>
      <p:grpSp>
        <p:nvGrpSpPr>
          <p:cNvPr id="2" name="Group 21"/>
          <p:cNvGrpSpPr>
            <a:grpSpLocks/>
          </p:cNvGrpSpPr>
          <p:nvPr/>
        </p:nvGrpSpPr>
        <p:grpSpPr bwMode="auto">
          <a:xfrm>
            <a:off x="2319338" y="990600"/>
            <a:ext cx="3490912" cy="3881438"/>
            <a:chOff x="1461" y="624"/>
            <a:chExt cx="2199" cy="2445"/>
          </a:xfrm>
        </p:grpSpPr>
        <p:sp>
          <p:nvSpPr>
            <p:cNvPr id="253958" name="Text Box 6"/>
            <p:cNvSpPr txBox="1">
              <a:spLocks noChangeArrowheads="1"/>
            </p:cNvSpPr>
            <p:nvPr/>
          </p:nvSpPr>
          <p:spPr bwMode="auto">
            <a:xfrm>
              <a:off x="1461" y="2826"/>
              <a:ext cx="1128" cy="243"/>
            </a:xfrm>
            <a:prstGeom prst="rect">
              <a:avLst/>
            </a:prstGeom>
            <a:solidFill>
              <a:srgbClr val="00BCB8"/>
            </a:solidFill>
            <a:ln w="19050">
              <a:solidFill>
                <a:schemeClr val="hlink"/>
              </a:solidFill>
              <a:miter lim="800000"/>
              <a:headEnd/>
              <a:tailEnd/>
            </a:ln>
            <a:effectLst/>
          </p:spPr>
          <p:txBody>
            <a:bodyPr wrap="none">
              <a:spAutoFit/>
            </a:bodyPr>
            <a:lstStyle/>
            <a:p>
              <a:pPr algn="ctr"/>
              <a:r>
                <a:rPr kumimoji="0" lang="en-US" sz="1800">
                  <a:solidFill>
                    <a:srgbClr val="000000"/>
                  </a:solidFill>
                  <a:latin typeface="Times New Roman" pitchFamily="18" charset="0"/>
                </a:rPr>
                <a:t>Full system build</a:t>
              </a:r>
            </a:p>
          </p:txBody>
        </p:sp>
        <p:sp>
          <p:nvSpPr>
            <p:cNvPr id="253960" name="Text Box 8"/>
            <p:cNvSpPr txBox="1">
              <a:spLocks noChangeArrowheads="1"/>
            </p:cNvSpPr>
            <p:nvPr/>
          </p:nvSpPr>
          <p:spPr bwMode="auto">
            <a:xfrm>
              <a:off x="1888" y="624"/>
              <a:ext cx="1772" cy="935"/>
            </a:xfrm>
            <a:prstGeom prst="rect">
              <a:avLst/>
            </a:prstGeom>
            <a:solidFill>
              <a:srgbClr val="49C386"/>
            </a:solidFill>
            <a:ln w="19050">
              <a:solidFill>
                <a:srgbClr val="297B52"/>
              </a:solidFill>
              <a:miter lim="800000"/>
              <a:headEnd/>
              <a:tailEnd/>
            </a:ln>
            <a:effectLst/>
          </p:spPr>
          <p:txBody>
            <a:bodyPr wrap="none">
              <a:spAutoFit/>
            </a:bodyPr>
            <a:lstStyle/>
            <a:p>
              <a:r>
                <a:rPr kumimoji="0" lang="en-US" sz="1800" u="sng">
                  <a:solidFill>
                    <a:srgbClr val="000000"/>
                  </a:solidFill>
                  <a:latin typeface="Times New Roman" pitchFamily="18" charset="0"/>
                </a:rPr>
                <a:t>Smoke Test, Server Sniff</a:t>
              </a:r>
            </a:p>
            <a:p>
              <a:r>
                <a:rPr kumimoji="0" lang="en-US" sz="1800">
                  <a:solidFill>
                    <a:srgbClr val="000000"/>
                  </a:solidFill>
                  <a:latin typeface="Times New Roman" pitchFamily="18" charset="0"/>
                </a:rPr>
                <a:t>  </a:t>
              </a:r>
              <a:r>
                <a:rPr kumimoji="0" lang="en-US" sz="1800" i="1">
                  <a:solidFill>
                    <a:srgbClr val="000000"/>
                  </a:solidFill>
                  <a:latin typeface="Times New Roman" pitchFamily="18" charset="0"/>
                </a:rPr>
                <a:t>- Is the game playable?</a:t>
              </a:r>
            </a:p>
            <a:p>
              <a:r>
                <a:rPr kumimoji="0" lang="en-US" sz="1800" i="1">
                  <a:solidFill>
                    <a:srgbClr val="000000"/>
                  </a:solidFill>
                  <a:latin typeface="Times New Roman" pitchFamily="18" charset="0"/>
                </a:rPr>
                <a:t>  - Are the servers stable </a:t>
              </a:r>
            </a:p>
            <a:p>
              <a:r>
                <a:rPr kumimoji="0" lang="en-US" sz="1800" i="1">
                  <a:solidFill>
                    <a:srgbClr val="000000"/>
                  </a:solidFill>
                  <a:latin typeface="Times New Roman" pitchFamily="18" charset="0"/>
                </a:rPr>
                <a:t>    under a light load?</a:t>
              </a:r>
            </a:p>
            <a:p>
              <a:r>
                <a:rPr kumimoji="0" lang="en-US" sz="1800" i="1">
                  <a:solidFill>
                    <a:srgbClr val="000000"/>
                  </a:solidFill>
                  <a:latin typeface="Times New Roman" pitchFamily="18" charset="0"/>
                </a:rPr>
                <a:t>  - Do all key features work?</a:t>
              </a:r>
            </a:p>
          </p:txBody>
        </p:sp>
        <p:sp>
          <p:nvSpPr>
            <p:cNvPr id="253961" name="Line 9"/>
            <p:cNvSpPr>
              <a:spLocks noChangeShapeType="1"/>
            </p:cNvSpPr>
            <p:nvPr/>
          </p:nvSpPr>
          <p:spPr bwMode="auto">
            <a:xfrm>
              <a:off x="2668" y="2407"/>
              <a:ext cx="0" cy="652"/>
            </a:xfrm>
            <a:prstGeom prst="line">
              <a:avLst/>
            </a:prstGeom>
            <a:noFill/>
            <a:ln w="19050">
              <a:solidFill>
                <a:srgbClr val="000000"/>
              </a:solidFill>
              <a:prstDash val="lgDash"/>
              <a:round/>
              <a:headEnd/>
              <a:tailEnd/>
            </a:ln>
            <a:effectLst/>
          </p:spPr>
          <p:txBody>
            <a:bodyPr/>
            <a:lstStyle/>
            <a:p>
              <a:endParaRPr lang="en-US"/>
            </a:p>
          </p:txBody>
        </p:sp>
        <p:sp>
          <p:nvSpPr>
            <p:cNvPr id="253967" name="Text Box 15"/>
            <p:cNvSpPr txBox="1">
              <a:spLocks noChangeArrowheads="1"/>
            </p:cNvSpPr>
            <p:nvPr/>
          </p:nvSpPr>
          <p:spPr bwMode="auto">
            <a:xfrm>
              <a:off x="2716" y="2449"/>
              <a:ext cx="340" cy="327"/>
            </a:xfrm>
            <a:prstGeom prst="rect">
              <a:avLst/>
            </a:prstGeom>
            <a:noFill/>
            <a:ln w="9525">
              <a:noFill/>
              <a:miter lim="800000"/>
              <a:headEnd/>
              <a:tailEnd/>
            </a:ln>
            <a:effectLst/>
          </p:spPr>
          <p:txBody>
            <a:bodyPr wrap="none">
              <a:spAutoFit/>
            </a:bodyPr>
            <a:lstStyle/>
            <a:p>
              <a:r>
                <a:rPr kumimoji="0" lang="en-US" sz="2800" b="1">
                  <a:solidFill>
                    <a:srgbClr val="990000"/>
                  </a:solidFill>
                  <a:latin typeface="Times New Roman" pitchFamily="18" charset="0"/>
                </a:rPr>
                <a:t>$$</a:t>
              </a:r>
            </a:p>
          </p:txBody>
        </p:sp>
        <p:sp>
          <p:nvSpPr>
            <p:cNvPr id="253969" name="Line 17"/>
            <p:cNvSpPr>
              <a:spLocks noChangeShapeType="1"/>
            </p:cNvSpPr>
            <p:nvPr/>
          </p:nvSpPr>
          <p:spPr bwMode="auto">
            <a:xfrm>
              <a:off x="2741" y="2472"/>
              <a:ext cx="0" cy="522"/>
            </a:xfrm>
            <a:prstGeom prst="line">
              <a:avLst/>
            </a:prstGeom>
            <a:noFill/>
            <a:ln w="19050">
              <a:solidFill>
                <a:srgbClr val="000000"/>
              </a:solidFill>
              <a:prstDash val="lgDash"/>
              <a:round/>
              <a:headEnd/>
              <a:tailEnd/>
            </a:ln>
            <a:effectLst/>
          </p:spPr>
          <p:txBody>
            <a:bodyPr/>
            <a:lstStyle/>
            <a:p>
              <a:endParaRPr lang="en-US"/>
            </a:p>
          </p:txBody>
        </p:sp>
      </p:grpSp>
      <p:grpSp>
        <p:nvGrpSpPr>
          <p:cNvPr id="3" name="Group 24"/>
          <p:cNvGrpSpPr>
            <a:grpSpLocks/>
          </p:cNvGrpSpPr>
          <p:nvPr/>
        </p:nvGrpSpPr>
        <p:grpSpPr bwMode="auto">
          <a:xfrm>
            <a:off x="4835525" y="2590800"/>
            <a:ext cx="4194175" cy="2747963"/>
            <a:chOff x="3046" y="1632"/>
            <a:chExt cx="2642" cy="1731"/>
          </a:xfrm>
        </p:grpSpPr>
        <p:sp>
          <p:nvSpPr>
            <p:cNvPr id="253964" name="Text Box 12"/>
            <p:cNvSpPr txBox="1">
              <a:spLocks noChangeArrowheads="1"/>
            </p:cNvSpPr>
            <p:nvPr/>
          </p:nvSpPr>
          <p:spPr bwMode="auto">
            <a:xfrm>
              <a:off x="3046" y="2812"/>
              <a:ext cx="940" cy="416"/>
            </a:xfrm>
            <a:prstGeom prst="rect">
              <a:avLst/>
            </a:prstGeom>
            <a:solidFill>
              <a:srgbClr val="00BCB8"/>
            </a:solidFill>
            <a:ln w="19050">
              <a:solidFill>
                <a:schemeClr val="hlink"/>
              </a:solidFill>
              <a:miter lim="800000"/>
              <a:headEnd/>
              <a:tailEnd/>
            </a:ln>
            <a:effectLst/>
          </p:spPr>
          <p:txBody>
            <a:bodyPr wrap="none">
              <a:spAutoFit/>
            </a:bodyPr>
            <a:lstStyle/>
            <a:p>
              <a:pPr algn="ctr"/>
              <a:r>
                <a:rPr kumimoji="0" lang="en-US" sz="1800">
                  <a:solidFill>
                    <a:srgbClr val="000000"/>
                  </a:solidFill>
                  <a:latin typeface="Times New Roman" pitchFamily="18" charset="0"/>
                </a:rPr>
                <a:t>Promotable to</a:t>
              </a:r>
            </a:p>
            <a:p>
              <a:pPr algn="ctr"/>
              <a:r>
                <a:rPr kumimoji="0" lang="en-US" sz="1800">
                  <a:solidFill>
                    <a:srgbClr val="000000"/>
                  </a:solidFill>
                  <a:latin typeface="Times New Roman" pitchFamily="18" charset="0"/>
                </a:rPr>
                <a:t>full testing</a:t>
              </a:r>
            </a:p>
          </p:txBody>
        </p:sp>
        <p:sp>
          <p:nvSpPr>
            <p:cNvPr id="253962" name="Text Box 10"/>
            <p:cNvSpPr txBox="1">
              <a:spLocks noChangeArrowheads="1"/>
            </p:cNvSpPr>
            <p:nvPr/>
          </p:nvSpPr>
          <p:spPr bwMode="auto">
            <a:xfrm>
              <a:off x="3264" y="1632"/>
              <a:ext cx="2424" cy="762"/>
            </a:xfrm>
            <a:prstGeom prst="rect">
              <a:avLst/>
            </a:prstGeom>
            <a:solidFill>
              <a:srgbClr val="49C386"/>
            </a:solidFill>
            <a:ln w="19050">
              <a:solidFill>
                <a:srgbClr val="297B52"/>
              </a:solidFill>
              <a:miter lim="800000"/>
              <a:headEnd/>
              <a:tailEnd/>
            </a:ln>
            <a:effectLst/>
          </p:spPr>
          <p:txBody>
            <a:bodyPr wrap="none">
              <a:spAutoFit/>
            </a:bodyPr>
            <a:lstStyle/>
            <a:p>
              <a:r>
                <a:rPr kumimoji="0" lang="en-US" sz="1800" u="sng">
                  <a:solidFill>
                    <a:srgbClr val="000000"/>
                  </a:solidFill>
                  <a:latin typeface="Times New Roman" pitchFamily="18" charset="0"/>
                </a:rPr>
                <a:t>Full Feature Regression, Full Load Test</a:t>
              </a:r>
            </a:p>
            <a:p>
              <a:r>
                <a:rPr kumimoji="0" lang="en-US" sz="1800">
                  <a:solidFill>
                    <a:srgbClr val="000000"/>
                  </a:solidFill>
                  <a:latin typeface="Times New Roman" pitchFamily="18" charset="0"/>
                </a:rPr>
                <a:t>  </a:t>
              </a:r>
              <a:r>
                <a:rPr kumimoji="0" lang="en-US" sz="1800" i="1">
                  <a:solidFill>
                    <a:srgbClr val="000000"/>
                  </a:solidFill>
                  <a:latin typeface="Times New Roman" pitchFamily="18" charset="0"/>
                </a:rPr>
                <a:t>- Do all test suites pass?</a:t>
              </a:r>
            </a:p>
            <a:p>
              <a:r>
                <a:rPr kumimoji="0" lang="en-US" sz="1800" i="1">
                  <a:solidFill>
                    <a:srgbClr val="000000"/>
                  </a:solidFill>
                  <a:latin typeface="Times New Roman" pitchFamily="18" charset="0"/>
                </a:rPr>
                <a:t>  - Are the servers stable </a:t>
              </a:r>
            </a:p>
            <a:p>
              <a:r>
                <a:rPr kumimoji="0" lang="en-US" sz="1800" i="1">
                  <a:solidFill>
                    <a:srgbClr val="000000"/>
                  </a:solidFill>
                  <a:latin typeface="Times New Roman" pitchFamily="18" charset="0"/>
                </a:rPr>
                <a:t>    under peak load conditions?</a:t>
              </a:r>
            </a:p>
          </p:txBody>
        </p:sp>
        <p:sp>
          <p:nvSpPr>
            <p:cNvPr id="253963" name="Line 11"/>
            <p:cNvSpPr>
              <a:spLocks noChangeShapeType="1"/>
            </p:cNvSpPr>
            <p:nvPr/>
          </p:nvSpPr>
          <p:spPr bwMode="auto">
            <a:xfrm>
              <a:off x="4237" y="2407"/>
              <a:ext cx="0" cy="652"/>
            </a:xfrm>
            <a:prstGeom prst="line">
              <a:avLst/>
            </a:prstGeom>
            <a:noFill/>
            <a:ln w="19050">
              <a:solidFill>
                <a:srgbClr val="000000"/>
              </a:solidFill>
              <a:prstDash val="lgDash"/>
              <a:round/>
              <a:headEnd/>
              <a:tailEnd/>
            </a:ln>
            <a:effectLst/>
          </p:spPr>
          <p:txBody>
            <a:bodyPr/>
            <a:lstStyle/>
            <a:p>
              <a:endParaRPr lang="en-US"/>
            </a:p>
          </p:txBody>
        </p:sp>
        <p:sp>
          <p:nvSpPr>
            <p:cNvPr id="253965" name="Text Box 13"/>
            <p:cNvSpPr txBox="1">
              <a:spLocks noChangeArrowheads="1"/>
            </p:cNvSpPr>
            <p:nvPr/>
          </p:nvSpPr>
          <p:spPr bwMode="auto">
            <a:xfrm>
              <a:off x="4488" y="3120"/>
              <a:ext cx="792" cy="243"/>
            </a:xfrm>
            <a:prstGeom prst="rect">
              <a:avLst/>
            </a:prstGeom>
            <a:solidFill>
              <a:srgbClr val="00BCB8"/>
            </a:solidFill>
            <a:ln w="19050">
              <a:solidFill>
                <a:schemeClr val="hlink"/>
              </a:solidFill>
              <a:miter lim="800000"/>
              <a:headEnd/>
              <a:tailEnd/>
            </a:ln>
            <a:effectLst/>
          </p:spPr>
          <p:txBody>
            <a:bodyPr wrap="none">
              <a:spAutoFit/>
            </a:bodyPr>
            <a:lstStyle/>
            <a:p>
              <a:pPr algn="ctr"/>
              <a:r>
                <a:rPr kumimoji="0" lang="en-US" sz="1800">
                  <a:solidFill>
                    <a:srgbClr val="000000"/>
                  </a:solidFill>
                  <a:latin typeface="Times New Roman" pitchFamily="18" charset="0"/>
                </a:rPr>
                <a:t>Promotable</a:t>
              </a:r>
            </a:p>
          </p:txBody>
        </p:sp>
        <p:sp>
          <p:nvSpPr>
            <p:cNvPr id="253968" name="Text Box 16"/>
            <p:cNvSpPr txBox="1">
              <a:spLocks noChangeArrowheads="1"/>
            </p:cNvSpPr>
            <p:nvPr/>
          </p:nvSpPr>
          <p:spPr bwMode="auto">
            <a:xfrm>
              <a:off x="4401" y="2438"/>
              <a:ext cx="452" cy="327"/>
            </a:xfrm>
            <a:prstGeom prst="rect">
              <a:avLst/>
            </a:prstGeom>
            <a:noFill/>
            <a:ln w="9525">
              <a:noFill/>
              <a:miter lim="800000"/>
              <a:headEnd/>
              <a:tailEnd/>
            </a:ln>
            <a:effectLst/>
          </p:spPr>
          <p:txBody>
            <a:bodyPr wrap="none">
              <a:spAutoFit/>
            </a:bodyPr>
            <a:lstStyle/>
            <a:p>
              <a:r>
                <a:rPr kumimoji="0" lang="en-US" sz="2800" b="1">
                  <a:solidFill>
                    <a:srgbClr val="990000"/>
                  </a:solidFill>
                  <a:latin typeface="Times New Roman" pitchFamily="18" charset="0"/>
                </a:rPr>
                <a:t>$$$</a:t>
              </a:r>
            </a:p>
          </p:txBody>
        </p:sp>
        <p:sp>
          <p:nvSpPr>
            <p:cNvPr id="253970" name="Line 18"/>
            <p:cNvSpPr>
              <a:spLocks noChangeShapeType="1"/>
            </p:cNvSpPr>
            <p:nvPr/>
          </p:nvSpPr>
          <p:spPr bwMode="auto">
            <a:xfrm>
              <a:off x="4316" y="2472"/>
              <a:ext cx="0" cy="522"/>
            </a:xfrm>
            <a:prstGeom prst="line">
              <a:avLst/>
            </a:prstGeom>
            <a:noFill/>
            <a:ln w="19050">
              <a:solidFill>
                <a:srgbClr val="000000"/>
              </a:solidFill>
              <a:prstDash val="lgDash"/>
              <a:round/>
              <a:headEnd/>
              <a:tailEnd/>
            </a:ln>
            <a:effectLst/>
          </p:spPr>
          <p:txBody>
            <a:bodyPr/>
            <a:lstStyle/>
            <a:p>
              <a:endParaRPr lang="en-US"/>
            </a:p>
          </p:txBody>
        </p:sp>
        <p:sp>
          <p:nvSpPr>
            <p:cNvPr id="253971" name="Line 19"/>
            <p:cNvSpPr>
              <a:spLocks noChangeShapeType="1"/>
            </p:cNvSpPr>
            <p:nvPr/>
          </p:nvSpPr>
          <p:spPr bwMode="auto">
            <a:xfrm>
              <a:off x="4396" y="2407"/>
              <a:ext cx="0" cy="652"/>
            </a:xfrm>
            <a:prstGeom prst="line">
              <a:avLst/>
            </a:prstGeom>
            <a:noFill/>
            <a:ln w="19050">
              <a:solidFill>
                <a:srgbClr val="000000"/>
              </a:solidFill>
              <a:prstDash val="lgDash"/>
              <a:round/>
              <a:headEnd/>
              <a:tailEnd/>
            </a:ln>
            <a:effectLst/>
          </p:spPr>
          <p:txBody>
            <a:bodyPr/>
            <a:lstStyle/>
            <a:p>
              <a:endParaRPr lang="en-US"/>
            </a:p>
          </p:txBody>
        </p:sp>
      </p:grpSp>
      <p:sp>
        <p:nvSpPr>
          <p:cNvPr id="253972" name="Rectangle 20"/>
          <p:cNvSpPr>
            <a:spLocks noChangeArrowheads="1"/>
          </p:cNvSpPr>
          <p:nvPr/>
        </p:nvSpPr>
        <p:spPr bwMode="auto">
          <a:xfrm>
            <a:off x="1049338" y="5486400"/>
            <a:ext cx="6267450" cy="730250"/>
          </a:xfrm>
          <a:prstGeom prst="rect">
            <a:avLst/>
          </a:prstGeom>
          <a:solidFill>
            <a:srgbClr val="DDDDDD"/>
          </a:solidFill>
          <a:ln w="28575" cap="sq">
            <a:solidFill>
              <a:schemeClr val="folHlink"/>
            </a:solidFill>
            <a:miter lim="800000"/>
            <a:headEnd/>
            <a:tailEnd/>
          </a:ln>
          <a:effectLst/>
        </p:spPr>
        <p:txBody>
          <a:bodyPr wrap="none">
            <a:spAutoFit/>
          </a:bodyPr>
          <a:lstStyle/>
          <a:p>
            <a:pPr eaLnBrk="0" hangingPunct="0">
              <a:buFontTx/>
              <a:buChar char="•"/>
            </a:pPr>
            <a:r>
              <a:rPr kumimoji="0" lang="en-US" sz="2000">
                <a:solidFill>
                  <a:srgbClr val="000000"/>
                </a:solidFill>
                <a:latin typeface="Times New Roman" pitchFamily="18" charset="0"/>
              </a:rPr>
              <a:t> Cheap tests to catch gross errors early in the pipeline</a:t>
            </a:r>
          </a:p>
          <a:p>
            <a:pPr eaLnBrk="0" hangingPunct="0">
              <a:buFontTx/>
              <a:buChar char="•"/>
            </a:pPr>
            <a:r>
              <a:rPr kumimoji="0" lang="en-US" sz="2000">
                <a:solidFill>
                  <a:srgbClr val="000000"/>
                </a:solidFill>
                <a:latin typeface="Times New Roman" pitchFamily="18" charset="0"/>
              </a:rPr>
              <a:t> More expensive tests only run on known functional builds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a:lnSpc>
                <a:spcPct val="80000"/>
              </a:lnSpc>
            </a:pPr>
            <a:r>
              <a:rPr lang="en-US" sz="3200" dirty="0" smtClean="0"/>
              <a:t>Handout notes</a:t>
            </a:r>
            <a:r>
              <a:rPr lang="en-US" sz="2400" dirty="0" smtClean="0"/>
              <a:t>: </a:t>
            </a:r>
            <a:br>
              <a:rPr lang="en-US" sz="2400" dirty="0" smtClean="0"/>
            </a:br>
            <a:r>
              <a:rPr lang="en-US" sz="2400" dirty="0" smtClean="0"/>
              <a:t>Automated </a:t>
            </a:r>
            <a:r>
              <a:rPr lang="en-US" sz="2400" dirty="0"/>
              <a:t>data mining / triage</a:t>
            </a:r>
          </a:p>
        </p:txBody>
      </p:sp>
      <p:sp>
        <p:nvSpPr>
          <p:cNvPr id="282627" name="Rectangle 3"/>
          <p:cNvSpPr>
            <a:spLocks noGrp="1" noChangeArrowheads="1"/>
          </p:cNvSpPr>
          <p:nvPr>
            <p:ph type="body" idx="1"/>
          </p:nvPr>
        </p:nvSpPr>
        <p:spPr/>
        <p:txBody>
          <a:bodyPr/>
          <a:lstStyle/>
          <a:p>
            <a:pPr>
              <a:lnSpc>
                <a:spcPct val="80000"/>
              </a:lnSpc>
            </a:pPr>
            <a:r>
              <a:rPr lang="en-US" dirty="0"/>
              <a:t>Test results: Patterns of failures</a:t>
            </a:r>
          </a:p>
          <a:p>
            <a:pPr lvl="1">
              <a:lnSpc>
                <a:spcPct val="80000"/>
              </a:lnSpc>
            </a:pPr>
            <a:r>
              <a:rPr lang="en-US" dirty="0"/>
              <a:t>Bug rate to source file comparison</a:t>
            </a:r>
          </a:p>
          <a:p>
            <a:pPr lvl="1">
              <a:lnSpc>
                <a:spcPct val="80000"/>
              </a:lnSpc>
            </a:pPr>
            <a:r>
              <a:rPr lang="en-US" dirty="0"/>
              <a:t>Easy historical mining &amp; results comparison</a:t>
            </a:r>
          </a:p>
          <a:p>
            <a:pPr>
              <a:lnSpc>
                <a:spcPct val="80000"/>
              </a:lnSpc>
            </a:pPr>
            <a:r>
              <a:rPr lang="en-US" dirty="0"/>
              <a:t>Triage: debugging aids that extract RT data from the game</a:t>
            </a:r>
          </a:p>
          <a:p>
            <a:pPr lvl="1">
              <a:lnSpc>
                <a:spcPct val="80000"/>
              </a:lnSpc>
            </a:pPr>
            <a:r>
              <a:rPr lang="en-US" dirty="0"/>
              <a:t>Timeout &amp; crash handlers</a:t>
            </a:r>
          </a:p>
          <a:p>
            <a:pPr lvl="1">
              <a:lnSpc>
                <a:spcPct val="80000"/>
              </a:lnSpc>
            </a:pPr>
            <a:r>
              <a:rPr lang="en-US" dirty="0" err="1"/>
              <a:t>errorManagers</a:t>
            </a:r>
            <a:endParaRPr lang="en-US" dirty="0"/>
          </a:p>
          <a:p>
            <a:pPr lvl="1">
              <a:lnSpc>
                <a:spcPct val="80000"/>
              </a:lnSpc>
            </a:pPr>
            <a:r>
              <a:rPr lang="en-US" dirty="0"/>
              <a:t>Log parsers</a:t>
            </a:r>
          </a:p>
          <a:p>
            <a:pPr lvl="1">
              <a:lnSpc>
                <a:spcPct val="80000"/>
              </a:lnSpc>
            </a:pPr>
            <a:r>
              <a:rPr lang="en-US" dirty="0"/>
              <a:t>Scriptable verification </a:t>
            </a:r>
            <a:r>
              <a:rPr lang="en-US" dirty="0" smtClean="0"/>
              <a:t>conditions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 calcmode="lin" valueType="num">
                                      <p:cBhvr>
                                        <p:cTn id="7" dur="500" fill="hold"/>
                                        <p:tgtEl>
                                          <p:spTgt spid="2826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26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82627">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82627">
                                            <p:txEl>
                                              <p:pRg st="1" end="1"/>
                                            </p:txEl>
                                          </p:spTgt>
                                        </p:tgtEl>
                                        <p:attrNameLst>
                                          <p:attrName>style.visibility</p:attrName>
                                        </p:attrNameLst>
                                      </p:cBhvr>
                                      <p:to>
                                        <p:strVal val="visible"/>
                                      </p:to>
                                    </p:set>
                                    <p:anim calcmode="lin" valueType="num">
                                      <p:cBhvr>
                                        <p:cTn id="12" dur="500" fill="hold"/>
                                        <p:tgtEl>
                                          <p:spTgt spid="28262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8262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82627">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82627">
                                            <p:txEl>
                                              <p:pRg st="2" end="2"/>
                                            </p:txEl>
                                          </p:spTgt>
                                        </p:tgtEl>
                                        <p:attrNameLst>
                                          <p:attrName>style.visibility</p:attrName>
                                        </p:attrNameLst>
                                      </p:cBhvr>
                                      <p:to>
                                        <p:strVal val="visible"/>
                                      </p:to>
                                    </p:set>
                                    <p:anim calcmode="lin" valueType="num">
                                      <p:cBhvr>
                                        <p:cTn id="17" dur="500" fill="hold"/>
                                        <p:tgtEl>
                                          <p:spTgt spid="28262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8262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8262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282627">
                                            <p:txEl>
                                              <p:pRg st="3" end="3"/>
                                            </p:txEl>
                                          </p:spTgt>
                                        </p:tgtEl>
                                        <p:attrNameLst>
                                          <p:attrName>style.visibility</p:attrName>
                                        </p:attrNameLst>
                                      </p:cBhvr>
                                      <p:to>
                                        <p:strVal val="visible"/>
                                      </p:to>
                                    </p:set>
                                    <p:anim calcmode="lin" valueType="num">
                                      <p:cBhvr>
                                        <p:cTn id="24" dur="500" fill="hold"/>
                                        <p:tgtEl>
                                          <p:spTgt spid="282627">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282627">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282627">
                                            <p:txEl>
                                              <p:pRg st="3" end="3"/>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282627">
                                            <p:txEl>
                                              <p:pRg st="4" end="4"/>
                                            </p:txEl>
                                          </p:spTgt>
                                        </p:tgtEl>
                                        <p:attrNameLst>
                                          <p:attrName>style.visibility</p:attrName>
                                        </p:attrNameLst>
                                      </p:cBhvr>
                                      <p:to>
                                        <p:strVal val="visible"/>
                                      </p:to>
                                    </p:set>
                                    <p:anim calcmode="lin" valueType="num">
                                      <p:cBhvr>
                                        <p:cTn id="29" dur="500" fill="hold"/>
                                        <p:tgtEl>
                                          <p:spTgt spid="28262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82627">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282627">
                                            <p:txEl>
                                              <p:pRg st="4" end="4"/>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282627">
                                            <p:txEl>
                                              <p:pRg st="5" end="5"/>
                                            </p:txEl>
                                          </p:spTgt>
                                        </p:tgtEl>
                                        <p:attrNameLst>
                                          <p:attrName>style.visibility</p:attrName>
                                        </p:attrNameLst>
                                      </p:cBhvr>
                                      <p:to>
                                        <p:strVal val="visible"/>
                                      </p:to>
                                    </p:set>
                                    <p:anim calcmode="lin" valueType="num">
                                      <p:cBhvr>
                                        <p:cTn id="34" dur="500" fill="hold"/>
                                        <p:tgtEl>
                                          <p:spTgt spid="282627">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282627">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282627">
                                            <p:txEl>
                                              <p:pRg st="5" end="5"/>
                                            </p:txEl>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282627">
                                            <p:txEl>
                                              <p:pRg st="6" end="6"/>
                                            </p:txEl>
                                          </p:spTgt>
                                        </p:tgtEl>
                                        <p:attrNameLst>
                                          <p:attrName>style.visibility</p:attrName>
                                        </p:attrNameLst>
                                      </p:cBhvr>
                                      <p:to>
                                        <p:strVal val="visible"/>
                                      </p:to>
                                    </p:set>
                                    <p:anim calcmode="lin" valueType="num">
                                      <p:cBhvr>
                                        <p:cTn id="39" dur="500" fill="hold"/>
                                        <p:tgtEl>
                                          <p:spTgt spid="282627">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282627">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282627">
                                            <p:txEl>
                                              <p:pRg st="6" end="6"/>
                                            </p:txEl>
                                          </p:spTgt>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282627">
                                            <p:txEl>
                                              <p:pRg st="7" end="7"/>
                                            </p:txEl>
                                          </p:spTgt>
                                        </p:tgtEl>
                                        <p:attrNameLst>
                                          <p:attrName>style.visibility</p:attrName>
                                        </p:attrNameLst>
                                      </p:cBhvr>
                                      <p:to>
                                        <p:strVal val="visible"/>
                                      </p:to>
                                    </p:set>
                                    <p:anim calcmode="lin" valueType="num">
                                      <p:cBhvr>
                                        <p:cTn id="44" dur="500" fill="hold"/>
                                        <p:tgtEl>
                                          <p:spTgt spid="282627">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282627">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282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Handout notes</a:t>
            </a:r>
            <a:r>
              <a:rPr lang="en-US" sz="2400" dirty="0" smtClean="0"/>
              <a:t>: </a:t>
            </a:r>
            <a:br>
              <a:rPr lang="en-US" sz="2400" dirty="0" smtClean="0"/>
            </a:br>
            <a:r>
              <a:rPr lang="en-US" sz="2400" dirty="0" smtClean="0"/>
              <a:t>Automated</a:t>
            </a:r>
            <a:r>
              <a:rPr lang="en-US" sz="2400" dirty="0" smtClean="0">
                <a:latin typeface="Calibri"/>
              </a:rPr>
              <a:t> test &amp; measure tools </a:t>
            </a:r>
            <a:r>
              <a:rPr lang="en-US" sz="2400" baseline="0" dirty="0" smtClean="0">
                <a:latin typeface="Calibri"/>
              </a:rPr>
              <a:t>help meet MMO requirements better/faster/cheaper</a:t>
            </a:r>
          </a:p>
        </p:txBody>
      </p:sp>
      <p:sp>
        <p:nvSpPr>
          <p:cNvPr id="3" name="Text Placeholder 2"/>
          <p:cNvSpPr>
            <a:spLocks noGrp="1"/>
          </p:cNvSpPr>
          <p:nvPr>
            <p:ph type="body" idx="1"/>
          </p:nvPr>
        </p:nvSpPr>
        <p:spPr/>
        <p:txBody>
          <a:bodyPr>
            <a:normAutofit lnSpcReduction="10000"/>
          </a:bodyPr>
          <a:lstStyle/>
          <a:p>
            <a:pPr marR="0" lvl="0" rtl="0"/>
            <a:r>
              <a:rPr lang="en-US" sz="1800" baseline="0" dirty="0" smtClean="0">
                <a:latin typeface="Calibri"/>
              </a:rPr>
              <a:t>scalability is one of the key risk points for an MMO, and is really, really hard to test and measure without automation. (client count, data volume, query sets, code size/complexity, …)</a:t>
            </a:r>
          </a:p>
          <a:p>
            <a:pPr marR="0" lvl="0" rtl="0"/>
            <a:r>
              <a:rPr lang="en-US" sz="1800" baseline="0" dirty="0" smtClean="0">
                <a:latin typeface="Calibri"/>
              </a:rPr>
              <a:t>Find the risk points in your own project, decide how important each one is and how much it would take to do with automation or manual. </a:t>
            </a:r>
          </a:p>
          <a:p>
            <a:pPr marR="0" lvl="0" rtl="0"/>
            <a:r>
              <a:rPr lang="en-US" sz="1800" baseline="0" dirty="0" smtClean="0">
                <a:latin typeface="Calibri"/>
              </a:rPr>
              <a:t>You'll find some things are worth automating, and you'll find others that produce a tremendous reduction in time and thus allows greater test coverage and/or faster turnaround for the cost of automating that task.</a:t>
            </a:r>
          </a:p>
          <a:p>
            <a:pPr marR="0" lvl="1" rtl="0"/>
            <a:r>
              <a:rPr lang="en-US" sz="1800" dirty="0" err="1" smtClean="0"/>
              <a:t>Eg</a:t>
            </a:r>
            <a:r>
              <a:rPr lang="en-US" sz="1800" dirty="0" smtClean="0"/>
              <a:t>: 8 testers in cube OR a script-driven test of 7 </a:t>
            </a:r>
            <a:r>
              <a:rPr lang="en-US" sz="1800" dirty="0" err="1" smtClean="0"/>
              <a:t>nullView</a:t>
            </a:r>
            <a:r>
              <a:rPr lang="en-US" sz="1800" dirty="0" smtClean="0"/>
              <a:t> and I </a:t>
            </a:r>
            <a:r>
              <a:rPr lang="en-US" sz="1800" dirty="0" err="1" smtClean="0"/>
              <a:t>fullView</a:t>
            </a:r>
            <a:r>
              <a:rPr lang="en-US" sz="1800" dirty="0" smtClean="0"/>
              <a:t> clients</a:t>
            </a:r>
          </a:p>
          <a:p>
            <a:pPr marR="0" lvl="1" rtl="0"/>
            <a:r>
              <a:rPr lang="en-US" sz="1800" dirty="0" err="1" smtClean="0"/>
              <a:t>Eg</a:t>
            </a:r>
            <a:r>
              <a:rPr lang="en-US" sz="1800" dirty="0" smtClean="0"/>
              <a:t>: 500 people all hit “login” or “save” at same time!</a:t>
            </a:r>
          </a:p>
          <a:p>
            <a:pPr marR="0" lvl="1" rtl="0"/>
            <a:r>
              <a:rPr lang="en-US" sz="1800" dirty="0" smtClean="0"/>
              <a:t>EG: Non-deterministic</a:t>
            </a:r>
            <a:r>
              <a:rPr lang="en-US" sz="1800" baseline="0" dirty="0" smtClean="0"/>
              <a:t> defects need new type of bug-reporting (TSO , Jade </a:t>
            </a:r>
            <a:r>
              <a:rPr lang="en-US" sz="1800" baseline="0" dirty="0" err="1" smtClean="0"/>
              <a:t>eg</a:t>
            </a:r>
            <a:r>
              <a:rPr lang="en-US" sz="1800" baseline="0" dirty="0" smtClean="0"/>
              <a:t>)</a:t>
            </a:r>
          </a:p>
          <a:p>
            <a:pPr marR="0" lvl="2" rtl="0"/>
            <a:r>
              <a:rPr lang="en-US" sz="1800" baseline="0" dirty="0" smtClean="0"/>
              <a:t>How do you track &amp; verify non-</a:t>
            </a:r>
            <a:r>
              <a:rPr lang="en-US" sz="1800" baseline="0" dirty="0" err="1" smtClean="0"/>
              <a:t>det</a:t>
            </a:r>
            <a:r>
              <a:rPr lang="en-US" sz="1800" baseline="0" dirty="0" smtClean="0"/>
              <a:t> bugs w/30% failure rate? (server engineer on TSO story: ran once!)</a:t>
            </a:r>
          </a:p>
          <a:p>
            <a:pPr marR="0" lvl="0" rtl="0"/>
            <a:r>
              <a:rPr lang="en-US" sz="1800" baseline="0" dirty="0" smtClean="0"/>
              <a:t>Nail down &amp; automate your critical path, preferably with bypass switches for </a:t>
            </a:r>
            <a:r>
              <a:rPr lang="en-US" sz="1800" baseline="0" dirty="0" err="1" smtClean="0"/>
              <a:t>shard_selector</a:t>
            </a:r>
            <a:r>
              <a:rPr lang="en-US" sz="1800" baseline="0" dirty="0" smtClean="0"/>
              <a:t>/login: keep team working!</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aseline="0" dirty="0" smtClean="0">
                <a:latin typeface="Calibri"/>
              </a:rPr>
              <a:t> </a:t>
            </a:r>
            <a:r>
              <a:rPr lang="en-US" sz="2400" dirty="0" smtClean="0"/>
              <a:t> Handout notes: </a:t>
            </a:r>
            <a:br>
              <a:rPr lang="en-US" sz="2400" dirty="0" smtClean="0"/>
            </a:br>
            <a:r>
              <a:rPr lang="en-US" sz="2400" dirty="0" smtClean="0"/>
              <a:t>sources </a:t>
            </a:r>
            <a:r>
              <a:rPr lang="en-US" sz="2400" baseline="0" dirty="0" smtClean="0">
                <a:latin typeface="Calibri"/>
              </a:rPr>
              <a:t>of data</a:t>
            </a:r>
          </a:p>
        </p:txBody>
      </p:sp>
      <p:sp>
        <p:nvSpPr>
          <p:cNvPr id="3" name="Text Placeholder 2"/>
          <p:cNvSpPr>
            <a:spLocks noGrp="1"/>
          </p:cNvSpPr>
          <p:nvPr>
            <p:ph type="body" idx="1"/>
          </p:nvPr>
        </p:nvSpPr>
        <p:spPr/>
        <p:txBody>
          <a:bodyPr/>
          <a:lstStyle/>
          <a:p>
            <a:pPr lvl="0"/>
            <a:r>
              <a:rPr lang="en-US" sz="1800" baseline="0" dirty="0" smtClean="0">
                <a:latin typeface="Calibri"/>
              </a:rPr>
              <a:t>Game player database, runtime probes in the servers, queries from the bug database, etc. note also multisource data: a very useful metrics is the number of bugs per module in your code base. </a:t>
            </a:r>
          </a:p>
          <a:p>
            <a:pPr lvl="0"/>
            <a:r>
              <a:rPr lang="en-US" sz="1800" baseline="0" dirty="0" smtClean="0">
                <a:latin typeface="Calibri"/>
              </a:rPr>
              <a:t>Tracked over time, you can save costs by reducing the "go back costs" per module. Go back costs are very hard to discover manually and thus continually leak money. </a:t>
            </a:r>
          </a:p>
          <a:p>
            <a:pPr lvl="0"/>
            <a:r>
              <a:rPr lang="en-US" sz="1800" baseline="0" dirty="0" smtClean="0">
                <a:latin typeface="Calibri"/>
              </a:rPr>
              <a:t>This also provides a more accurate view of the real cost of a feature!</a:t>
            </a:r>
          </a:p>
          <a:p>
            <a:pPr lvl="0"/>
            <a:r>
              <a:rPr lang="en-US" sz="1800" baseline="0" dirty="0" smtClean="0">
                <a:latin typeface="Calibri"/>
              </a:rPr>
              <a:t>Time to first check in is the only metric most teams pay attention to when rewarding people (probably because it is the only easily observable metric). This reinforces bad behavior and hides the true cost over time of that feature.</a:t>
            </a:r>
            <a:endParaRPr lang="en-US" sz="1800"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Handout notes: </a:t>
            </a:r>
            <a:br>
              <a:rPr lang="en-US" sz="2800" dirty="0" smtClean="0"/>
            </a:br>
            <a:r>
              <a:rPr lang="en-US" sz="1800" dirty="0" smtClean="0"/>
              <a:t>automation </a:t>
            </a:r>
            <a:r>
              <a:rPr lang="en-US" sz="1800" baseline="0" dirty="0" smtClean="0">
                <a:latin typeface="Calibri"/>
              </a:rPr>
              <a:t>can speed the critical </a:t>
            </a:r>
            <a:r>
              <a:rPr lang="en-US" sz="1800" i="1" baseline="0" dirty="0" smtClean="0">
                <a:latin typeface="Calibri"/>
              </a:rPr>
              <a:t>aggregation and interpretation phases of metrics. </a:t>
            </a:r>
            <a:endParaRPr lang="en-US" sz="1800" i="1" u="sng" baseline="0" dirty="0" smtClean="0">
              <a:latin typeface="Calibri"/>
            </a:endParaRPr>
          </a:p>
        </p:txBody>
      </p:sp>
      <p:sp>
        <p:nvSpPr>
          <p:cNvPr id="3" name="Text Placeholder 2"/>
          <p:cNvSpPr>
            <a:spLocks noGrp="1"/>
          </p:cNvSpPr>
          <p:nvPr>
            <p:ph type="body" idx="1"/>
          </p:nvPr>
        </p:nvSpPr>
        <p:spPr/>
        <p:txBody>
          <a:bodyPr/>
          <a:lstStyle/>
          <a:p>
            <a:pPr lvl="0"/>
            <a:r>
              <a:rPr lang="en-US" sz="1800" i="1" baseline="0" dirty="0" smtClean="0">
                <a:latin typeface="Calibri"/>
              </a:rPr>
              <a:t>It can also speed the testing cycle with simulated clients, data collection, multiplayer synchronization, load testing, feature testing, or... </a:t>
            </a:r>
          </a:p>
          <a:p>
            <a:pPr lvl="0"/>
            <a:r>
              <a:rPr lang="en-US" sz="1800" i="1" baseline="0" dirty="0" smtClean="0">
                <a:latin typeface="Calibri"/>
              </a:rPr>
              <a:t>key take away this section: automation can accelerate many tasks, not just testing. Examine your pipeline for continual failure locations or time critical bottlenecks, such as broken build frequency, or total time to pass/fail a particular build.  </a:t>
            </a:r>
          </a:p>
          <a:p>
            <a:pPr lvl="0"/>
            <a:r>
              <a:rPr lang="en-US" sz="1800" i="1" u="sng" baseline="0" dirty="0" smtClean="0">
                <a:latin typeface="Calibri"/>
              </a:rPr>
              <a:t>Developer efficiency is a key metric to capture, which can often be increased with automation. Use examples to drive the point home from multiple success stories. (TSO, Jade (</a:t>
            </a:r>
            <a:r>
              <a:rPr lang="en-US" sz="1800" i="1" u="sng" baseline="0" dirty="0" err="1" smtClean="0">
                <a:latin typeface="Calibri"/>
              </a:rPr>
              <a:t>pipeline&amp;perf&amp;tool</a:t>
            </a:r>
            <a:r>
              <a:rPr lang="en-US" sz="1800" i="1" u="sng" baseline="0" dirty="0" smtClean="0">
                <a:latin typeface="Calibri"/>
              </a:rPr>
              <a:t> budget))</a:t>
            </a:r>
          </a:p>
          <a:p>
            <a:pPr lvl="1"/>
            <a:r>
              <a:rPr lang="en-US" sz="1800" dirty="0" smtClean="0"/>
              <a:t>Pain existed,</a:t>
            </a:r>
            <a:r>
              <a:rPr lang="en-US" sz="1800" baseline="0" dirty="0" smtClean="0"/>
              <a:t> but fix not funded until quantified (we need features, not tools mentality can be shifted with simple spreadsheet!)</a:t>
            </a:r>
            <a:endParaRPr lang="en-US" sz="1800" dirty="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2800" baseline="0" dirty="0" smtClean="0">
                <a:latin typeface="Calibri"/>
              </a:rPr>
              <a:t>Handout notes:</a:t>
            </a:r>
            <a:r>
              <a:rPr lang="en-US" sz="1800" baseline="0" dirty="0" smtClean="0">
                <a:latin typeface="Calibri"/>
              </a:rPr>
              <a:t/>
            </a:r>
            <a:br>
              <a:rPr lang="en-US" sz="1800" baseline="0" dirty="0" smtClean="0">
                <a:latin typeface="Calibri"/>
              </a:rPr>
            </a:br>
            <a:r>
              <a:rPr lang="en-US" sz="1800" baseline="0" dirty="0" smtClean="0">
                <a:latin typeface="Calibri"/>
              </a:rPr>
              <a:t>Deciding what to test in a world of complexity and what is affordable to test?</a:t>
            </a:r>
          </a:p>
        </p:txBody>
      </p:sp>
      <p:sp>
        <p:nvSpPr>
          <p:cNvPr id="3" name="Text Placeholder 2"/>
          <p:cNvSpPr>
            <a:spLocks noGrp="1"/>
          </p:cNvSpPr>
          <p:nvPr>
            <p:ph type="body" idx="1"/>
          </p:nvPr>
        </p:nvSpPr>
        <p:spPr/>
        <p:txBody>
          <a:bodyPr/>
          <a:lstStyle/>
          <a:p>
            <a:pPr marR="0" lvl="0" rtl="0"/>
            <a:r>
              <a:rPr lang="en-US" sz="1800" baseline="0" dirty="0" smtClean="0">
                <a:latin typeface="Calibri"/>
              </a:rPr>
              <a:t>QA cost is higher on some tasks than others. Look at eight man and hundred men test teams! Using automation makes more test possible to run for monetary reasons, and it makes more test possible to run by lowering the number of hands on keyboards required to run a test and replicate results. </a:t>
            </a:r>
          </a:p>
          <a:p>
            <a:pPr marR="0" lvl="0" rtl="0"/>
            <a:r>
              <a:rPr lang="en-US" sz="1800" baseline="0" dirty="0" smtClean="0">
                <a:latin typeface="Calibri"/>
              </a:rPr>
              <a:t>Larry's new law "the more complex the system under development, the more you need a fast and accurate view of the system’s performance and functionality, resulting in faster </a:t>
            </a:r>
            <a:r>
              <a:rPr lang="en-US" sz="1800" u="sng" baseline="0" dirty="0" smtClean="0">
                <a:latin typeface="Calibri"/>
              </a:rPr>
              <a:t>team iterations, bug finding and game polish.</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Process: sample metrics</a:t>
            </a:r>
            <a:endParaRPr lang="en-US" sz="3600" dirty="0"/>
          </a:p>
        </p:txBody>
      </p:sp>
      <p:sp>
        <p:nvSpPr>
          <p:cNvPr id="3" name="Text Placeholder 2"/>
          <p:cNvSpPr>
            <a:spLocks noGrp="1"/>
          </p:cNvSpPr>
          <p:nvPr>
            <p:ph type="body" idx="1"/>
          </p:nvPr>
        </p:nvSpPr>
        <p:spPr/>
        <p:txBody>
          <a:bodyPr/>
          <a:lstStyle/>
          <a:p>
            <a:r>
              <a:rPr lang="en-US" sz="1800" dirty="0" err="1" smtClean="0"/>
              <a:t>Goback</a:t>
            </a:r>
            <a:r>
              <a:rPr lang="en-US" sz="1800" dirty="0" smtClean="0"/>
              <a:t> costs (TSO </a:t>
            </a:r>
            <a:r>
              <a:rPr lang="en-US" sz="1800" dirty="0" err="1" smtClean="0"/>
              <a:t>eg</a:t>
            </a:r>
            <a:r>
              <a:rPr lang="en-US" sz="1800" dirty="0" smtClean="0"/>
              <a:t>)</a:t>
            </a:r>
          </a:p>
          <a:p>
            <a:r>
              <a:rPr lang="en-US" sz="1800" dirty="0" smtClean="0"/>
              <a:t>Task or test time </a:t>
            </a:r>
            <a:r>
              <a:rPr lang="en-US" sz="1800" dirty="0" err="1" smtClean="0"/>
              <a:t>vs</a:t>
            </a:r>
            <a:r>
              <a:rPr lang="en-US" sz="1800" dirty="0" smtClean="0"/>
              <a:t> value (now and over time)</a:t>
            </a:r>
          </a:p>
          <a:p>
            <a:r>
              <a:rPr lang="en-US" sz="1800" dirty="0" smtClean="0"/>
              <a:t>Build failure rate &amp; download time &amp; load time</a:t>
            </a:r>
          </a:p>
          <a:p>
            <a:endParaRPr lang="en-US" sz="1800" dirty="0" smtClean="0"/>
          </a:p>
          <a:p>
            <a:r>
              <a:rPr lang="en-US" sz="1800" dirty="0" smtClean="0"/>
              <a:t>Peter charts</a:t>
            </a:r>
          </a:p>
          <a:p>
            <a:endParaRPr lang="en-US" sz="1800" dirty="0" smtClean="0"/>
          </a:p>
          <a:p>
            <a:endParaRPr 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4343400"/>
          </a:xfrm>
        </p:spPr>
        <p:txBody>
          <a:bodyPr>
            <a:normAutofit fontScale="90000"/>
          </a:bodyPr>
          <a:lstStyle/>
          <a:p>
            <a:r>
              <a:rPr lang="en-US" dirty="0" smtClean="0"/>
              <a:t>Game designs are also scaling out of (easy) control, killing current test &amp; measure approaches</a:t>
            </a:r>
            <a:br>
              <a:rPr lang="en-US" dirty="0" smtClean="0"/>
            </a:br>
            <a:r>
              <a:rPr lang="en-US" dirty="0"/>
              <a:t/>
            </a:r>
            <a:br>
              <a:rPr lang="en-US" dirty="0"/>
            </a:br>
            <a:r>
              <a:rPr lang="en-US" u="sng" dirty="0" smtClean="0"/>
              <a:t>And</a:t>
            </a:r>
            <a:r>
              <a:rPr lang="en-US" dirty="0" smtClean="0"/>
              <a:t> MMO designs evolve…</a:t>
            </a:r>
            <a:br>
              <a:rPr lang="en-US" dirty="0" smtClean="0"/>
            </a:br>
            <a:r>
              <a:rPr lang="en-US" u="sng" dirty="0" smtClean="0"/>
              <a:t>And</a:t>
            </a:r>
            <a:r>
              <a:rPr lang="en-US" dirty="0" smtClean="0"/>
              <a:t> player style evolves…</a:t>
            </a:r>
            <a:br>
              <a:rPr lang="en-US" dirty="0" smtClean="0"/>
            </a:br>
            <a:r>
              <a:rPr lang="en-US" dirty="0" smtClean="0"/>
              <a:t/>
            </a:r>
            <a:br>
              <a:rPr lang="en-US" dirty="0" smtClean="0"/>
            </a:br>
            <a:r>
              <a:rPr lang="en-US" dirty="0" smtClean="0"/>
              <a:t>Thus, testing must evolve as game design &amp; testing assumptions shift</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normAutofit fontScale="90000"/>
          </a:bodyPr>
          <a:lstStyle/>
          <a:p>
            <a:r>
              <a:rPr lang="en-US" dirty="0"/>
              <a:t>Scale: “every” &amp;“all” </a:t>
            </a:r>
            <a:r>
              <a:rPr lang="en-US" dirty="0" smtClean="0"/>
              <a:t>design assumptions can be deadly…</a:t>
            </a:r>
            <a:r>
              <a:rPr lang="en-US" dirty="0"/>
              <a:t/>
            </a:r>
            <a:br>
              <a:rPr lang="en-US" dirty="0"/>
            </a:br>
            <a:r>
              <a:rPr lang="en-US" sz="2000" dirty="0"/>
              <a:t>(but metrics &amp; testing catch failures)</a:t>
            </a:r>
          </a:p>
        </p:txBody>
      </p:sp>
      <p:graphicFrame>
        <p:nvGraphicFramePr>
          <p:cNvPr id="206851" name="Object 3"/>
          <p:cNvGraphicFramePr>
            <a:graphicFrameLocks noChangeAspect="1"/>
          </p:cNvGraphicFramePr>
          <p:nvPr/>
        </p:nvGraphicFramePr>
        <p:xfrm>
          <a:off x="1257300" y="2020888"/>
          <a:ext cx="7848600" cy="3871912"/>
        </p:xfrm>
        <a:graphic>
          <a:graphicData uri="http://schemas.openxmlformats.org/presentationml/2006/ole">
            <p:oleObj spid="_x0000_s5122" name="Photo Editor Photo" r:id="rId4" imgW="5714286" imgH="2819794" progId="">
              <p:embed/>
            </p:oleObj>
          </a:graphicData>
        </a:graphic>
      </p:graphicFrame>
      <p:sp>
        <p:nvSpPr>
          <p:cNvPr id="206852" name="AutoShape 4"/>
          <p:cNvSpPr>
            <a:spLocks noChangeArrowheads="1"/>
          </p:cNvSpPr>
          <p:nvPr/>
        </p:nvSpPr>
        <p:spPr bwMode="auto">
          <a:xfrm>
            <a:off x="5829300" y="2363788"/>
            <a:ext cx="2979738" cy="1598612"/>
          </a:xfrm>
          <a:prstGeom prst="cloudCallout">
            <a:avLst>
              <a:gd name="adj1" fmla="val -118884"/>
              <a:gd name="adj2" fmla="val -9088"/>
            </a:avLst>
          </a:prstGeom>
          <a:solidFill>
            <a:schemeClr val="accent1"/>
          </a:solidFill>
          <a:ln w="9525">
            <a:solidFill>
              <a:schemeClr val="tx1"/>
            </a:solidFill>
            <a:round/>
            <a:headEnd/>
            <a:tailEnd/>
          </a:ln>
          <a:effectLst/>
        </p:spPr>
        <p:txBody>
          <a:bodyPr/>
          <a:lstStyle/>
          <a:p>
            <a:pPr algn="ctr"/>
            <a:r>
              <a:rPr kumimoji="0" lang="en-US" sz="1800">
                <a:latin typeface="Arial" pitchFamily="34" charset="0"/>
              </a:rPr>
              <a:t>22,000,000 DS Queries!  7,000 next highest</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normAutofit fontScale="90000"/>
          </a:bodyPr>
          <a:lstStyle/>
          <a:p>
            <a:r>
              <a:rPr lang="en-US" dirty="0" smtClean="0"/>
              <a:t>Handout notes: </a:t>
            </a:r>
            <a:br>
              <a:rPr lang="en-US" dirty="0" smtClean="0"/>
            </a:br>
            <a:r>
              <a:rPr lang="en-US" dirty="0" smtClean="0"/>
              <a:t>“</a:t>
            </a:r>
            <a:r>
              <a:rPr lang="en-US" dirty="0"/>
              <a:t>every” &amp;“all” are dangerous!</a:t>
            </a:r>
            <a:br>
              <a:rPr lang="en-US" dirty="0"/>
            </a:br>
            <a:r>
              <a:rPr lang="en-US" sz="2000" dirty="0"/>
              <a:t>(Use case: TSO’s Data Service)</a:t>
            </a:r>
          </a:p>
        </p:txBody>
      </p:sp>
      <p:sp>
        <p:nvSpPr>
          <p:cNvPr id="205827" name="Rectangle 3"/>
          <p:cNvSpPr>
            <a:spLocks noGrp="1" noChangeArrowheads="1"/>
          </p:cNvSpPr>
          <p:nvPr>
            <p:ph type="body" idx="1"/>
          </p:nvPr>
        </p:nvSpPr>
        <p:spPr/>
        <p:txBody>
          <a:bodyPr>
            <a:normAutofit fontScale="85000" lnSpcReduction="20000"/>
          </a:bodyPr>
          <a:lstStyle/>
          <a:p>
            <a:r>
              <a:rPr lang="en-US"/>
              <a:t>Initial design: Transmit </a:t>
            </a:r>
            <a:r>
              <a:rPr lang="en-US" u="sng"/>
              <a:t>entire</a:t>
            </a:r>
            <a:r>
              <a:rPr lang="en-US"/>
              <a:t> ReservedLotList to </a:t>
            </a:r>
            <a:r>
              <a:rPr lang="en-US" u="sng"/>
              <a:t>all</a:t>
            </a:r>
            <a:r>
              <a:rPr lang="en-US"/>
              <a:t> connected clients, </a:t>
            </a:r>
            <a:r>
              <a:rPr lang="en-US" u="sng"/>
              <a:t>every</a:t>
            </a:r>
            <a:r>
              <a:rPr lang="en-US"/>
              <a:t> 30 seconds</a:t>
            </a:r>
          </a:p>
          <a:p>
            <a:r>
              <a:rPr lang="en-US"/>
              <a:t>Initial fielding: no problem</a:t>
            </a:r>
          </a:p>
          <a:p>
            <a:pPr lvl="1"/>
            <a:r>
              <a:rPr lang="en-US"/>
              <a:t>Development testing: &lt; 1,000 Lots, &lt; 10 clients</a:t>
            </a:r>
          </a:p>
          <a:p>
            <a:r>
              <a:rPr lang="en-US"/>
              <a:t>Complete disaster as clients &amp; DB scaled</a:t>
            </a:r>
          </a:p>
          <a:p>
            <a:pPr lvl="1"/>
            <a:r>
              <a:rPr lang="en-US"/>
              <a:t>Shipping requirements: 100,000 Lots, 4,000 clients</a:t>
            </a:r>
          </a:p>
          <a:p>
            <a:r>
              <a:rPr lang="en-US"/>
              <a:t>DO THE MATH BEFORE CODING</a:t>
            </a:r>
          </a:p>
          <a:p>
            <a:pPr lvl="1"/>
            <a:r>
              <a:rPr lang="en-US"/>
              <a:t>Bandwidth &amp; message processing</a:t>
            </a:r>
          </a:p>
          <a:p>
            <a:pPr lvl="2"/>
            <a:r>
              <a:rPr lang="en-US"/>
              <a:t>LotElementSize * LotListSize * NumClients</a:t>
            </a:r>
          </a:p>
          <a:p>
            <a:pPr lvl="2"/>
            <a:r>
              <a:rPr lang="en-US"/>
              <a:t>20 Bytes * 100,000 * 4,000</a:t>
            </a:r>
          </a:p>
          <a:p>
            <a:pPr lvl="2"/>
            <a:r>
              <a:rPr lang="en-US"/>
              <a:t>8,000,000,000 Bytes, TWICE per minute!!</a:t>
            </a:r>
          </a:p>
          <a:p>
            <a:pPr lvl="1"/>
            <a:r>
              <a:rPr lang="en-US"/>
              <a:t>And other resources too: DB queries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 calcmode="lin" valueType="num">
                                      <p:cBhvr>
                                        <p:cTn id="7" dur="500" fill="hold"/>
                                        <p:tgtEl>
                                          <p:spTgt spid="2058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8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5827">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05827">
                                            <p:txEl>
                                              <p:pRg st="1" end="1"/>
                                            </p:txEl>
                                          </p:spTgt>
                                        </p:tgtEl>
                                        <p:attrNameLst>
                                          <p:attrName>style.visibility</p:attrName>
                                        </p:attrNameLst>
                                      </p:cBhvr>
                                      <p:to>
                                        <p:strVal val="visible"/>
                                      </p:to>
                                    </p:set>
                                    <p:anim calcmode="lin" valueType="num">
                                      <p:cBhvr>
                                        <p:cTn id="12" dur="500" fill="hold"/>
                                        <p:tgtEl>
                                          <p:spTgt spid="20582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0582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05827">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05827">
                                            <p:txEl>
                                              <p:pRg st="2" end="2"/>
                                            </p:txEl>
                                          </p:spTgt>
                                        </p:tgtEl>
                                        <p:attrNameLst>
                                          <p:attrName>style.visibility</p:attrName>
                                        </p:attrNameLst>
                                      </p:cBhvr>
                                      <p:to>
                                        <p:strVal val="visible"/>
                                      </p:to>
                                    </p:set>
                                    <p:anim calcmode="lin" valueType="num">
                                      <p:cBhvr>
                                        <p:cTn id="17" dur="500" fill="hold"/>
                                        <p:tgtEl>
                                          <p:spTgt spid="20582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0582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0582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205827">
                                            <p:txEl>
                                              <p:pRg st="3" end="3"/>
                                            </p:txEl>
                                          </p:spTgt>
                                        </p:tgtEl>
                                        <p:attrNameLst>
                                          <p:attrName>style.visibility</p:attrName>
                                        </p:attrNameLst>
                                      </p:cBhvr>
                                      <p:to>
                                        <p:strVal val="visible"/>
                                      </p:to>
                                    </p:set>
                                    <p:anim calcmode="lin" valueType="num">
                                      <p:cBhvr>
                                        <p:cTn id="24" dur="500" fill="hold"/>
                                        <p:tgtEl>
                                          <p:spTgt spid="205827">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205827">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205827">
                                            <p:txEl>
                                              <p:pRg st="3" end="3"/>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205827">
                                            <p:txEl>
                                              <p:pRg st="4" end="4"/>
                                            </p:txEl>
                                          </p:spTgt>
                                        </p:tgtEl>
                                        <p:attrNameLst>
                                          <p:attrName>style.visibility</p:attrName>
                                        </p:attrNameLst>
                                      </p:cBhvr>
                                      <p:to>
                                        <p:strVal val="visible"/>
                                      </p:to>
                                    </p:set>
                                    <p:anim calcmode="lin" valueType="num">
                                      <p:cBhvr>
                                        <p:cTn id="29" dur="500" fill="hold"/>
                                        <p:tgtEl>
                                          <p:spTgt spid="20582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05827">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205827">
                                            <p:txEl>
                                              <p:pRg st="4" end="4"/>
                                            </p:txEl>
                                          </p:spTgt>
                                        </p:tgtEl>
                                      </p:cBhvr>
                                    </p:animEffect>
                                  </p:childTnLst>
                                </p:cTn>
                              </p:par>
                            </p:childTnLst>
                          </p:cTn>
                        </p:par>
                        <p:par>
                          <p:cTn id="32" fill="hold">
                            <p:stCondLst>
                              <p:cond delay="500"/>
                            </p:stCondLst>
                            <p:childTnLst>
                              <p:par>
                                <p:cTn id="33" presetID="53" presetClass="entr" presetSubtype="0" fill="hold" grpId="0" nodeType="afterEffect">
                                  <p:stCondLst>
                                    <p:cond delay="0"/>
                                  </p:stCondLst>
                                  <p:childTnLst>
                                    <p:set>
                                      <p:cBhvr>
                                        <p:cTn id="34" dur="1" fill="hold">
                                          <p:stCondLst>
                                            <p:cond delay="0"/>
                                          </p:stCondLst>
                                        </p:cTn>
                                        <p:tgtEl>
                                          <p:spTgt spid="205827">
                                            <p:txEl>
                                              <p:pRg st="5" end="5"/>
                                            </p:txEl>
                                          </p:spTgt>
                                        </p:tgtEl>
                                        <p:attrNameLst>
                                          <p:attrName>style.visibility</p:attrName>
                                        </p:attrNameLst>
                                      </p:cBhvr>
                                      <p:to>
                                        <p:strVal val="visible"/>
                                      </p:to>
                                    </p:set>
                                    <p:anim calcmode="lin" valueType="num">
                                      <p:cBhvr>
                                        <p:cTn id="35" dur="500" fill="hold"/>
                                        <p:tgtEl>
                                          <p:spTgt spid="205827">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05827">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05827">
                                            <p:txEl>
                                              <p:pRg st="5" end="5"/>
                                            </p:txEl>
                                          </p:spTgt>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205827">
                                            <p:txEl>
                                              <p:pRg st="6" end="6"/>
                                            </p:txEl>
                                          </p:spTgt>
                                        </p:tgtEl>
                                        <p:attrNameLst>
                                          <p:attrName>style.visibility</p:attrName>
                                        </p:attrNameLst>
                                      </p:cBhvr>
                                      <p:to>
                                        <p:strVal val="visible"/>
                                      </p:to>
                                    </p:set>
                                    <p:anim calcmode="lin" valueType="num">
                                      <p:cBhvr>
                                        <p:cTn id="40" dur="500" fill="hold"/>
                                        <p:tgtEl>
                                          <p:spTgt spid="205827">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205827">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205827">
                                            <p:txEl>
                                              <p:pRg st="6" end="6"/>
                                            </p:txEl>
                                          </p:spTgt>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205827">
                                            <p:txEl>
                                              <p:pRg st="7" end="7"/>
                                            </p:txEl>
                                          </p:spTgt>
                                        </p:tgtEl>
                                        <p:attrNameLst>
                                          <p:attrName>style.visibility</p:attrName>
                                        </p:attrNameLst>
                                      </p:cBhvr>
                                      <p:to>
                                        <p:strVal val="visible"/>
                                      </p:to>
                                    </p:set>
                                    <p:anim calcmode="lin" valueType="num">
                                      <p:cBhvr>
                                        <p:cTn id="45" dur="500" fill="hold"/>
                                        <p:tgtEl>
                                          <p:spTgt spid="205827">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205827">
                                            <p:txEl>
                                              <p:pRg st="7" end="7"/>
                                            </p:txEl>
                                          </p:spTgt>
                                        </p:tgtEl>
                                        <p:attrNameLst>
                                          <p:attrName>ppt_h</p:attrName>
                                        </p:attrNameLst>
                                      </p:cBhvr>
                                      <p:tavLst>
                                        <p:tav tm="0">
                                          <p:val>
                                            <p:fltVal val="0"/>
                                          </p:val>
                                        </p:tav>
                                        <p:tav tm="100000">
                                          <p:val>
                                            <p:strVal val="#ppt_h"/>
                                          </p:val>
                                        </p:tav>
                                      </p:tavLst>
                                    </p:anim>
                                    <p:animEffect transition="in" filter="fade">
                                      <p:cBhvr>
                                        <p:cTn id="47" dur="500"/>
                                        <p:tgtEl>
                                          <p:spTgt spid="205827">
                                            <p:txEl>
                                              <p:pRg st="7" end="7"/>
                                            </p:txEl>
                                          </p:spTgt>
                                        </p:tgtEl>
                                      </p:cBhvr>
                                    </p:animEffect>
                                  </p:childTnLst>
                                </p:cTn>
                              </p:par>
                              <p:par>
                                <p:cTn id="48" presetID="53" presetClass="entr" presetSubtype="0" fill="hold" grpId="0" nodeType="withEffect">
                                  <p:stCondLst>
                                    <p:cond delay="0"/>
                                  </p:stCondLst>
                                  <p:childTnLst>
                                    <p:set>
                                      <p:cBhvr>
                                        <p:cTn id="49" dur="1" fill="hold">
                                          <p:stCondLst>
                                            <p:cond delay="0"/>
                                          </p:stCondLst>
                                        </p:cTn>
                                        <p:tgtEl>
                                          <p:spTgt spid="205827">
                                            <p:txEl>
                                              <p:pRg st="8" end="8"/>
                                            </p:txEl>
                                          </p:spTgt>
                                        </p:tgtEl>
                                        <p:attrNameLst>
                                          <p:attrName>style.visibility</p:attrName>
                                        </p:attrNameLst>
                                      </p:cBhvr>
                                      <p:to>
                                        <p:strVal val="visible"/>
                                      </p:to>
                                    </p:set>
                                    <p:anim calcmode="lin" valueType="num">
                                      <p:cBhvr>
                                        <p:cTn id="50" dur="500" fill="hold"/>
                                        <p:tgtEl>
                                          <p:spTgt spid="205827">
                                            <p:txEl>
                                              <p:pRg st="8" end="8"/>
                                            </p:txEl>
                                          </p:spTgt>
                                        </p:tgtEl>
                                        <p:attrNameLst>
                                          <p:attrName>ppt_w</p:attrName>
                                        </p:attrNameLst>
                                      </p:cBhvr>
                                      <p:tavLst>
                                        <p:tav tm="0">
                                          <p:val>
                                            <p:fltVal val="0"/>
                                          </p:val>
                                        </p:tav>
                                        <p:tav tm="100000">
                                          <p:val>
                                            <p:strVal val="#ppt_w"/>
                                          </p:val>
                                        </p:tav>
                                      </p:tavLst>
                                    </p:anim>
                                    <p:anim calcmode="lin" valueType="num">
                                      <p:cBhvr>
                                        <p:cTn id="51" dur="500" fill="hold"/>
                                        <p:tgtEl>
                                          <p:spTgt spid="205827">
                                            <p:txEl>
                                              <p:pRg st="8" end="8"/>
                                            </p:txEl>
                                          </p:spTgt>
                                        </p:tgtEl>
                                        <p:attrNameLst>
                                          <p:attrName>ppt_h</p:attrName>
                                        </p:attrNameLst>
                                      </p:cBhvr>
                                      <p:tavLst>
                                        <p:tav tm="0">
                                          <p:val>
                                            <p:fltVal val="0"/>
                                          </p:val>
                                        </p:tav>
                                        <p:tav tm="100000">
                                          <p:val>
                                            <p:strVal val="#ppt_h"/>
                                          </p:val>
                                        </p:tav>
                                      </p:tavLst>
                                    </p:anim>
                                    <p:animEffect transition="in" filter="fade">
                                      <p:cBhvr>
                                        <p:cTn id="52" dur="500"/>
                                        <p:tgtEl>
                                          <p:spTgt spid="205827">
                                            <p:txEl>
                                              <p:pRg st="8" end="8"/>
                                            </p:txEl>
                                          </p:spTgt>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205827">
                                            <p:txEl>
                                              <p:pRg st="9" end="9"/>
                                            </p:txEl>
                                          </p:spTgt>
                                        </p:tgtEl>
                                        <p:attrNameLst>
                                          <p:attrName>style.visibility</p:attrName>
                                        </p:attrNameLst>
                                      </p:cBhvr>
                                      <p:to>
                                        <p:strVal val="visible"/>
                                      </p:to>
                                    </p:set>
                                    <p:anim calcmode="lin" valueType="num">
                                      <p:cBhvr>
                                        <p:cTn id="55" dur="500" fill="hold"/>
                                        <p:tgtEl>
                                          <p:spTgt spid="205827">
                                            <p:txEl>
                                              <p:pRg st="9" end="9"/>
                                            </p:txEl>
                                          </p:spTgt>
                                        </p:tgtEl>
                                        <p:attrNameLst>
                                          <p:attrName>ppt_w</p:attrName>
                                        </p:attrNameLst>
                                      </p:cBhvr>
                                      <p:tavLst>
                                        <p:tav tm="0">
                                          <p:val>
                                            <p:fltVal val="0"/>
                                          </p:val>
                                        </p:tav>
                                        <p:tav tm="100000">
                                          <p:val>
                                            <p:strVal val="#ppt_w"/>
                                          </p:val>
                                        </p:tav>
                                      </p:tavLst>
                                    </p:anim>
                                    <p:anim calcmode="lin" valueType="num">
                                      <p:cBhvr>
                                        <p:cTn id="56" dur="500" fill="hold"/>
                                        <p:tgtEl>
                                          <p:spTgt spid="205827">
                                            <p:txEl>
                                              <p:pRg st="9" end="9"/>
                                            </p:txEl>
                                          </p:spTgt>
                                        </p:tgtEl>
                                        <p:attrNameLst>
                                          <p:attrName>ppt_h</p:attrName>
                                        </p:attrNameLst>
                                      </p:cBhvr>
                                      <p:tavLst>
                                        <p:tav tm="0">
                                          <p:val>
                                            <p:fltVal val="0"/>
                                          </p:val>
                                        </p:tav>
                                        <p:tav tm="100000">
                                          <p:val>
                                            <p:strVal val="#ppt_h"/>
                                          </p:val>
                                        </p:tav>
                                      </p:tavLst>
                                    </p:anim>
                                    <p:animEffect transition="in" filter="fade">
                                      <p:cBhvr>
                                        <p:cTn id="57" dur="500"/>
                                        <p:tgtEl>
                                          <p:spTgt spid="205827">
                                            <p:txEl>
                                              <p:pRg st="9" end="9"/>
                                            </p:txEl>
                                          </p:spTgt>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205827">
                                            <p:txEl>
                                              <p:pRg st="10" end="10"/>
                                            </p:txEl>
                                          </p:spTgt>
                                        </p:tgtEl>
                                        <p:attrNameLst>
                                          <p:attrName>style.visibility</p:attrName>
                                        </p:attrNameLst>
                                      </p:cBhvr>
                                      <p:to>
                                        <p:strVal val="visible"/>
                                      </p:to>
                                    </p:set>
                                    <p:anim calcmode="lin" valueType="num">
                                      <p:cBhvr>
                                        <p:cTn id="60" dur="500" fill="hold"/>
                                        <p:tgtEl>
                                          <p:spTgt spid="205827">
                                            <p:txEl>
                                              <p:pRg st="10" end="10"/>
                                            </p:txEl>
                                          </p:spTgt>
                                        </p:tgtEl>
                                        <p:attrNameLst>
                                          <p:attrName>ppt_w</p:attrName>
                                        </p:attrNameLst>
                                      </p:cBhvr>
                                      <p:tavLst>
                                        <p:tav tm="0">
                                          <p:val>
                                            <p:fltVal val="0"/>
                                          </p:val>
                                        </p:tav>
                                        <p:tav tm="100000">
                                          <p:val>
                                            <p:strVal val="#ppt_w"/>
                                          </p:val>
                                        </p:tav>
                                      </p:tavLst>
                                    </p:anim>
                                    <p:anim calcmode="lin" valueType="num">
                                      <p:cBhvr>
                                        <p:cTn id="61" dur="500" fill="hold"/>
                                        <p:tgtEl>
                                          <p:spTgt spid="205827">
                                            <p:txEl>
                                              <p:pRg st="10" end="10"/>
                                            </p:txEl>
                                          </p:spTgt>
                                        </p:tgtEl>
                                        <p:attrNameLst>
                                          <p:attrName>ppt_h</p:attrName>
                                        </p:attrNameLst>
                                      </p:cBhvr>
                                      <p:tavLst>
                                        <p:tav tm="0">
                                          <p:val>
                                            <p:fltVal val="0"/>
                                          </p:val>
                                        </p:tav>
                                        <p:tav tm="100000">
                                          <p:val>
                                            <p:strVal val="#ppt_h"/>
                                          </p:val>
                                        </p:tav>
                                      </p:tavLst>
                                    </p:anim>
                                    <p:animEffect transition="in" filter="fade">
                                      <p:cBhvr>
                                        <p:cTn id="62" dur="500"/>
                                        <p:tgtEl>
                                          <p:spTgt spid="2058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1277938" y="152400"/>
            <a:ext cx="7086600" cy="1447800"/>
          </a:xfrm>
        </p:spPr>
        <p:txBody>
          <a:bodyPr>
            <a:normAutofit fontScale="90000"/>
          </a:bodyPr>
          <a:lstStyle/>
          <a:p>
            <a:r>
              <a:rPr lang="en-US" dirty="0" smtClean="0"/>
              <a:t>Handout notes: </a:t>
            </a:r>
            <a:br>
              <a:rPr lang="en-US" dirty="0" smtClean="0"/>
            </a:br>
            <a:r>
              <a:rPr lang="en-US" dirty="0" smtClean="0"/>
              <a:t>The </a:t>
            </a:r>
            <a:r>
              <a:rPr lang="en-US" dirty="0"/>
              <a:t>mythical man-month</a:t>
            </a:r>
            <a:br>
              <a:rPr lang="en-US" dirty="0"/>
            </a:br>
            <a:r>
              <a:rPr lang="en-US" sz="2000" dirty="0"/>
              <a:t>(re-visited @ scale)</a:t>
            </a:r>
          </a:p>
        </p:txBody>
      </p:sp>
      <p:sp>
        <p:nvSpPr>
          <p:cNvPr id="236547" name="Rectangle 3"/>
          <p:cNvSpPr>
            <a:spLocks noGrp="1" noChangeArrowheads="1"/>
          </p:cNvSpPr>
          <p:nvPr>
            <p:ph type="body" idx="1"/>
          </p:nvPr>
        </p:nvSpPr>
        <p:spPr>
          <a:xfrm>
            <a:off x="1371600" y="1828800"/>
            <a:ext cx="7086600" cy="4724400"/>
          </a:xfrm>
        </p:spPr>
        <p:txBody>
          <a:bodyPr>
            <a:normAutofit fontScale="85000" lnSpcReduction="20000"/>
          </a:bodyPr>
          <a:lstStyle/>
          <a:p>
            <a:pPr>
              <a:lnSpc>
                <a:spcPct val="80000"/>
              </a:lnSpc>
            </a:pPr>
            <a:r>
              <a:rPr lang="en-US"/>
              <a:t>Hypothesis: increasing team efficiency is (at least) equivalent to adding new team members</a:t>
            </a:r>
          </a:p>
          <a:p>
            <a:pPr>
              <a:lnSpc>
                <a:spcPct val="80000"/>
              </a:lnSpc>
            </a:pPr>
            <a:endParaRPr lang="en-US"/>
          </a:p>
          <a:p>
            <a:pPr>
              <a:lnSpc>
                <a:spcPct val="80000"/>
              </a:lnSpc>
            </a:pPr>
            <a:r>
              <a:rPr lang="en-US"/>
              <a:t>Sample:100 person team, losing an average of 30% per day on </a:t>
            </a:r>
          </a:p>
          <a:p>
            <a:pPr lvl="1">
              <a:lnSpc>
                <a:spcPct val="80000"/>
              </a:lnSpc>
            </a:pPr>
            <a:r>
              <a:rPr lang="en-US"/>
              <a:t>Fixing broken bits that used to work</a:t>
            </a:r>
          </a:p>
          <a:p>
            <a:pPr lvl="1">
              <a:lnSpc>
                <a:spcPct val="80000"/>
              </a:lnSpc>
            </a:pPr>
            <a:r>
              <a:rPr lang="en-US"/>
              <a:t>Waiting for game / test to load</a:t>
            </a:r>
          </a:p>
          <a:p>
            <a:pPr lvl="1">
              <a:lnSpc>
                <a:spcPct val="80000"/>
              </a:lnSpc>
            </a:pPr>
            <a:r>
              <a:rPr lang="en-US"/>
              <a:t>Broken builds</a:t>
            </a:r>
          </a:p>
          <a:p>
            <a:pPr>
              <a:lnSpc>
                <a:spcPct val="80000"/>
              </a:lnSpc>
            </a:pPr>
            <a:endParaRPr lang="en-US"/>
          </a:p>
          <a:p>
            <a:pPr>
              <a:lnSpc>
                <a:spcPct val="80000"/>
              </a:lnSpc>
            </a:pPr>
            <a:r>
              <a:rPr lang="en-US"/>
              <a:t>Test case: 10% gain in team efficiency</a:t>
            </a:r>
          </a:p>
          <a:p>
            <a:pPr lvl="1">
              <a:lnSpc>
                <a:spcPct val="80000"/>
              </a:lnSpc>
            </a:pPr>
            <a:r>
              <a:rPr lang="en-US"/>
              <a:t>Creates a “new” resource: Fredrick B.</a:t>
            </a:r>
          </a:p>
          <a:p>
            <a:pPr lvl="1">
              <a:lnSpc>
                <a:spcPct val="80000"/>
              </a:lnSpc>
            </a:pPr>
            <a:r>
              <a:rPr lang="en-US"/>
              <a:t>Fred never takes vacation time or sick leave</a:t>
            </a:r>
          </a:p>
          <a:p>
            <a:pPr lvl="1">
              <a:lnSpc>
                <a:spcPct val="80000"/>
              </a:lnSpc>
            </a:pPr>
            <a:r>
              <a:rPr lang="en-US"/>
              <a:t>Fred knows all aspects of all code</a:t>
            </a:r>
          </a:p>
          <a:p>
            <a:pPr lvl="1">
              <a:lnSpc>
                <a:spcPct val="80000"/>
              </a:lnSpc>
            </a:pPr>
            <a:r>
              <a:rPr lang="en-US" u="sng"/>
              <a:t>Fred makes everybody’s lives easier &amp; more pleasant</a:t>
            </a:r>
          </a:p>
        </p:txBody>
      </p:sp>
      <p:pic>
        <p:nvPicPr>
          <p:cNvPr id="236548" name="Picture 4" descr="MCj04099270000[1]"/>
          <p:cNvPicPr>
            <a:picLocks noChangeAspect="1" noChangeArrowheads="1"/>
          </p:cNvPicPr>
          <p:nvPr/>
        </p:nvPicPr>
        <p:blipFill>
          <a:blip r:embed="rId3" cstate="print"/>
          <a:srcRect/>
          <a:stretch>
            <a:fillRect/>
          </a:stretch>
        </p:blipFill>
        <p:spPr bwMode="auto">
          <a:xfrm>
            <a:off x="7754938" y="228600"/>
            <a:ext cx="1116012" cy="144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anim calcmode="lin" valueType="num">
                                      <p:cBhvr>
                                        <p:cTn id="7" dur="500" fill="hold"/>
                                        <p:tgtEl>
                                          <p:spTgt spid="2365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65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365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36547">
                                            <p:txEl>
                                              <p:pRg st="2" end="2"/>
                                            </p:txEl>
                                          </p:spTgt>
                                        </p:tgtEl>
                                        <p:attrNameLst>
                                          <p:attrName>style.visibility</p:attrName>
                                        </p:attrNameLst>
                                      </p:cBhvr>
                                      <p:to>
                                        <p:strVal val="visible"/>
                                      </p:to>
                                    </p:set>
                                    <p:anim calcmode="lin" valueType="num">
                                      <p:cBhvr>
                                        <p:cTn id="14" dur="500" fill="hold"/>
                                        <p:tgtEl>
                                          <p:spTgt spid="23654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3654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36547">
                                            <p:txEl>
                                              <p:pRg st="2" end="2"/>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236547">
                                            <p:txEl>
                                              <p:pRg st="3" end="3"/>
                                            </p:txEl>
                                          </p:spTgt>
                                        </p:tgtEl>
                                        <p:attrNameLst>
                                          <p:attrName>style.visibility</p:attrName>
                                        </p:attrNameLst>
                                      </p:cBhvr>
                                      <p:to>
                                        <p:strVal val="visible"/>
                                      </p:to>
                                    </p:set>
                                    <p:anim calcmode="lin" valueType="num">
                                      <p:cBhvr>
                                        <p:cTn id="19" dur="500" fill="hold"/>
                                        <p:tgtEl>
                                          <p:spTgt spid="23654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36547">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236547">
                                            <p:txEl>
                                              <p:pRg st="3" end="3"/>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36547">
                                            <p:txEl>
                                              <p:pRg st="4" end="4"/>
                                            </p:txEl>
                                          </p:spTgt>
                                        </p:tgtEl>
                                        <p:attrNameLst>
                                          <p:attrName>style.visibility</p:attrName>
                                        </p:attrNameLst>
                                      </p:cBhvr>
                                      <p:to>
                                        <p:strVal val="visible"/>
                                      </p:to>
                                    </p:set>
                                    <p:anim calcmode="lin" valueType="num">
                                      <p:cBhvr>
                                        <p:cTn id="24" dur="500" fill="hold"/>
                                        <p:tgtEl>
                                          <p:spTgt spid="236547">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236547">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236547">
                                            <p:txEl>
                                              <p:pRg st="4" end="4"/>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236547">
                                            <p:txEl>
                                              <p:pRg st="5" end="5"/>
                                            </p:txEl>
                                          </p:spTgt>
                                        </p:tgtEl>
                                        <p:attrNameLst>
                                          <p:attrName>style.visibility</p:attrName>
                                        </p:attrNameLst>
                                      </p:cBhvr>
                                      <p:to>
                                        <p:strVal val="visible"/>
                                      </p:to>
                                    </p:set>
                                    <p:anim calcmode="lin" valueType="num">
                                      <p:cBhvr>
                                        <p:cTn id="29" dur="500" fill="hold"/>
                                        <p:tgtEl>
                                          <p:spTgt spid="236547">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236547">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236547">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236547">
                                            <p:txEl>
                                              <p:pRg st="7" end="7"/>
                                            </p:txEl>
                                          </p:spTgt>
                                        </p:tgtEl>
                                        <p:attrNameLst>
                                          <p:attrName>style.visibility</p:attrName>
                                        </p:attrNameLst>
                                      </p:cBhvr>
                                      <p:to>
                                        <p:strVal val="visible"/>
                                      </p:to>
                                    </p:set>
                                    <p:anim calcmode="lin" valueType="num">
                                      <p:cBhvr>
                                        <p:cTn id="36" dur="500" fill="hold"/>
                                        <p:tgtEl>
                                          <p:spTgt spid="236547">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236547">
                                            <p:txEl>
                                              <p:pRg st="7" end="7"/>
                                            </p:txEl>
                                          </p:spTgt>
                                        </p:tgtEl>
                                        <p:attrNameLst>
                                          <p:attrName>ppt_h</p:attrName>
                                        </p:attrNameLst>
                                      </p:cBhvr>
                                      <p:tavLst>
                                        <p:tav tm="0">
                                          <p:val>
                                            <p:fltVal val="0"/>
                                          </p:val>
                                        </p:tav>
                                        <p:tav tm="100000">
                                          <p:val>
                                            <p:strVal val="#ppt_h"/>
                                          </p:val>
                                        </p:tav>
                                      </p:tavLst>
                                    </p:anim>
                                    <p:animEffect transition="in" filter="fade">
                                      <p:cBhvr>
                                        <p:cTn id="38" dur="500"/>
                                        <p:tgtEl>
                                          <p:spTgt spid="236547">
                                            <p:txEl>
                                              <p:pRg st="7" end="7"/>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236547">
                                            <p:txEl>
                                              <p:pRg st="8" end="8"/>
                                            </p:txEl>
                                          </p:spTgt>
                                        </p:tgtEl>
                                        <p:attrNameLst>
                                          <p:attrName>style.visibility</p:attrName>
                                        </p:attrNameLst>
                                      </p:cBhvr>
                                      <p:to>
                                        <p:strVal val="visible"/>
                                      </p:to>
                                    </p:set>
                                    <p:anim calcmode="lin" valueType="num">
                                      <p:cBhvr>
                                        <p:cTn id="41" dur="500" fill="hold"/>
                                        <p:tgtEl>
                                          <p:spTgt spid="236547">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236547">
                                            <p:txEl>
                                              <p:pRg st="8" end="8"/>
                                            </p:txEl>
                                          </p:spTgt>
                                        </p:tgtEl>
                                        <p:attrNameLst>
                                          <p:attrName>ppt_h</p:attrName>
                                        </p:attrNameLst>
                                      </p:cBhvr>
                                      <p:tavLst>
                                        <p:tav tm="0">
                                          <p:val>
                                            <p:fltVal val="0"/>
                                          </p:val>
                                        </p:tav>
                                        <p:tav tm="100000">
                                          <p:val>
                                            <p:strVal val="#ppt_h"/>
                                          </p:val>
                                        </p:tav>
                                      </p:tavLst>
                                    </p:anim>
                                    <p:animEffect transition="in" filter="fade">
                                      <p:cBhvr>
                                        <p:cTn id="43" dur="500"/>
                                        <p:tgtEl>
                                          <p:spTgt spid="236547">
                                            <p:txEl>
                                              <p:pRg st="8" end="8"/>
                                            </p:txEl>
                                          </p:spTgt>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236547">
                                            <p:txEl>
                                              <p:pRg st="9" end="9"/>
                                            </p:txEl>
                                          </p:spTgt>
                                        </p:tgtEl>
                                        <p:attrNameLst>
                                          <p:attrName>style.visibility</p:attrName>
                                        </p:attrNameLst>
                                      </p:cBhvr>
                                      <p:to>
                                        <p:strVal val="visible"/>
                                      </p:to>
                                    </p:set>
                                    <p:anim calcmode="lin" valueType="num">
                                      <p:cBhvr>
                                        <p:cTn id="46" dur="500" fill="hold"/>
                                        <p:tgtEl>
                                          <p:spTgt spid="236547">
                                            <p:txEl>
                                              <p:pRg st="9" end="9"/>
                                            </p:txEl>
                                          </p:spTgt>
                                        </p:tgtEl>
                                        <p:attrNameLst>
                                          <p:attrName>ppt_w</p:attrName>
                                        </p:attrNameLst>
                                      </p:cBhvr>
                                      <p:tavLst>
                                        <p:tav tm="0">
                                          <p:val>
                                            <p:fltVal val="0"/>
                                          </p:val>
                                        </p:tav>
                                        <p:tav tm="100000">
                                          <p:val>
                                            <p:strVal val="#ppt_w"/>
                                          </p:val>
                                        </p:tav>
                                      </p:tavLst>
                                    </p:anim>
                                    <p:anim calcmode="lin" valueType="num">
                                      <p:cBhvr>
                                        <p:cTn id="47" dur="500" fill="hold"/>
                                        <p:tgtEl>
                                          <p:spTgt spid="236547">
                                            <p:txEl>
                                              <p:pRg st="9" end="9"/>
                                            </p:txEl>
                                          </p:spTgt>
                                        </p:tgtEl>
                                        <p:attrNameLst>
                                          <p:attrName>ppt_h</p:attrName>
                                        </p:attrNameLst>
                                      </p:cBhvr>
                                      <p:tavLst>
                                        <p:tav tm="0">
                                          <p:val>
                                            <p:fltVal val="0"/>
                                          </p:val>
                                        </p:tav>
                                        <p:tav tm="100000">
                                          <p:val>
                                            <p:strVal val="#ppt_h"/>
                                          </p:val>
                                        </p:tav>
                                      </p:tavLst>
                                    </p:anim>
                                    <p:animEffect transition="in" filter="fade">
                                      <p:cBhvr>
                                        <p:cTn id="48" dur="500"/>
                                        <p:tgtEl>
                                          <p:spTgt spid="236547">
                                            <p:txEl>
                                              <p:pRg st="9" end="9"/>
                                            </p:txEl>
                                          </p:spTgt>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236547">
                                            <p:txEl>
                                              <p:pRg st="10" end="10"/>
                                            </p:txEl>
                                          </p:spTgt>
                                        </p:tgtEl>
                                        <p:attrNameLst>
                                          <p:attrName>style.visibility</p:attrName>
                                        </p:attrNameLst>
                                      </p:cBhvr>
                                      <p:to>
                                        <p:strVal val="visible"/>
                                      </p:to>
                                    </p:set>
                                    <p:anim calcmode="lin" valueType="num">
                                      <p:cBhvr>
                                        <p:cTn id="51" dur="500" fill="hold"/>
                                        <p:tgtEl>
                                          <p:spTgt spid="236547">
                                            <p:txEl>
                                              <p:pRg st="10" end="10"/>
                                            </p:txEl>
                                          </p:spTgt>
                                        </p:tgtEl>
                                        <p:attrNameLst>
                                          <p:attrName>ppt_w</p:attrName>
                                        </p:attrNameLst>
                                      </p:cBhvr>
                                      <p:tavLst>
                                        <p:tav tm="0">
                                          <p:val>
                                            <p:fltVal val="0"/>
                                          </p:val>
                                        </p:tav>
                                        <p:tav tm="100000">
                                          <p:val>
                                            <p:strVal val="#ppt_w"/>
                                          </p:val>
                                        </p:tav>
                                      </p:tavLst>
                                    </p:anim>
                                    <p:anim calcmode="lin" valueType="num">
                                      <p:cBhvr>
                                        <p:cTn id="52" dur="500" fill="hold"/>
                                        <p:tgtEl>
                                          <p:spTgt spid="236547">
                                            <p:txEl>
                                              <p:pRg st="10" end="10"/>
                                            </p:txEl>
                                          </p:spTgt>
                                        </p:tgtEl>
                                        <p:attrNameLst>
                                          <p:attrName>ppt_h</p:attrName>
                                        </p:attrNameLst>
                                      </p:cBhvr>
                                      <p:tavLst>
                                        <p:tav tm="0">
                                          <p:val>
                                            <p:fltVal val="0"/>
                                          </p:val>
                                        </p:tav>
                                        <p:tav tm="100000">
                                          <p:val>
                                            <p:strVal val="#ppt_h"/>
                                          </p:val>
                                        </p:tav>
                                      </p:tavLst>
                                    </p:anim>
                                    <p:animEffect transition="in" filter="fade">
                                      <p:cBhvr>
                                        <p:cTn id="53" dur="500"/>
                                        <p:tgtEl>
                                          <p:spTgt spid="236547">
                                            <p:txEl>
                                              <p:pRg st="10" end="10"/>
                                            </p:txEl>
                                          </p:spTgt>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236547">
                                            <p:txEl>
                                              <p:pRg st="11" end="11"/>
                                            </p:txEl>
                                          </p:spTgt>
                                        </p:tgtEl>
                                        <p:attrNameLst>
                                          <p:attrName>style.visibility</p:attrName>
                                        </p:attrNameLst>
                                      </p:cBhvr>
                                      <p:to>
                                        <p:strVal val="visible"/>
                                      </p:to>
                                    </p:set>
                                    <p:anim calcmode="lin" valueType="num">
                                      <p:cBhvr>
                                        <p:cTn id="56" dur="500" fill="hold"/>
                                        <p:tgtEl>
                                          <p:spTgt spid="236547">
                                            <p:txEl>
                                              <p:pRg st="11" end="11"/>
                                            </p:txEl>
                                          </p:spTgt>
                                        </p:tgtEl>
                                        <p:attrNameLst>
                                          <p:attrName>ppt_w</p:attrName>
                                        </p:attrNameLst>
                                      </p:cBhvr>
                                      <p:tavLst>
                                        <p:tav tm="0">
                                          <p:val>
                                            <p:fltVal val="0"/>
                                          </p:val>
                                        </p:tav>
                                        <p:tav tm="100000">
                                          <p:val>
                                            <p:strVal val="#ppt_w"/>
                                          </p:val>
                                        </p:tav>
                                      </p:tavLst>
                                    </p:anim>
                                    <p:anim calcmode="lin" valueType="num">
                                      <p:cBhvr>
                                        <p:cTn id="57" dur="500" fill="hold"/>
                                        <p:tgtEl>
                                          <p:spTgt spid="236547">
                                            <p:txEl>
                                              <p:pRg st="11" end="11"/>
                                            </p:txEl>
                                          </p:spTgt>
                                        </p:tgtEl>
                                        <p:attrNameLst>
                                          <p:attrName>ppt_h</p:attrName>
                                        </p:attrNameLst>
                                      </p:cBhvr>
                                      <p:tavLst>
                                        <p:tav tm="0">
                                          <p:val>
                                            <p:fltVal val="0"/>
                                          </p:val>
                                        </p:tav>
                                        <p:tav tm="100000">
                                          <p:val>
                                            <p:strVal val="#ppt_h"/>
                                          </p:val>
                                        </p:tav>
                                      </p:tavLst>
                                    </p:anim>
                                    <p:animEffect transition="in" filter="fade">
                                      <p:cBhvr>
                                        <p:cTn id="58" dur="500"/>
                                        <p:tgtEl>
                                          <p:spTgt spid="2365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277938" y="152400"/>
            <a:ext cx="7086600" cy="1447800"/>
          </a:xfrm>
        </p:spPr>
        <p:txBody>
          <a:bodyPr>
            <a:normAutofit fontScale="90000"/>
          </a:bodyPr>
          <a:lstStyle/>
          <a:p>
            <a:r>
              <a:rPr lang="en-US" dirty="0" smtClean="0"/>
              <a:t>Handout notes: </a:t>
            </a:r>
            <a:br>
              <a:rPr lang="en-US" dirty="0" smtClean="0"/>
            </a:br>
            <a:r>
              <a:rPr lang="en-US" dirty="0" smtClean="0"/>
              <a:t>The </a:t>
            </a:r>
            <a:r>
              <a:rPr lang="en-US" dirty="0"/>
              <a:t>mythical man-month</a:t>
            </a:r>
            <a:br>
              <a:rPr lang="en-US" dirty="0"/>
            </a:br>
            <a:r>
              <a:rPr lang="en-US" sz="2000" dirty="0"/>
              <a:t>(re-visited @ scale)</a:t>
            </a:r>
          </a:p>
        </p:txBody>
      </p:sp>
      <p:sp>
        <p:nvSpPr>
          <p:cNvPr id="252931" name="Rectangle 3"/>
          <p:cNvSpPr>
            <a:spLocks noGrp="1" noChangeArrowheads="1"/>
          </p:cNvSpPr>
          <p:nvPr>
            <p:ph type="body" idx="1"/>
          </p:nvPr>
        </p:nvSpPr>
        <p:spPr>
          <a:xfrm>
            <a:off x="1447800" y="1447800"/>
            <a:ext cx="7086600" cy="4724400"/>
          </a:xfrm>
        </p:spPr>
        <p:txBody>
          <a:bodyPr>
            <a:normAutofit/>
          </a:bodyPr>
          <a:lstStyle/>
          <a:p>
            <a:pPr>
              <a:lnSpc>
                <a:spcPct val="80000"/>
              </a:lnSpc>
            </a:pPr>
            <a:endParaRPr lang="en-US" dirty="0"/>
          </a:p>
          <a:p>
            <a:pPr>
              <a:lnSpc>
                <a:spcPct val="80000"/>
              </a:lnSpc>
            </a:pPr>
            <a:endParaRPr lang="en-US" dirty="0"/>
          </a:p>
          <a:p>
            <a:pPr>
              <a:lnSpc>
                <a:spcPct val="80000"/>
              </a:lnSpc>
            </a:pPr>
            <a:r>
              <a:rPr lang="en-US" dirty="0"/>
              <a:t>Without Fred (40 hour work week)</a:t>
            </a:r>
          </a:p>
          <a:p>
            <a:pPr lvl="1">
              <a:lnSpc>
                <a:spcPct val="80000"/>
              </a:lnSpc>
            </a:pPr>
            <a:r>
              <a:rPr lang="en-US" dirty="0"/>
              <a:t>100 * 40 * .7 == 2,800</a:t>
            </a:r>
          </a:p>
          <a:p>
            <a:pPr lvl="1">
              <a:lnSpc>
                <a:spcPct val="80000"/>
              </a:lnSpc>
            </a:pPr>
            <a:r>
              <a:rPr lang="en-US" dirty="0"/>
              <a:t>100 * 40 * .8 == 3,200 </a:t>
            </a:r>
            <a:r>
              <a:rPr lang="en-US" dirty="0">
                <a:solidFill>
                  <a:schemeClr val="folHlink"/>
                </a:solidFill>
              </a:rPr>
              <a:t>[Iteration optimizations]</a:t>
            </a:r>
          </a:p>
          <a:p>
            <a:pPr lvl="1">
              <a:lnSpc>
                <a:spcPct val="80000"/>
              </a:lnSpc>
            </a:pPr>
            <a:r>
              <a:rPr lang="en-US" dirty="0"/>
              <a:t>Extra staff hours added: 400 (10 new </a:t>
            </a:r>
            <a:r>
              <a:rPr lang="en-US" dirty="0" err="1"/>
              <a:t>Freds</a:t>
            </a:r>
            <a:r>
              <a:rPr lang="en-US" dirty="0"/>
              <a:t>!)</a:t>
            </a:r>
          </a:p>
          <a:p>
            <a:pPr>
              <a:lnSpc>
                <a:spcPct val="80000"/>
              </a:lnSpc>
            </a:pPr>
            <a:endParaRPr lang="en-US" dirty="0"/>
          </a:p>
          <a:p>
            <a:pPr>
              <a:lnSpc>
                <a:spcPct val="80000"/>
              </a:lnSpc>
            </a:pPr>
            <a:endParaRPr lang="en-US" dirty="0"/>
          </a:p>
        </p:txBody>
      </p:sp>
      <p:pic>
        <p:nvPicPr>
          <p:cNvPr id="252932" name="Picture 4" descr="MCj04099270000[1]"/>
          <p:cNvPicPr>
            <a:picLocks noChangeAspect="1" noChangeArrowheads="1"/>
          </p:cNvPicPr>
          <p:nvPr/>
        </p:nvPicPr>
        <p:blipFill>
          <a:blip r:embed="rId3" cstate="print"/>
          <a:srcRect/>
          <a:stretch>
            <a:fillRect/>
          </a:stretch>
        </p:blipFill>
        <p:spPr bwMode="auto">
          <a:xfrm>
            <a:off x="7754938" y="228600"/>
            <a:ext cx="1116012" cy="144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2931">
                                            <p:txEl>
                                              <p:pRg st="2" end="2"/>
                                            </p:txEl>
                                          </p:spTgt>
                                        </p:tgtEl>
                                        <p:attrNameLst>
                                          <p:attrName>style.visibility</p:attrName>
                                        </p:attrNameLst>
                                      </p:cBhvr>
                                      <p:to>
                                        <p:strVal val="visible"/>
                                      </p:to>
                                    </p:set>
                                    <p:anim calcmode="lin" valueType="num">
                                      <p:cBhvr>
                                        <p:cTn id="7" dur="500" fill="hold"/>
                                        <p:tgtEl>
                                          <p:spTgt spid="25293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52931">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52931">
                                            <p:txEl>
                                              <p:pRg st="2" end="2"/>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52931">
                                            <p:txEl>
                                              <p:pRg st="3" end="3"/>
                                            </p:txEl>
                                          </p:spTgt>
                                        </p:tgtEl>
                                        <p:attrNameLst>
                                          <p:attrName>style.visibility</p:attrName>
                                        </p:attrNameLst>
                                      </p:cBhvr>
                                      <p:to>
                                        <p:strVal val="visible"/>
                                      </p:to>
                                    </p:set>
                                    <p:anim calcmode="lin" valueType="num">
                                      <p:cBhvr>
                                        <p:cTn id="12" dur="500" fill="hold"/>
                                        <p:tgtEl>
                                          <p:spTgt spid="252931">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252931">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252931">
                                            <p:txEl>
                                              <p:pRg st="3" end="3"/>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52931">
                                            <p:txEl>
                                              <p:pRg st="4" end="4"/>
                                            </p:txEl>
                                          </p:spTgt>
                                        </p:tgtEl>
                                        <p:attrNameLst>
                                          <p:attrName>style.visibility</p:attrName>
                                        </p:attrNameLst>
                                      </p:cBhvr>
                                      <p:to>
                                        <p:strVal val="visible"/>
                                      </p:to>
                                    </p:set>
                                    <p:anim calcmode="lin" valueType="num">
                                      <p:cBhvr>
                                        <p:cTn id="17" dur="500" fill="hold"/>
                                        <p:tgtEl>
                                          <p:spTgt spid="252931">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252931">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252931">
                                            <p:txEl>
                                              <p:pRg st="4" end="4"/>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52931">
                                            <p:txEl>
                                              <p:pRg st="5" end="5"/>
                                            </p:txEl>
                                          </p:spTgt>
                                        </p:tgtEl>
                                        <p:attrNameLst>
                                          <p:attrName>style.visibility</p:attrName>
                                        </p:attrNameLst>
                                      </p:cBhvr>
                                      <p:to>
                                        <p:strVal val="visible"/>
                                      </p:to>
                                    </p:set>
                                    <p:anim calcmode="lin" valueType="num">
                                      <p:cBhvr>
                                        <p:cTn id="22" dur="500" fill="hold"/>
                                        <p:tgtEl>
                                          <p:spTgt spid="252931">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252931">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2529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2971800" y="4876800"/>
            <a:ext cx="1712913" cy="819150"/>
          </a:xfrm>
          <a:prstGeom prst="rect">
            <a:avLst/>
          </a:prstGeom>
          <a:solidFill>
            <a:srgbClr val="FFFFFF"/>
          </a:solidFill>
          <a:ln w="9525">
            <a:noFill/>
            <a:miter lim="800000"/>
            <a:headEnd/>
            <a:tailEnd/>
          </a:ln>
        </p:spPr>
        <p:txBody>
          <a:bodyPr/>
          <a:lstStyle/>
          <a:p>
            <a:endParaRPr lang="en-US"/>
          </a:p>
        </p:txBody>
      </p:sp>
      <p:sp>
        <p:nvSpPr>
          <p:cNvPr id="191491" name="AutoShape 3"/>
          <p:cNvSpPr>
            <a:spLocks noChangeArrowheads="1"/>
          </p:cNvSpPr>
          <p:nvPr/>
        </p:nvSpPr>
        <p:spPr bwMode="auto">
          <a:xfrm>
            <a:off x="2146300" y="2532063"/>
            <a:ext cx="1352550" cy="515937"/>
          </a:xfrm>
          <a:prstGeom prst="roundRect">
            <a:avLst>
              <a:gd name="adj" fmla="val 11046"/>
            </a:avLst>
          </a:prstGeom>
          <a:solidFill>
            <a:srgbClr val="00BCB8"/>
          </a:solidFill>
          <a:ln w="28575">
            <a:solidFill>
              <a:schemeClr val="hlink"/>
            </a:solidFill>
            <a:round/>
            <a:headEnd/>
            <a:tailEnd/>
          </a:ln>
        </p:spPr>
        <p:txBody>
          <a:bodyPr/>
          <a:lstStyle/>
          <a:p>
            <a:pPr algn="ctr"/>
            <a:r>
              <a:rPr lang="en-US">
                <a:solidFill>
                  <a:srgbClr val="000000"/>
                </a:solidFill>
              </a:rPr>
              <a:t>Checkin</a:t>
            </a:r>
          </a:p>
        </p:txBody>
      </p:sp>
      <p:sp>
        <p:nvSpPr>
          <p:cNvPr id="191492" name="AutoShape 4"/>
          <p:cNvSpPr>
            <a:spLocks noChangeArrowheads="1"/>
          </p:cNvSpPr>
          <p:nvPr/>
        </p:nvSpPr>
        <p:spPr bwMode="auto">
          <a:xfrm>
            <a:off x="3276600" y="3294063"/>
            <a:ext cx="1352550" cy="515937"/>
          </a:xfrm>
          <a:prstGeom prst="roundRect">
            <a:avLst>
              <a:gd name="adj" fmla="val 11046"/>
            </a:avLst>
          </a:prstGeom>
          <a:solidFill>
            <a:srgbClr val="00BCB8"/>
          </a:solidFill>
          <a:ln w="28575">
            <a:solidFill>
              <a:schemeClr val="hlink"/>
            </a:solidFill>
            <a:round/>
            <a:headEnd/>
            <a:tailEnd/>
          </a:ln>
        </p:spPr>
        <p:txBody>
          <a:bodyPr/>
          <a:lstStyle/>
          <a:p>
            <a:pPr algn="ctr"/>
            <a:r>
              <a:rPr lang="en-US">
                <a:solidFill>
                  <a:srgbClr val="000000"/>
                </a:solidFill>
              </a:rPr>
              <a:t>Build</a:t>
            </a:r>
          </a:p>
        </p:txBody>
      </p:sp>
      <p:sp>
        <p:nvSpPr>
          <p:cNvPr id="191493" name="AutoShape 5"/>
          <p:cNvSpPr>
            <a:spLocks noChangeArrowheads="1"/>
          </p:cNvSpPr>
          <p:nvPr/>
        </p:nvSpPr>
        <p:spPr bwMode="auto">
          <a:xfrm>
            <a:off x="4419600" y="4056063"/>
            <a:ext cx="1352550" cy="515937"/>
          </a:xfrm>
          <a:prstGeom prst="roundRect">
            <a:avLst>
              <a:gd name="adj" fmla="val 11046"/>
            </a:avLst>
          </a:prstGeom>
          <a:solidFill>
            <a:srgbClr val="00BCB8"/>
          </a:solidFill>
          <a:ln w="28575">
            <a:solidFill>
              <a:schemeClr val="hlink"/>
            </a:solidFill>
            <a:round/>
            <a:headEnd/>
            <a:tailEnd/>
          </a:ln>
        </p:spPr>
        <p:txBody>
          <a:bodyPr/>
          <a:lstStyle/>
          <a:p>
            <a:pPr algn="ctr"/>
            <a:r>
              <a:rPr lang="en-US">
                <a:solidFill>
                  <a:srgbClr val="000000"/>
                </a:solidFill>
              </a:rPr>
              <a:t>Smoke</a:t>
            </a:r>
          </a:p>
        </p:txBody>
      </p:sp>
      <p:sp>
        <p:nvSpPr>
          <p:cNvPr id="191494" name="AutoShape 6"/>
          <p:cNvSpPr>
            <a:spLocks noChangeArrowheads="1"/>
          </p:cNvSpPr>
          <p:nvPr/>
        </p:nvSpPr>
        <p:spPr bwMode="auto">
          <a:xfrm>
            <a:off x="5181600" y="4818063"/>
            <a:ext cx="2144713" cy="515937"/>
          </a:xfrm>
          <a:prstGeom prst="roundRect">
            <a:avLst>
              <a:gd name="adj" fmla="val 11046"/>
            </a:avLst>
          </a:prstGeom>
          <a:solidFill>
            <a:srgbClr val="00BCB8"/>
          </a:solidFill>
          <a:ln w="28575">
            <a:solidFill>
              <a:schemeClr val="hlink"/>
            </a:solidFill>
            <a:round/>
            <a:headEnd/>
            <a:tailEnd/>
          </a:ln>
        </p:spPr>
        <p:txBody>
          <a:bodyPr/>
          <a:lstStyle/>
          <a:p>
            <a:pPr algn="ctr"/>
            <a:r>
              <a:rPr lang="en-US">
                <a:solidFill>
                  <a:srgbClr val="000000"/>
                </a:solidFill>
              </a:rPr>
              <a:t>Regression</a:t>
            </a:r>
          </a:p>
        </p:txBody>
      </p:sp>
      <p:sp>
        <p:nvSpPr>
          <p:cNvPr id="191495" name="AutoShape 7"/>
          <p:cNvSpPr>
            <a:spLocks noChangeArrowheads="1"/>
          </p:cNvSpPr>
          <p:nvPr/>
        </p:nvSpPr>
        <p:spPr bwMode="auto">
          <a:xfrm>
            <a:off x="1752600" y="914400"/>
            <a:ext cx="2144713" cy="533400"/>
          </a:xfrm>
          <a:prstGeom prst="roundRect">
            <a:avLst>
              <a:gd name="adj" fmla="val 11046"/>
            </a:avLst>
          </a:prstGeom>
          <a:solidFill>
            <a:srgbClr val="49C386"/>
          </a:solidFill>
          <a:ln w="28575">
            <a:solidFill>
              <a:srgbClr val="226845"/>
            </a:solidFill>
            <a:round/>
            <a:headEnd/>
            <a:tailEnd/>
          </a:ln>
        </p:spPr>
        <p:txBody>
          <a:bodyPr/>
          <a:lstStyle/>
          <a:p>
            <a:pPr algn="ctr"/>
            <a:r>
              <a:rPr lang="en-US">
                <a:solidFill>
                  <a:srgbClr val="000000"/>
                </a:solidFill>
              </a:rPr>
              <a:t>Development</a:t>
            </a:r>
          </a:p>
        </p:txBody>
      </p:sp>
      <p:sp>
        <p:nvSpPr>
          <p:cNvPr id="191496" name="Rectangle 8"/>
          <p:cNvSpPr>
            <a:spLocks noGrp="1" noChangeArrowheads="1"/>
          </p:cNvSpPr>
          <p:nvPr>
            <p:ph type="title"/>
          </p:nvPr>
        </p:nvSpPr>
        <p:spPr>
          <a:xfrm>
            <a:off x="5060950" y="1054100"/>
            <a:ext cx="3627438" cy="771525"/>
          </a:xfrm>
          <a:solidFill>
            <a:srgbClr val="DDDDDD"/>
          </a:solidFill>
          <a:ln w="28575">
            <a:solidFill>
              <a:schemeClr val="folHlink"/>
            </a:solidFill>
          </a:ln>
        </p:spPr>
        <p:txBody>
          <a:bodyPr/>
          <a:lstStyle/>
          <a:p>
            <a:r>
              <a:rPr lang="en-US" sz="2000" i="1"/>
              <a:t>Unstable builds are expensive &amp; slow down your entire team!</a:t>
            </a:r>
          </a:p>
        </p:txBody>
      </p:sp>
      <p:cxnSp>
        <p:nvCxnSpPr>
          <p:cNvPr id="191497" name="AutoShape 9"/>
          <p:cNvCxnSpPr>
            <a:cxnSpLocks noChangeShapeType="1"/>
            <a:stCxn id="191492" idx="3"/>
            <a:endCxn id="191493" idx="0"/>
          </p:cNvCxnSpPr>
          <p:nvPr/>
        </p:nvCxnSpPr>
        <p:spPr bwMode="auto">
          <a:xfrm>
            <a:off x="4643438" y="3552825"/>
            <a:ext cx="452437" cy="488950"/>
          </a:xfrm>
          <a:prstGeom prst="bentConnector2">
            <a:avLst/>
          </a:prstGeom>
          <a:noFill/>
          <a:ln w="57150">
            <a:solidFill>
              <a:srgbClr val="000000"/>
            </a:solidFill>
            <a:miter lim="800000"/>
            <a:headEnd/>
            <a:tailEnd type="triangle" w="med" len="med"/>
          </a:ln>
          <a:effectLst/>
        </p:spPr>
      </p:cxnSp>
      <p:cxnSp>
        <p:nvCxnSpPr>
          <p:cNvPr id="191498" name="AutoShape 10"/>
          <p:cNvCxnSpPr>
            <a:cxnSpLocks noChangeShapeType="1"/>
            <a:stCxn id="191495" idx="2"/>
            <a:endCxn id="191491" idx="0"/>
          </p:cNvCxnSpPr>
          <p:nvPr/>
        </p:nvCxnSpPr>
        <p:spPr bwMode="auto">
          <a:xfrm rot="5400000">
            <a:off x="2296319" y="1988344"/>
            <a:ext cx="1055687" cy="3175"/>
          </a:xfrm>
          <a:prstGeom prst="bentConnector3">
            <a:avLst>
              <a:gd name="adj1" fmla="val 49926"/>
            </a:avLst>
          </a:prstGeom>
          <a:noFill/>
          <a:ln w="57150">
            <a:solidFill>
              <a:srgbClr val="000000"/>
            </a:solidFill>
            <a:miter lim="800000"/>
            <a:headEnd/>
            <a:tailEnd type="triangle" w="med" len="med"/>
          </a:ln>
          <a:effectLst/>
        </p:spPr>
      </p:cxnSp>
      <p:cxnSp>
        <p:nvCxnSpPr>
          <p:cNvPr id="191499" name="AutoShape 11"/>
          <p:cNvCxnSpPr>
            <a:cxnSpLocks noChangeShapeType="1"/>
            <a:stCxn id="191491" idx="3"/>
            <a:endCxn id="191492" idx="0"/>
          </p:cNvCxnSpPr>
          <p:nvPr/>
        </p:nvCxnSpPr>
        <p:spPr bwMode="auto">
          <a:xfrm>
            <a:off x="3513138" y="2790825"/>
            <a:ext cx="439737" cy="488950"/>
          </a:xfrm>
          <a:prstGeom prst="bentConnector2">
            <a:avLst/>
          </a:prstGeom>
          <a:noFill/>
          <a:ln w="57150">
            <a:solidFill>
              <a:srgbClr val="000000"/>
            </a:solidFill>
            <a:miter lim="800000"/>
            <a:headEnd/>
            <a:tailEnd type="triangle" w="med" len="med"/>
          </a:ln>
          <a:effectLst/>
        </p:spPr>
      </p:cxnSp>
      <p:cxnSp>
        <p:nvCxnSpPr>
          <p:cNvPr id="191500" name="AutoShape 12"/>
          <p:cNvCxnSpPr>
            <a:cxnSpLocks noChangeShapeType="1"/>
            <a:stCxn id="191493" idx="3"/>
            <a:endCxn id="191494" idx="0"/>
          </p:cNvCxnSpPr>
          <p:nvPr/>
        </p:nvCxnSpPr>
        <p:spPr bwMode="auto">
          <a:xfrm>
            <a:off x="5786438" y="4314825"/>
            <a:ext cx="468312" cy="488950"/>
          </a:xfrm>
          <a:prstGeom prst="bentConnector2">
            <a:avLst/>
          </a:prstGeom>
          <a:noFill/>
          <a:ln w="57150">
            <a:solidFill>
              <a:srgbClr val="000000"/>
            </a:solidFill>
            <a:miter lim="800000"/>
            <a:headEnd/>
            <a:tailEnd type="triangle" w="med" len="med"/>
          </a:ln>
          <a:effectLst/>
        </p:spPr>
      </p:cxnSp>
      <p:sp>
        <p:nvSpPr>
          <p:cNvPr id="191501" name="Text Box 13"/>
          <p:cNvSpPr txBox="1">
            <a:spLocks noChangeArrowheads="1"/>
          </p:cNvSpPr>
          <p:nvPr/>
        </p:nvSpPr>
        <p:spPr bwMode="auto">
          <a:xfrm>
            <a:off x="5105400" y="2743200"/>
            <a:ext cx="3906838" cy="366713"/>
          </a:xfrm>
          <a:prstGeom prst="rect">
            <a:avLst/>
          </a:prstGeom>
          <a:noFill/>
          <a:ln w="9525">
            <a:noFill/>
            <a:miter lim="800000"/>
            <a:headEnd/>
            <a:tailEnd/>
          </a:ln>
          <a:effectLst/>
        </p:spPr>
        <p:txBody>
          <a:bodyPr>
            <a:spAutoFit/>
          </a:bodyPr>
          <a:lstStyle/>
          <a:p>
            <a:pPr algn="l"/>
            <a:r>
              <a:rPr lang="en-US" sz="1800">
                <a:solidFill>
                  <a:srgbClr val="000000"/>
                </a:solidFill>
                <a:latin typeface="Times New Roman" pitchFamily="18" charset="0"/>
              </a:rPr>
              <a:t>Repeated cost of detection &amp; validation</a:t>
            </a:r>
          </a:p>
        </p:txBody>
      </p:sp>
      <p:sp>
        <p:nvSpPr>
          <p:cNvPr id="191502" name="Text Box 14"/>
          <p:cNvSpPr txBox="1">
            <a:spLocks noChangeArrowheads="1"/>
          </p:cNvSpPr>
          <p:nvPr/>
        </p:nvSpPr>
        <p:spPr bwMode="auto">
          <a:xfrm>
            <a:off x="5638800" y="3048000"/>
            <a:ext cx="3448050" cy="366713"/>
          </a:xfrm>
          <a:prstGeom prst="rect">
            <a:avLst/>
          </a:prstGeom>
          <a:noFill/>
          <a:ln w="9525">
            <a:noFill/>
            <a:miter lim="800000"/>
            <a:headEnd/>
            <a:tailEnd/>
          </a:ln>
          <a:effectLst/>
        </p:spPr>
        <p:txBody>
          <a:bodyPr>
            <a:spAutoFit/>
          </a:bodyPr>
          <a:lstStyle/>
          <a:p>
            <a:pPr algn="l"/>
            <a:r>
              <a:rPr lang="en-US" sz="1800">
                <a:solidFill>
                  <a:srgbClr val="000000"/>
                </a:solidFill>
                <a:latin typeface="Times New Roman" pitchFamily="18" charset="0"/>
              </a:rPr>
              <a:t>Firefighting, not going forward</a:t>
            </a:r>
          </a:p>
        </p:txBody>
      </p:sp>
      <p:sp>
        <p:nvSpPr>
          <p:cNvPr id="191503" name="Text Box 15"/>
          <p:cNvSpPr txBox="1">
            <a:spLocks noChangeArrowheads="1"/>
          </p:cNvSpPr>
          <p:nvPr/>
        </p:nvSpPr>
        <p:spPr bwMode="auto">
          <a:xfrm>
            <a:off x="6172200" y="3352800"/>
            <a:ext cx="1998663" cy="366713"/>
          </a:xfrm>
          <a:prstGeom prst="rect">
            <a:avLst/>
          </a:prstGeom>
          <a:noFill/>
          <a:ln w="9525">
            <a:noFill/>
            <a:miter lim="800000"/>
            <a:headEnd/>
            <a:tailEnd/>
          </a:ln>
          <a:effectLst/>
        </p:spPr>
        <p:txBody>
          <a:bodyPr>
            <a:spAutoFit/>
          </a:bodyPr>
          <a:lstStyle/>
          <a:p>
            <a:pPr algn="l"/>
            <a:r>
              <a:rPr kumimoji="0" lang="en-US" sz="1800">
                <a:solidFill>
                  <a:srgbClr val="000000"/>
                </a:solidFill>
                <a:latin typeface="Times New Roman" pitchFamily="18" charset="0"/>
              </a:rPr>
              <a:t>Impact on others</a:t>
            </a:r>
          </a:p>
        </p:txBody>
      </p:sp>
      <p:sp>
        <p:nvSpPr>
          <p:cNvPr id="191504" name="AutoShape 16"/>
          <p:cNvSpPr>
            <a:spLocks noChangeArrowheads="1"/>
          </p:cNvSpPr>
          <p:nvPr/>
        </p:nvSpPr>
        <p:spPr bwMode="auto">
          <a:xfrm>
            <a:off x="6629400" y="5580063"/>
            <a:ext cx="2144713" cy="515937"/>
          </a:xfrm>
          <a:prstGeom prst="roundRect">
            <a:avLst>
              <a:gd name="adj" fmla="val 11046"/>
            </a:avLst>
          </a:prstGeom>
          <a:solidFill>
            <a:srgbClr val="49C386"/>
          </a:solidFill>
          <a:ln w="28575">
            <a:solidFill>
              <a:srgbClr val="226845"/>
            </a:solidFill>
            <a:round/>
            <a:headEnd/>
            <a:tailEnd/>
          </a:ln>
        </p:spPr>
        <p:txBody>
          <a:bodyPr/>
          <a:lstStyle/>
          <a:p>
            <a:pPr algn="ctr"/>
            <a:r>
              <a:rPr lang="en-US">
                <a:solidFill>
                  <a:srgbClr val="000000"/>
                </a:solidFill>
              </a:rPr>
              <a:t>Play test</a:t>
            </a:r>
          </a:p>
        </p:txBody>
      </p:sp>
      <p:grpSp>
        <p:nvGrpSpPr>
          <p:cNvPr id="2" name="Group 17"/>
          <p:cNvGrpSpPr>
            <a:grpSpLocks/>
          </p:cNvGrpSpPr>
          <p:nvPr/>
        </p:nvGrpSpPr>
        <p:grpSpPr bwMode="auto">
          <a:xfrm>
            <a:off x="1668463" y="1181100"/>
            <a:ext cx="4973637" cy="4657725"/>
            <a:chOff x="859" y="648"/>
            <a:chExt cx="3116" cy="2934"/>
          </a:xfrm>
        </p:grpSpPr>
        <p:cxnSp>
          <p:nvCxnSpPr>
            <p:cNvPr id="191506" name="AutoShape 18"/>
            <p:cNvCxnSpPr>
              <a:cxnSpLocks noChangeShapeType="1"/>
              <a:stCxn id="191494" idx="1"/>
              <a:endCxn id="191495" idx="1"/>
            </p:cNvCxnSpPr>
            <p:nvPr/>
          </p:nvCxnSpPr>
          <p:spPr bwMode="auto">
            <a:xfrm rot="10800000">
              <a:off x="903" y="648"/>
              <a:ext cx="2160" cy="2454"/>
            </a:xfrm>
            <a:prstGeom prst="bentConnector3">
              <a:avLst>
                <a:gd name="adj1" fmla="val 110093"/>
              </a:avLst>
            </a:prstGeom>
            <a:noFill/>
            <a:ln w="57150">
              <a:solidFill>
                <a:srgbClr val="000000"/>
              </a:solidFill>
              <a:miter lim="800000"/>
              <a:headEnd/>
              <a:tailEnd type="triangle" w="med" len="med"/>
            </a:ln>
            <a:effectLst/>
          </p:spPr>
        </p:cxnSp>
        <p:sp>
          <p:nvSpPr>
            <p:cNvPr id="191507" name="Rectangle 19"/>
            <p:cNvSpPr>
              <a:spLocks noChangeArrowheads="1"/>
            </p:cNvSpPr>
            <p:nvPr/>
          </p:nvSpPr>
          <p:spPr bwMode="auto">
            <a:xfrm>
              <a:off x="859" y="2678"/>
              <a:ext cx="1010" cy="346"/>
            </a:xfrm>
            <a:prstGeom prst="rect">
              <a:avLst/>
            </a:prstGeom>
            <a:solidFill>
              <a:schemeClr val="tx1"/>
            </a:solidFill>
            <a:ln w="9525">
              <a:noFill/>
              <a:miter lim="800000"/>
              <a:headEnd/>
              <a:tailEnd/>
            </a:ln>
          </p:spPr>
          <p:txBody>
            <a:bodyPr wrap="none" lIns="0" tIns="0" rIns="0" bIns="0">
              <a:spAutoFit/>
            </a:bodyPr>
            <a:lstStyle/>
            <a:p>
              <a:pPr algn="ctr"/>
              <a:r>
                <a:rPr lang="en-US" sz="1800" i="1">
                  <a:solidFill>
                    <a:srgbClr val="000000"/>
                  </a:solidFill>
                </a:rPr>
                <a:t>Feedback takes</a:t>
              </a:r>
            </a:p>
            <a:p>
              <a:pPr algn="ctr"/>
              <a:r>
                <a:rPr lang="en-US" sz="1800" i="1">
                  <a:solidFill>
                    <a:srgbClr val="000000"/>
                  </a:solidFill>
                </a:rPr>
                <a:t>hours (or days)</a:t>
              </a:r>
              <a:endParaRPr lang="en-US" sz="1800" i="1"/>
            </a:p>
          </p:txBody>
        </p:sp>
        <p:sp>
          <p:nvSpPr>
            <p:cNvPr id="191508" name="Rectangle 20"/>
            <p:cNvSpPr>
              <a:spLocks noChangeArrowheads="1"/>
            </p:cNvSpPr>
            <p:nvPr/>
          </p:nvSpPr>
          <p:spPr bwMode="auto">
            <a:xfrm>
              <a:off x="1680" y="1008"/>
              <a:ext cx="1056" cy="173"/>
            </a:xfrm>
            <a:prstGeom prst="rect">
              <a:avLst/>
            </a:prstGeom>
            <a:solidFill>
              <a:schemeClr val="tx1"/>
            </a:solidFill>
            <a:ln w="9525">
              <a:noFill/>
              <a:miter lim="800000"/>
              <a:headEnd/>
              <a:tailEnd/>
            </a:ln>
          </p:spPr>
          <p:txBody>
            <a:bodyPr lIns="0" tIns="0" rIns="0" bIns="0">
              <a:spAutoFit/>
            </a:bodyPr>
            <a:lstStyle/>
            <a:p>
              <a:pPr algn="l"/>
              <a:r>
                <a:rPr lang="en-US" sz="1800" i="1">
                  <a:solidFill>
                    <a:srgbClr val="000000"/>
                  </a:solidFill>
                </a:rPr>
                <a:t>Bug introduced</a:t>
              </a:r>
              <a:endParaRPr lang="en-US" sz="1800" i="1"/>
            </a:p>
          </p:txBody>
        </p:sp>
        <p:cxnSp>
          <p:nvCxnSpPr>
            <p:cNvPr id="191509" name="AutoShape 21"/>
            <p:cNvCxnSpPr>
              <a:cxnSpLocks noChangeShapeType="1"/>
              <a:stCxn id="191504" idx="1"/>
              <a:endCxn id="191495" idx="1"/>
            </p:cNvCxnSpPr>
            <p:nvPr/>
          </p:nvCxnSpPr>
          <p:spPr bwMode="auto">
            <a:xfrm rot="10800000">
              <a:off x="903" y="648"/>
              <a:ext cx="3072" cy="2934"/>
            </a:xfrm>
            <a:prstGeom prst="bentConnector3">
              <a:avLst>
                <a:gd name="adj1" fmla="val 107093"/>
              </a:avLst>
            </a:prstGeom>
            <a:noFill/>
            <a:ln w="57150">
              <a:solidFill>
                <a:srgbClr val="000000"/>
              </a:solidFill>
              <a:miter lim="800000"/>
              <a:headEnd/>
              <a:tailEnd type="triangle" w="med" len="med"/>
            </a:ln>
            <a:effectLst/>
          </p:spPr>
        </p:cxnSp>
      </p:grpSp>
      <p:pic>
        <p:nvPicPr>
          <p:cNvPr id="191510" name="Picture 22" descr="MMj03367410000[1]"/>
          <p:cNvPicPr>
            <a:picLocks noChangeAspect="1" noChangeArrowheads="1" noCrop="1"/>
          </p:cNvPicPr>
          <p:nvPr/>
        </p:nvPicPr>
        <p:blipFill>
          <a:blip r:embed="rId3" cstate="print"/>
          <a:srcRect/>
          <a:stretch>
            <a:fillRect/>
          </a:stretch>
        </p:blipFill>
        <p:spPr bwMode="auto">
          <a:xfrm>
            <a:off x="4295775" y="1905000"/>
            <a:ext cx="736600" cy="1000125"/>
          </a:xfrm>
          <a:prstGeom prst="rect">
            <a:avLst/>
          </a:prstGeom>
          <a:noFill/>
        </p:spPr>
      </p:pic>
      <p:cxnSp>
        <p:nvCxnSpPr>
          <p:cNvPr id="191511" name="AutoShape 23"/>
          <p:cNvCxnSpPr>
            <a:cxnSpLocks noChangeShapeType="1"/>
          </p:cNvCxnSpPr>
          <p:nvPr/>
        </p:nvCxnSpPr>
        <p:spPr bwMode="auto">
          <a:xfrm rot="16200000" flipH="1">
            <a:off x="7269163" y="5137150"/>
            <a:ext cx="488950" cy="368300"/>
          </a:xfrm>
          <a:prstGeom prst="bentConnector3">
            <a:avLst>
              <a:gd name="adj1" fmla="val 648"/>
            </a:avLst>
          </a:prstGeom>
          <a:noFill/>
          <a:ln w="57150">
            <a:solidFill>
              <a:srgbClr val="000000"/>
            </a:solidFill>
            <a:miter lim="800000"/>
            <a:headEnd/>
            <a:tailEnd type="triangle" w="med" len="med"/>
          </a:ln>
          <a:effectLst/>
        </p:spPr>
      </p:cxnSp>
      <p:grpSp>
        <p:nvGrpSpPr>
          <p:cNvPr id="3" name="Group 24"/>
          <p:cNvGrpSpPr>
            <a:grpSpLocks/>
          </p:cNvGrpSpPr>
          <p:nvPr/>
        </p:nvGrpSpPr>
        <p:grpSpPr bwMode="auto">
          <a:xfrm>
            <a:off x="4800600" y="2895600"/>
            <a:ext cx="4191000" cy="2381250"/>
            <a:chOff x="2928" y="1728"/>
            <a:chExt cx="2626" cy="1500"/>
          </a:xfrm>
        </p:grpSpPr>
        <p:pic>
          <p:nvPicPr>
            <p:cNvPr id="191513" name="Picture 25" descr="MMj03367410000[1]"/>
            <p:cNvPicPr>
              <a:picLocks noChangeAspect="1" noChangeArrowheads="1" noCrop="1"/>
            </p:cNvPicPr>
            <p:nvPr/>
          </p:nvPicPr>
          <p:blipFill>
            <a:blip r:embed="rId3" cstate="print"/>
            <a:srcRect/>
            <a:stretch>
              <a:fillRect/>
            </a:stretch>
          </p:blipFill>
          <p:spPr bwMode="auto">
            <a:xfrm>
              <a:off x="4912" y="2316"/>
              <a:ext cx="322" cy="438"/>
            </a:xfrm>
            <a:prstGeom prst="rect">
              <a:avLst/>
            </a:prstGeom>
            <a:noFill/>
          </p:spPr>
        </p:pic>
        <p:sp>
          <p:nvSpPr>
            <p:cNvPr id="191514" name="Line 26"/>
            <p:cNvSpPr>
              <a:spLocks noChangeShapeType="1"/>
            </p:cNvSpPr>
            <p:nvPr/>
          </p:nvSpPr>
          <p:spPr bwMode="auto">
            <a:xfrm>
              <a:off x="2928" y="1728"/>
              <a:ext cx="1776" cy="1008"/>
            </a:xfrm>
            <a:prstGeom prst="line">
              <a:avLst/>
            </a:prstGeom>
            <a:noFill/>
            <a:ln w="76200">
              <a:solidFill>
                <a:srgbClr val="993300"/>
              </a:solidFill>
              <a:round/>
              <a:headEnd/>
              <a:tailEnd type="triangle" w="med" len="med"/>
            </a:ln>
            <a:effectLst/>
          </p:spPr>
          <p:txBody>
            <a:bodyPr/>
            <a:lstStyle/>
            <a:p>
              <a:endParaRPr lang="en-US"/>
            </a:p>
          </p:txBody>
        </p:sp>
        <p:pic>
          <p:nvPicPr>
            <p:cNvPr id="191515" name="Picture 27" descr="MMj03367410000[1]"/>
            <p:cNvPicPr>
              <a:picLocks noChangeAspect="1" noChangeArrowheads="1" noCrop="1"/>
            </p:cNvPicPr>
            <p:nvPr/>
          </p:nvPicPr>
          <p:blipFill>
            <a:blip r:embed="rId3" cstate="print"/>
            <a:srcRect/>
            <a:stretch>
              <a:fillRect/>
            </a:stretch>
          </p:blipFill>
          <p:spPr bwMode="auto">
            <a:xfrm>
              <a:off x="5072" y="2454"/>
              <a:ext cx="322" cy="438"/>
            </a:xfrm>
            <a:prstGeom prst="rect">
              <a:avLst/>
            </a:prstGeom>
            <a:noFill/>
          </p:spPr>
        </p:pic>
        <p:pic>
          <p:nvPicPr>
            <p:cNvPr id="191516" name="Picture 28" descr="MMj03367410000[1]"/>
            <p:cNvPicPr>
              <a:picLocks noChangeAspect="1" noChangeArrowheads="1" noCrop="1"/>
            </p:cNvPicPr>
            <p:nvPr/>
          </p:nvPicPr>
          <p:blipFill>
            <a:blip r:embed="rId3" cstate="print"/>
            <a:srcRect/>
            <a:stretch>
              <a:fillRect/>
            </a:stretch>
          </p:blipFill>
          <p:spPr bwMode="auto">
            <a:xfrm>
              <a:off x="5232" y="2592"/>
              <a:ext cx="322" cy="438"/>
            </a:xfrm>
            <a:prstGeom prst="rect">
              <a:avLst/>
            </a:prstGeom>
            <a:noFill/>
          </p:spPr>
        </p:pic>
        <p:pic>
          <p:nvPicPr>
            <p:cNvPr id="191517" name="Picture 29" descr="MMj03367410000[1]"/>
            <p:cNvPicPr>
              <a:picLocks noChangeAspect="1" noChangeArrowheads="1" noCrop="1"/>
            </p:cNvPicPr>
            <p:nvPr/>
          </p:nvPicPr>
          <p:blipFill>
            <a:blip r:embed="rId3" cstate="print"/>
            <a:srcRect/>
            <a:stretch>
              <a:fillRect/>
            </a:stretch>
          </p:blipFill>
          <p:spPr bwMode="auto">
            <a:xfrm>
              <a:off x="4670" y="2514"/>
              <a:ext cx="322" cy="438"/>
            </a:xfrm>
            <a:prstGeom prst="rect">
              <a:avLst/>
            </a:prstGeom>
            <a:noFill/>
          </p:spPr>
        </p:pic>
        <p:pic>
          <p:nvPicPr>
            <p:cNvPr id="191518" name="Picture 30" descr="MMj03367410000[1]"/>
            <p:cNvPicPr>
              <a:picLocks noChangeAspect="1" noChangeArrowheads="1" noCrop="1"/>
            </p:cNvPicPr>
            <p:nvPr/>
          </p:nvPicPr>
          <p:blipFill>
            <a:blip r:embed="rId3" cstate="print"/>
            <a:srcRect/>
            <a:stretch>
              <a:fillRect/>
            </a:stretch>
          </p:blipFill>
          <p:spPr bwMode="auto">
            <a:xfrm>
              <a:off x="4830" y="2652"/>
              <a:ext cx="322" cy="438"/>
            </a:xfrm>
            <a:prstGeom prst="rect">
              <a:avLst/>
            </a:prstGeom>
            <a:noFill/>
          </p:spPr>
        </p:pic>
        <p:pic>
          <p:nvPicPr>
            <p:cNvPr id="191519" name="Picture 31" descr="MMj03367410000[1]"/>
            <p:cNvPicPr>
              <a:picLocks noChangeAspect="1" noChangeArrowheads="1" noCrop="1"/>
            </p:cNvPicPr>
            <p:nvPr/>
          </p:nvPicPr>
          <p:blipFill>
            <a:blip r:embed="rId3" cstate="print"/>
            <a:srcRect/>
            <a:stretch>
              <a:fillRect/>
            </a:stretch>
          </p:blipFill>
          <p:spPr bwMode="auto">
            <a:xfrm>
              <a:off x="4990" y="2790"/>
              <a:ext cx="322" cy="438"/>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91510"/>
                                        </p:tgtEl>
                                        <p:attrNameLst>
                                          <p:attrName>style.visibility</p:attrName>
                                        </p:attrNameLst>
                                      </p:cBhvr>
                                      <p:to>
                                        <p:strVal val="visible"/>
                                      </p:to>
                                    </p:set>
                                    <p:anim calcmode="lin" valueType="num">
                                      <p:cBhvr>
                                        <p:cTn id="14" dur="500" fill="hold"/>
                                        <p:tgtEl>
                                          <p:spTgt spid="191510"/>
                                        </p:tgtEl>
                                        <p:attrNameLst>
                                          <p:attrName>ppt_w</p:attrName>
                                        </p:attrNameLst>
                                      </p:cBhvr>
                                      <p:tavLst>
                                        <p:tav tm="0">
                                          <p:val>
                                            <p:fltVal val="0"/>
                                          </p:val>
                                        </p:tav>
                                        <p:tav tm="100000">
                                          <p:val>
                                            <p:strVal val="#ppt_w"/>
                                          </p:val>
                                        </p:tav>
                                      </p:tavLst>
                                    </p:anim>
                                    <p:anim calcmode="lin" valueType="num">
                                      <p:cBhvr>
                                        <p:cTn id="15" dur="500" fill="hold"/>
                                        <p:tgtEl>
                                          <p:spTgt spid="191510"/>
                                        </p:tgtEl>
                                        <p:attrNameLst>
                                          <p:attrName>ppt_h</p:attrName>
                                        </p:attrNameLst>
                                      </p:cBhvr>
                                      <p:tavLst>
                                        <p:tav tm="0">
                                          <p:val>
                                            <p:fltVal val="0"/>
                                          </p:val>
                                        </p:tav>
                                        <p:tav tm="100000">
                                          <p:val>
                                            <p:strVal val="#ppt_h"/>
                                          </p:val>
                                        </p:tav>
                                      </p:tavLst>
                                    </p:anim>
                                    <p:animEffect transition="in" filter="fade">
                                      <p:cBhvr>
                                        <p:cTn id="16" dur="500"/>
                                        <p:tgtEl>
                                          <p:spTgt spid="1915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91501"/>
                                        </p:tgtEl>
                                        <p:attrNameLst>
                                          <p:attrName>style.visibility</p:attrName>
                                        </p:attrNameLst>
                                      </p:cBhvr>
                                      <p:to>
                                        <p:strVal val="visible"/>
                                      </p:to>
                                    </p:set>
                                    <p:anim calcmode="lin" valueType="num">
                                      <p:cBhvr>
                                        <p:cTn id="28" dur="500" fill="hold"/>
                                        <p:tgtEl>
                                          <p:spTgt spid="191501"/>
                                        </p:tgtEl>
                                        <p:attrNameLst>
                                          <p:attrName>ppt_w</p:attrName>
                                        </p:attrNameLst>
                                      </p:cBhvr>
                                      <p:tavLst>
                                        <p:tav tm="0">
                                          <p:val>
                                            <p:fltVal val="0"/>
                                          </p:val>
                                        </p:tav>
                                        <p:tav tm="100000">
                                          <p:val>
                                            <p:strVal val="#ppt_w"/>
                                          </p:val>
                                        </p:tav>
                                      </p:tavLst>
                                    </p:anim>
                                    <p:anim calcmode="lin" valueType="num">
                                      <p:cBhvr>
                                        <p:cTn id="29" dur="500" fill="hold"/>
                                        <p:tgtEl>
                                          <p:spTgt spid="191501"/>
                                        </p:tgtEl>
                                        <p:attrNameLst>
                                          <p:attrName>ppt_h</p:attrName>
                                        </p:attrNameLst>
                                      </p:cBhvr>
                                      <p:tavLst>
                                        <p:tav tm="0">
                                          <p:val>
                                            <p:fltVal val="0"/>
                                          </p:val>
                                        </p:tav>
                                        <p:tav tm="100000">
                                          <p:val>
                                            <p:strVal val="#ppt_h"/>
                                          </p:val>
                                        </p:tav>
                                      </p:tavLst>
                                    </p:anim>
                                    <p:animEffect transition="in" filter="fade">
                                      <p:cBhvr>
                                        <p:cTn id="30" dur="500"/>
                                        <p:tgtEl>
                                          <p:spTgt spid="19150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91502"/>
                                        </p:tgtEl>
                                        <p:attrNameLst>
                                          <p:attrName>style.visibility</p:attrName>
                                        </p:attrNameLst>
                                      </p:cBhvr>
                                      <p:to>
                                        <p:strVal val="visible"/>
                                      </p:to>
                                    </p:set>
                                    <p:anim calcmode="lin" valueType="num">
                                      <p:cBhvr>
                                        <p:cTn id="35" dur="500" fill="hold"/>
                                        <p:tgtEl>
                                          <p:spTgt spid="191502"/>
                                        </p:tgtEl>
                                        <p:attrNameLst>
                                          <p:attrName>ppt_w</p:attrName>
                                        </p:attrNameLst>
                                      </p:cBhvr>
                                      <p:tavLst>
                                        <p:tav tm="0">
                                          <p:val>
                                            <p:fltVal val="0"/>
                                          </p:val>
                                        </p:tav>
                                        <p:tav tm="100000">
                                          <p:val>
                                            <p:strVal val="#ppt_w"/>
                                          </p:val>
                                        </p:tav>
                                      </p:tavLst>
                                    </p:anim>
                                    <p:anim calcmode="lin" valueType="num">
                                      <p:cBhvr>
                                        <p:cTn id="36" dur="500" fill="hold"/>
                                        <p:tgtEl>
                                          <p:spTgt spid="191502"/>
                                        </p:tgtEl>
                                        <p:attrNameLst>
                                          <p:attrName>ppt_h</p:attrName>
                                        </p:attrNameLst>
                                      </p:cBhvr>
                                      <p:tavLst>
                                        <p:tav tm="0">
                                          <p:val>
                                            <p:fltVal val="0"/>
                                          </p:val>
                                        </p:tav>
                                        <p:tav tm="100000">
                                          <p:val>
                                            <p:strVal val="#ppt_h"/>
                                          </p:val>
                                        </p:tav>
                                      </p:tavLst>
                                    </p:anim>
                                    <p:animEffect transition="in" filter="fade">
                                      <p:cBhvr>
                                        <p:cTn id="37" dur="500"/>
                                        <p:tgtEl>
                                          <p:spTgt spid="19150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91503"/>
                                        </p:tgtEl>
                                        <p:attrNameLst>
                                          <p:attrName>style.visibility</p:attrName>
                                        </p:attrNameLst>
                                      </p:cBhvr>
                                      <p:to>
                                        <p:strVal val="visible"/>
                                      </p:to>
                                    </p:set>
                                    <p:anim calcmode="lin" valueType="num">
                                      <p:cBhvr>
                                        <p:cTn id="42" dur="500" fill="hold"/>
                                        <p:tgtEl>
                                          <p:spTgt spid="191503"/>
                                        </p:tgtEl>
                                        <p:attrNameLst>
                                          <p:attrName>ppt_w</p:attrName>
                                        </p:attrNameLst>
                                      </p:cBhvr>
                                      <p:tavLst>
                                        <p:tav tm="0">
                                          <p:val>
                                            <p:fltVal val="0"/>
                                          </p:val>
                                        </p:tav>
                                        <p:tav tm="100000">
                                          <p:val>
                                            <p:strVal val="#ppt_w"/>
                                          </p:val>
                                        </p:tav>
                                      </p:tavLst>
                                    </p:anim>
                                    <p:anim calcmode="lin" valueType="num">
                                      <p:cBhvr>
                                        <p:cTn id="43" dur="500" fill="hold"/>
                                        <p:tgtEl>
                                          <p:spTgt spid="191503"/>
                                        </p:tgtEl>
                                        <p:attrNameLst>
                                          <p:attrName>ppt_h</p:attrName>
                                        </p:attrNameLst>
                                      </p:cBhvr>
                                      <p:tavLst>
                                        <p:tav tm="0">
                                          <p:val>
                                            <p:fltVal val="0"/>
                                          </p:val>
                                        </p:tav>
                                        <p:tav tm="100000">
                                          <p:val>
                                            <p:strVal val="#ppt_h"/>
                                          </p:val>
                                        </p:tav>
                                      </p:tavLst>
                                    </p:anim>
                                    <p:animEffect transition="in" filter="fade">
                                      <p:cBhvr>
                                        <p:cTn id="44" dur="500"/>
                                        <p:tgtEl>
                                          <p:spTgt spid="191503"/>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91496"/>
                                        </p:tgtEl>
                                        <p:attrNameLst>
                                          <p:attrName>style.visibility</p:attrName>
                                        </p:attrNameLst>
                                      </p:cBhvr>
                                      <p:to>
                                        <p:strVal val="visible"/>
                                      </p:to>
                                    </p:set>
                                    <p:anim calcmode="lin" valueType="num">
                                      <p:cBhvr>
                                        <p:cTn id="47" dur="500" fill="hold"/>
                                        <p:tgtEl>
                                          <p:spTgt spid="191496"/>
                                        </p:tgtEl>
                                        <p:attrNameLst>
                                          <p:attrName>ppt_w</p:attrName>
                                        </p:attrNameLst>
                                      </p:cBhvr>
                                      <p:tavLst>
                                        <p:tav tm="0">
                                          <p:val>
                                            <p:fltVal val="0"/>
                                          </p:val>
                                        </p:tav>
                                        <p:tav tm="100000">
                                          <p:val>
                                            <p:strVal val="#ppt_w"/>
                                          </p:val>
                                        </p:tav>
                                      </p:tavLst>
                                    </p:anim>
                                    <p:anim calcmode="lin" valueType="num">
                                      <p:cBhvr>
                                        <p:cTn id="48" dur="500" fill="hold"/>
                                        <p:tgtEl>
                                          <p:spTgt spid="191496"/>
                                        </p:tgtEl>
                                        <p:attrNameLst>
                                          <p:attrName>ppt_h</p:attrName>
                                        </p:attrNameLst>
                                      </p:cBhvr>
                                      <p:tavLst>
                                        <p:tav tm="0">
                                          <p:val>
                                            <p:fltVal val="0"/>
                                          </p:val>
                                        </p:tav>
                                        <p:tav tm="100000">
                                          <p:val>
                                            <p:strVal val="#ppt_h"/>
                                          </p:val>
                                        </p:tav>
                                      </p:tavLst>
                                    </p:anim>
                                    <p:animEffect transition="in" filter="fade">
                                      <p:cBhvr>
                                        <p:cTn id="49" dur="500"/>
                                        <p:tgtEl>
                                          <p:spTgt spid="191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6" grpId="0" animBg="1"/>
      <p:bldP spid="191501" grpId="0"/>
      <p:bldP spid="191502" grpId="0"/>
      <p:bldP spid="19150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277938" y="228600"/>
            <a:ext cx="7637462" cy="838200"/>
          </a:xfrm>
          <a:ln/>
        </p:spPr>
        <p:txBody>
          <a:bodyPr/>
          <a:lstStyle/>
          <a:p>
            <a:r>
              <a:rPr lang="en-US" sz="2800"/>
              <a:t>Build &amp; test: comb filtering for iteration speed</a:t>
            </a:r>
          </a:p>
        </p:txBody>
      </p:sp>
      <p:sp>
        <p:nvSpPr>
          <p:cNvPr id="195587" name="Text Box 3"/>
          <p:cNvSpPr txBox="1">
            <a:spLocks noChangeArrowheads="1"/>
          </p:cNvSpPr>
          <p:nvPr/>
        </p:nvSpPr>
        <p:spPr bwMode="auto">
          <a:xfrm>
            <a:off x="1285875" y="4953000"/>
            <a:ext cx="1123950" cy="385763"/>
          </a:xfrm>
          <a:prstGeom prst="rect">
            <a:avLst/>
          </a:prstGeom>
          <a:solidFill>
            <a:srgbClr val="00BCB8"/>
          </a:solidFill>
          <a:ln w="19050">
            <a:solidFill>
              <a:schemeClr val="hlink"/>
            </a:solidFill>
            <a:miter lim="800000"/>
            <a:headEnd/>
            <a:tailEnd/>
          </a:ln>
          <a:effectLst/>
        </p:spPr>
        <p:txBody>
          <a:bodyPr wrap="none">
            <a:spAutoFit/>
          </a:bodyPr>
          <a:lstStyle/>
          <a:p>
            <a:pPr algn="ctr"/>
            <a:r>
              <a:rPr kumimoji="0" lang="en-US" sz="1800">
                <a:solidFill>
                  <a:srgbClr val="000000"/>
                </a:solidFill>
                <a:latin typeface="Times New Roman" pitchFamily="18" charset="0"/>
              </a:rPr>
              <a:t>New code</a:t>
            </a:r>
          </a:p>
        </p:txBody>
      </p:sp>
      <p:sp>
        <p:nvSpPr>
          <p:cNvPr id="195588" name="Line 4"/>
          <p:cNvSpPr>
            <a:spLocks noChangeShapeType="1"/>
          </p:cNvSpPr>
          <p:nvPr/>
        </p:nvSpPr>
        <p:spPr bwMode="auto">
          <a:xfrm>
            <a:off x="1447800" y="4343400"/>
            <a:ext cx="6781800" cy="0"/>
          </a:xfrm>
          <a:prstGeom prst="line">
            <a:avLst/>
          </a:prstGeom>
          <a:noFill/>
          <a:ln w="76200">
            <a:solidFill>
              <a:srgbClr val="000000"/>
            </a:solidFill>
            <a:round/>
            <a:headEnd/>
            <a:tailEnd type="triangle" w="med" len="med"/>
          </a:ln>
          <a:effectLst/>
        </p:spPr>
        <p:txBody>
          <a:bodyPr/>
          <a:lstStyle/>
          <a:p>
            <a:endParaRPr lang="en-US"/>
          </a:p>
        </p:txBody>
      </p:sp>
      <p:sp>
        <p:nvSpPr>
          <p:cNvPr id="195589" name="Text Box 5"/>
          <p:cNvSpPr txBox="1">
            <a:spLocks noChangeArrowheads="1"/>
          </p:cNvSpPr>
          <p:nvPr/>
        </p:nvSpPr>
        <p:spPr bwMode="auto">
          <a:xfrm>
            <a:off x="1371600" y="2590800"/>
            <a:ext cx="2527300" cy="1209675"/>
          </a:xfrm>
          <a:prstGeom prst="rect">
            <a:avLst/>
          </a:prstGeom>
          <a:solidFill>
            <a:srgbClr val="49C386"/>
          </a:solidFill>
          <a:ln w="19050">
            <a:solidFill>
              <a:srgbClr val="297B52"/>
            </a:solidFill>
            <a:miter lim="800000"/>
            <a:headEnd/>
            <a:tailEnd/>
          </a:ln>
          <a:effectLst/>
        </p:spPr>
        <p:txBody>
          <a:bodyPr wrap="none">
            <a:spAutoFit/>
          </a:bodyPr>
          <a:lstStyle/>
          <a:p>
            <a:pPr algn="l"/>
            <a:r>
              <a:rPr kumimoji="0" lang="en-US" sz="1800" u="sng">
                <a:solidFill>
                  <a:srgbClr val="000000"/>
                </a:solidFill>
                <a:latin typeface="Times New Roman" pitchFamily="18" charset="0"/>
              </a:rPr>
              <a:t>Sniff Test, Monkey Tests</a:t>
            </a:r>
          </a:p>
          <a:p>
            <a:pPr algn="l"/>
            <a:r>
              <a:rPr kumimoji="0" lang="en-US" sz="1800">
                <a:solidFill>
                  <a:srgbClr val="000000"/>
                </a:solidFill>
                <a:latin typeface="Times New Roman" pitchFamily="18" charset="0"/>
              </a:rPr>
              <a:t>  </a:t>
            </a:r>
            <a:r>
              <a:rPr kumimoji="0" lang="en-US" sz="1800" i="1">
                <a:solidFill>
                  <a:srgbClr val="000000"/>
                </a:solidFill>
                <a:latin typeface="Times New Roman" pitchFamily="18" charset="0"/>
              </a:rPr>
              <a:t>- Fast to run</a:t>
            </a:r>
          </a:p>
          <a:p>
            <a:pPr algn="l"/>
            <a:r>
              <a:rPr kumimoji="0" lang="en-US" sz="1800" i="1">
                <a:solidFill>
                  <a:srgbClr val="000000"/>
                </a:solidFill>
                <a:latin typeface="Times New Roman" pitchFamily="18" charset="0"/>
              </a:rPr>
              <a:t>  - Catch major errors</a:t>
            </a:r>
          </a:p>
          <a:p>
            <a:pPr algn="l"/>
            <a:r>
              <a:rPr kumimoji="0" lang="en-US" sz="1800" i="1">
                <a:solidFill>
                  <a:srgbClr val="000000"/>
                </a:solidFill>
                <a:latin typeface="Times New Roman" pitchFamily="18" charset="0"/>
              </a:rPr>
              <a:t>  - Keeps coders working</a:t>
            </a:r>
          </a:p>
        </p:txBody>
      </p:sp>
      <p:sp>
        <p:nvSpPr>
          <p:cNvPr id="195590" name="Line 6"/>
          <p:cNvSpPr>
            <a:spLocks noChangeShapeType="1"/>
          </p:cNvSpPr>
          <p:nvPr/>
        </p:nvSpPr>
        <p:spPr bwMode="auto">
          <a:xfrm>
            <a:off x="2381250" y="3821113"/>
            <a:ext cx="0" cy="1035050"/>
          </a:xfrm>
          <a:prstGeom prst="line">
            <a:avLst/>
          </a:prstGeom>
          <a:noFill/>
          <a:ln w="19050">
            <a:solidFill>
              <a:srgbClr val="000000"/>
            </a:solidFill>
            <a:prstDash val="lgDash"/>
            <a:round/>
            <a:headEnd/>
            <a:tailEnd/>
          </a:ln>
          <a:effectLst/>
        </p:spPr>
        <p:txBody>
          <a:bodyPr/>
          <a:lstStyle/>
          <a:p>
            <a:endParaRPr lang="en-US"/>
          </a:p>
        </p:txBody>
      </p:sp>
      <p:sp>
        <p:nvSpPr>
          <p:cNvPr id="195591" name="Text Box 7"/>
          <p:cNvSpPr txBox="1">
            <a:spLocks noChangeArrowheads="1"/>
          </p:cNvSpPr>
          <p:nvPr/>
        </p:nvSpPr>
        <p:spPr bwMode="auto">
          <a:xfrm>
            <a:off x="2381250" y="3886200"/>
            <a:ext cx="361950" cy="519113"/>
          </a:xfrm>
          <a:prstGeom prst="rect">
            <a:avLst/>
          </a:prstGeom>
          <a:noFill/>
          <a:ln w="9525">
            <a:noFill/>
            <a:miter lim="800000"/>
            <a:headEnd/>
            <a:tailEnd/>
          </a:ln>
          <a:effectLst/>
        </p:spPr>
        <p:txBody>
          <a:bodyPr wrap="none">
            <a:spAutoFit/>
          </a:bodyPr>
          <a:lstStyle/>
          <a:p>
            <a:pPr algn="l"/>
            <a:r>
              <a:rPr kumimoji="0" lang="en-US" sz="2800" b="1">
                <a:solidFill>
                  <a:srgbClr val="990000"/>
                </a:solidFill>
                <a:latin typeface="Times New Roman" pitchFamily="18" charset="0"/>
              </a:rPr>
              <a:t>$</a:t>
            </a:r>
          </a:p>
        </p:txBody>
      </p:sp>
      <p:grpSp>
        <p:nvGrpSpPr>
          <p:cNvPr id="2" name="Group 8"/>
          <p:cNvGrpSpPr>
            <a:grpSpLocks/>
          </p:cNvGrpSpPr>
          <p:nvPr/>
        </p:nvGrpSpPr>
        <p:grpSpPr bwMode="auto">
          <a:xfrm>
            <a:off x="2452688" y="990600"/>
            <a:ext cx="3490912" cy="3881438"/>
            <a:chOff x="1461" y="624"/>
            <a:chExt cx="2199" cy="2445"/>
          </a:xfrm>
        </p:grpSpPr>
        <p:sp>
          <p:nvSpPr>
            <p:cNvPr id="195593" name="Text Box 9"/>
            <p:cNvSpPr txBox="1">
              <a:spLocks noChangeArrowheads="1"/>
            </p:cNvSpPr>
            <p:nvPr/>
          </p:nvSpPr>
          <p:spPr bwMode="auto">
            <a:xfrm>
              <a:off x="1461" y="2826"/>
              <a:ext cx="1128" cy="243"/>
            </a:xfrm>
            <a:prstGeom prst="rect">
              <a:avLst/>
            </a:prstGeom>
            <a:solidFill>
              <a:srgbClr val="00BCB8"/>
            </a:solidFill>
            <a:ln w="19050">
              <a:solidFill>
                <a:schemeClr val="hlink"/>
              </a:solidFill>
              <a:miter lim="800000"/>
              <a:headEnd/>
              <a:tailEnd/>
            </a:ln>
            <a:effectLst/>
          </p:spPr>
          <p:txBody>
            <a:bodyPr wrap="none">
              <a:spAutoFit/>
            </a:bodyPr>
            <a:lstStyle/>
            <a:p>
              <a:pPr algn="ctr"/>
              <a:r>
                <a:rPr kumimoji="0" lang="en-US" sz="1800">
                  <a:solidFill>
                    <a:srgbClr val="000000"/>
                  </a:solidFill>
                  <a:latin typeface="Times New Roman" pitchFamily="18" charset="0"/>
                </a:rPr>
                <a:t>Full system build</a:t>
              </a:r>
            </a:p>
          </p:txBody>
        </p:sp>
        <p:sp>
          <p:nvSpPr>
            <p:cNvPr id="195594" name="Text Box 10"/>
            <p:cNvSpPr txBox="1">
              <a:spLocks noChangeArrowheads="1"/>
            </p:cNvSpPr>
            <p:nvPr/>
          </p:nvSpPr>
          <p:spPr bwMode="auto">
            <a:xfrm>
              <a:off x="1888" y="624"/>
              <a:ext cx="1772" cy="935"/>
            </a:xfrm>
            <a:prstGeom prst="rect">
              <a:avLst/>
            </a:prstGeom>
            <a:solidFill>
              <a:srgbClr val="49C386"/>
            </a:solidFill>
            <a:ln w="19050">
              <a:solidFill>
                <a:srgbClr val="297B52"/>
              </a:solidFill>
              <a:miter lim="800000"/>
              <a:headEnd/>
              <a:tailEnd/>
            </a:ln>
            <a:effectLst/>
          </p:spPr>
          <p:txBody>
            <a:bodyPr wrap="none">
              <a:spAutoFit/>
            </a:bodyPr>
            <a:lstStyle/>
            <a:p>
              <a:pPr algn="l"/>
              <a:r>
                <a:rPr kumimoji="0" lang="en-US" sz="1800" u="sng">
                  <a:solidFill>
                    <a:srgbClr val="000000"/>
                  </a:solidFill>
                  <a:latin typeface="Times New Roman" pitchFamily="18" charset="0"/>
                </a:rPr>
                <a:t>Smoke Test, Server Sniff</a:t>
              </a:r>
            </a:p>
            <a:p>
              <a:pPr algn="l"/>
              <a:r>
                <a:rPr kumimoji="0" lang="en-US" sz="1800">
                  <a:solidFill>
                    <a:srgbClr val="000000"/>
                  </a:solidFill>
                  <a:latin typeface="Times New Roman" pitchFamily="18" charset="0"/>
                </a:rPr>
                <a:t>  </a:t>
              </a:r>
              <a:r>
                <a:rPr kumimoji="0" lang="en-US" sz="1800" i="1">
                  <a:solidFill>
                    <a:srgbClr val="000000"/>
                  </a:solidFill>
                  <a:latin typeface="Times New Roman" pitchFamily="18" charset="0"/>
                </a:rPr>
                <a:t>- Is the game playable?</a:t>
              </a:r>
            </a:p>
            <a:p>
              <a:pPr algn="l"/>
              <a:r>
                <a:rPr kumimoji="0" lang="en-US" sz="1800" i="1">
                  <a:solidFill>
                    <a:srgbClr val="000000"/>
                  </a:solidFill>
                  <a:latin typeface="Times New Roman" pitchFamily="18" charset="0"/>
                </a:rPr>
                <a:t>  - Are the servers stable </a:t>
              </a:r>
            </a:p>
            <a:p>
              <a:pPr algn="l"/>
              <a:r>
                <a:rPr kumimoji="0" lang="en-US" sz="1800" i="1">
                  <a:solidFill>
                    <a:srgbClr val="000000"/>
                  </a:solidFill>
                  <a:latin typeface="Times New Roman" pitchFamily="18" charset="0"/>
                </a:rPr>
                <a:t>    under a light load?</a:t>
              </a:r>
            </a:p>
            <a:p>
              <a:pPr algn="l"/>
              <a:r>
                <a:rPr kumimoji="0" lang="en-US" sz="1800" i="1">
                  <a:solidFill>
                    <a:srgbClr val="000000"/>
                  </a:solidFill>
                  <a:latin typeface="Times New Roman" pitchFamily="18" charset="0"/>
                </a:rPr>
                <a:t>  - Do all key features work?</a:t>
              </a:r>
            </a:p>
          </p:txBody>
        </p:sp>
        <p:sp>
          <p:nvSpPr>
            <p:cNvPr id="195595" name="Line 11"/>
            <p:cNvSpPr>
              <a:spLocks noChangeShapeType="1"/>
            </p:cNvSpPr>
            <p:nvPr/>
          </p:nvSpPr>
          <p:spPr bwMode="auto">
            <a:xfrm>
              <a:off x="2668" y="2407"/>
              <a:ext cx="0" cy="652"/>
            </a:xfrm>
            <a:prstGeom prst="line">
              <a:avLst/>
            </a:prstGeom>
            <a:noFill/>
            <a:ln w="19050">
              <a:solidFill>
                <a:srgbClr val="000000"/>
              </a:solidFill>
              <a:prstDash val="lgDash"/>
              <a:round/>
              <a:headEnd/>
              <a:tailEnd/>
            </a:ln>
            <a:effectLst/>
          </p:spPr>
          <p:txBody>
            <a:bodyPr/>
            <a:lstStyle/>
            <a:p>
              <a:endParaRPr lang="en-US"/>
            </a:p>
          </p:txBody>
        </p:sp>
        <p:sp>
          <p:nvSpPr>
            <p:cNvPr id="195596" name="Text Box 12"/>
            <p:cNvSpPr txBox="1">
              <a:spLocks noChangeArrowheads="1"/>
            </p:cNvSpPr>
            <p:nvPr/>
          </p:nvSpPr>
          <p:spPr bwMode="auto">
            <a:xfrm>
              <a:off x="2716" y="2449"/>
              <a:ext cx="340" cy="327"/>
            </a:xfrm>
            <a:prstGeom prst="rect">
              <a:avLst/>
            </a:prstGeom>
            <a:noFill/>
            <a:ln w="9525">
              <a:noFill/>
              <a:miter lim="800000"/>
              <a:headEnd/>
              <a:tailEnd/>
            </a:ln>
            <a:effectLst/>
          </p:spPr>
          <p:txBody>
            <a:bodyPr wrap="none">
              <a:spAutoFit/>
            </a:bodyPr>
            <a:lstStyle/>
            <a:p>
              <a:pPr algn="l"/>
              <a:r>
                <a:rPr kumimoji="0" lang="en-US" sz="2800" b="1">
                  <a:solidFill>
                    <a:srgbClr val="990000"/>
                  </a:solidFill>
                  <a:latin typeface="Times New Roman" pitchFamily="18" charset="0"/>
                </a:rPr>
                <a:t>$$</a:t>
              </a:r>
            </a:p>
          </p:txBody>
        </p:sp>
        <p:sp>
          <p:nvSpPr>
            <p:cNvPr id="195597" name="Line 13"/>
            <p:cNvSpPr>
              <a:spLocks noChangeShapeType="1"/>
            </p:cNvSpPr>
            <p:nvPr/>
          </p:nvSpPr>
          <p:spPr bwMode="auto">
            <a:xfrm>
              <a:off x="2741" y="2472"/>
              <a:ext cx="0" cy="522"/>
            </a:xfrm>
            <a:prstGeom prst="line">
              <a:avLst/>
            </a:prstGeom>
            <a:noFill/>
            <a:ln w="19050">
              <a:solidFill>
                <a:srgbClr val="000000"/>
              </a:solidFill>
              <a:prstDash val="lgDash"/>
              <a:round/>
              <a:headEnd/>
              <a:tailEnd/>
            </a:ln>
            <a:effectLst/>
          </p:spPr>
          <p:txBody>
            <a:bodyPr/>
            <a:lstStyle/>
            <a:p>
              <a:endParaRPr lang="en-US"/>
            </a:p>
          </p:txBody>
        </p:sp>
      </p:grpSp>
      <p:grpSp>
        <p:nvGrpSpPr>
          <p:cNvPr id="3" name="Group 14"/>
          <p:cNvGrpSpPr>
            <a:grpSpLocks/>
          </p:cNvGrpSpPr>
          <p:nvPr/>
        </p:nvGrpSpPr>
        <p:grpSpPr bwMode="auto">
          <a:xfrm>
            <a:off x="4835525" y="2590800"/>
            <a:ext cx="4194175" cy="2747963"/>
            <a:chOff x="3046" y="1632"/>
            <a:chExt cx="2642" cy="1731"/>
          </a:xfrm>
        </p:grpSpPr>
        <p:sp>
          <p:nvSpPr>
            <p:cNvPr id="195599" name="Text Box 15"/>
            <p:cNvSpPr txBox="1">
              <a:spLocks noChangeArrowheads="1"/>
            </p:cNvSpPr>
            <p:nvPr/>
          </p:nvSpPr>
          <p:spPr bwMode="auto">
            <a:xfrm>
              <a:off x="3046" y="2812"/>
              <a:ext cx="940" cy="416"/>
            </a:xfrm>
            <a:prstGeom prst="rect">
              <a:avLst/>
            </a:prstGeom>
            <a:solidFill>
              <a:srgbClr val="00BCB8"/>
            </a:solidFill>
            <a:ln w="19050">
              <a:solidFill>
                <a:schemeClr val="hlink"/>
              </a:solidFill>
              <a:miter lim="800000"/>
              <a:headEnd/>
              <a:tailEnd/>
            </a:ln>
            <a:effectLst/>
          </p:spPr>
          <p:txBody>
            <a:bodyPr wrap="none">
              <a:spAutoFit/>
            </a:bodyPr>
            <a:lstStyle/>
            <a:p>
              <a:pPr algn="ctr"/>
              <a:r>
                <a:rPr kumimoji="0" lang="en-US" sz="1800">
                  <a:solidFill>
                    <a:srgbClr val="000000"/>
                  </a:solidFill>
                  <a:latin typeface="Times New Roman" pitchFamily="18" charset="0"/>
                </a:rPr>
                <a:t>Promotable to</a:t>
              </a:r>
            </a:p>
            <a:p>
              <a:pPr algn="ctr"/>
              <a:r>
                <a:rPr kumimoji="0" lang="en-US" sz="1800">
                  <a:solidFill>
                    <a:srgbClr val="000000"/>
                  </a:solidFill>
                  <a:latin typeface="Times New Roman" pitchFamily="18" charset="0"/>
                </a:rPr>
                <a:t>full testing</a:t>
              </a:r>
            </a:p>
          </p:txBody>
        </p:sp>
        <p:sp>
          <p:nvSpPr>
            <p:cNvPr id="195600" name="Text Box 16"/>
            <p:cNvSpPr txBox="1">
              <a:spLocks noChangeArrowheads="1"/>
            </p:cNvSpPr>
            <p:nvPr/>
          </p:nvSpPr>
          <p:spPr bwMode="auto">
            <a:xfrm>
              <a:off x="3264" y="1632"/>
              <a:ext cx="2424" cy="762"/>
            </a:xfrm>
            <a:prstGeom prst="rect">
              <a:avLst/>
            </a:prstGeom>
            <a:solidFill>
              <a:srgbClr val="49C386"/>
            </a:solidFill>
            <a:ln w="19050">
              <a:solidFill>
                <a:srgbClr val="297B52"/>
              </a:solidFill>
              <a:miter lim="800000"/>
              <a:headEnd/>
              <a:tailEnd/>
            </a:ln>
            <a:effectLst/>
          </p:spPr>
          <p:txBody>
            <a:bodyPr wrap="none">
              <a:spAutoFit/>
            </a:bodyPr>
            <a:lstStyle/>
            <a:p>
              <a:pPr algn="l"/>
              <a:r>
                <a:rPr kumimoji="0" lang="en-US" sz="1800" u="sng">
                  <a:solidFill>
                    <a:srgbClr val="000000"/>
                  </a:solidFill>
                  <a:latin typeface="Times New Roman" pitchFamily="18" charset="0"/>
                </a:rPr>
                <a:t>Full Feature Regression, Full Load Test</a:t>
              </a:r>
            </a:p>
            <a:p>
              <a:pPr algn="l"/>
              <a:r>
                <a:rPr kumimoji="0" lang="en-US" sz="1800">
                  <a:solidFill>
                    <a:srgbClr val="000000"/>
                  </a:solidFill>
                  <a:latin typeface="Times New Roman" pitchFamily="18" charset="0"/>
                </a:rPr>
                <a:t>  </a:t>
              </a:r>
              <a:r>
                <a:rPr kumimoji="0" lang="en-US" sz="1800" i="1">
                  <a:solidFill>
                    <a:srgbClr val="000000"/>
                  </a:solidFill>
                  <a:latin typeface="Times New Roman" pitchFamily="18" charset="0"/>
                </a:rPr>
                <a:t>- Do all test suites pass?</a:t>
              </a:r>
            </a:p>
            <a:p>
              <a:pPr algn="l"/>
              <a:r>
                <a:rPr kumimoji="0" lang="en-US" sz="1800" i="1">
                  <a:solidFill>
                    <a:srgbClr val="000000"/>
                  </a:solidFill>
                  <a:latin typeface="Times New Roman" pitchFamily="18" charset="0"/>
                </a:rPr>
                <a:t>  - Are the servers stable </a:t>
              </a:r>
            </a:p>
            <a:p>
              <a:pPr algn="l"/>
              <a:r>
                <a:rPr kumimoji="0" lang="en-US" sz="1800" i="1">
                  <a:solidFill>
                    <a:srgbClr val="000000"/>
                  </a:solidFill>
                  <a:latin typeface="Times New Roman" pitchFamily="18" charset="0"/>
                </a:rPr>
                <a:t>    under peak load conditions?</a:t>
              </a:r>
            </a:p>
          </p:txBody>
        </p:sp>
        <p:sp>
          <p:nvSpPr>
            <p:cNvPr id="195601" name="Line 17"/>
            <p:cNvSpPr>
              <a:spLocks noChangeShapeType="1"/>
            </p:cNvSpPr>
            <p:nvPr/>
          </p:nvSpPr>
          <p:spPr bwMode="auto">
            <a:xfrm>
              <a:off x="4237" y="2407"/>
              <a:ext cx="0" cy="652"/>
            </a:xfrm>
            <a:prstGeom prst="line">
              <a:avLst/>
            </a:prstGeom>
            <a:noFill/>
            <a:ln w="19050">
              <a:solidFill>
                <a:srgbClr val="000000"/>
              </a:solidFill>
              <a:prstDash val="lgDash"/>
              <a:round/>
              <a:headEnd/>
              <a:tailEnd/>
            </a:ln>
            <a:effectLst/>
          </p:spPr>
          <p:txBody>
            <a:bodyPr/>
            <a:lstStyle/>
            <a:p>
              <a:endParaRPr lang="en-US"/>
            </a:p>
          </p:txBody>
        </p:sp>
        <p:sp>
          <p:nvSpPr>
            <p:cNvPr id="195602" name="Text Box 18"/>
            <p:cNvSpPr txBox="1">
              <a:spLocks noChangeArrowheads="1"/>
            </p:cNvSpPr>
            <p:nvPr/>
          </p:nvSpPr>
          <p:spPr bwMode="auto">
            <a:xfrm>
              <a:off x="4572" y="3120"/>
              <a:ext cx="624" cy="243"/>
            </a:xfrm>
            <a:prstGeom prst="rect">
              <a:avLst/>
            </a:prstGeom>
            <a:solidFill>
              <a:srgbClr val="00BCB8"/>
            </a:solidFill>
            <a:ln w="19050">
              <a:solidFill>
                <a:schemeClr val="hlink"/>
              </a:solidFill>
              <a:miter lim="800000"/>
              <a:headEnd/>
              <a:tailEnd/>
            </a:ln>
            <a:effectLst/>
          </p:spPr>
          <p:txBody>
            <a:bodyPr wrap="none">
              <a:spAutoFit/>
            </a:bodyPr>
            <a:lstStyle/>
            <a:p>
              <a:pPr algn="ctr"/>
              <a:r>
                <a:rPr kumimoji="0" lang="en-US" sz="1800">
                  <a:solidFill>
                    <a:srgbClr val="000000"/>
                  </a:solidFill>
                  <a:latin typeface="Times New Roman" pitchFamily="18" charset="0"/>
                </a:rPr>
                <a:t>Playable</a:t>
              </a:r>
            </a:p>
          </p:txBody>
        </p:sp>
        <p:sp>
          <p:nvSpPr>
            <p:cNvPr id="195603" name="Text Box 19"/>
            <p:cNvSpPr txBox="1">
              <a:spLocks noChangeArrowheads="1"/>
            </p:cNvSpPr>
            <p:nvPr/>
          </p:nvSpPr>
          <p:spPr bwMode="auto">
            <a:xfrm>
              <a:off x="4401" y="2438"/>
              <a:ext cx="452" cy="327"/>
            </a:xfrm>
            <a:prstGeom prst="rect">
              <a:avLst/>
            </a:prstGeom>
            <a:noFill/>
            <a:ln w="9525">
              <a:noFill/>
              <a:miter lim="800000"/>
              <a:headEnd/>
              <a:tailEnd/>
            </a:ln>
            <a:effectLst/>
          </p:spPr>
          <p:txBody>
            <a:bodyPr wrap="none">
              <a:spAutoFit/>
            </a:bodyPr>
            <a:lstStyle/>
            <a:p>
              <a:pPr algn="l"/>
              <a:r>
                <a:rPr kumimoji="0" lang="en-US" sz="2800" b="1">
                  <a:solidFill>
                    <a:srgbClr val="990000"/>
                  </a:solidFill>
                  <a:latin typeface="Times New Roman" pitchFamily="18" charset="0"/>
                </a:rPr>
                <a:t>$$$</a:t>
              </a:r>
            </a:p>
          </p:txBody>
        </p:sp>
        <p:sp>
          <p:nvSpPr>
            <p:cNvPr id="195604" name="Line 20"/>
            <p:cNvSpPr>
              <a:spLocks noChangeShapeType="1"/>
            </p:cNvSpPr>
            <p:nvPr/>
          </p:nvSpPr>
          <p:spPr bwMode="auto">
            <a:xfrm>
              <a:off x="4316" y="2472"/>
              <a:ext cx="0" cy="522"/>
            </a:xfrm>
            <a:prstGeom prst="line">
              <a:avLst/>
            </a:prstGeom>
            <a:noFill/>
            <a:ln w="19050">
              <a:solidFill>
                <a:srgbClr val="000000"/>
              </a:solidFill>
              <a:prstDash val="lgDash"/>
              <a:round/>
              <a:headEnd/>
              <a:tailEnd/>
            </a:ln>
            <a:effectLst/>
          </p:spPr>
          <p:txBody>
            <a:bodyPr/>
            <a:lstStyle/>
            <a:p>
              <a:endParaRPr lang="en-US"/>
            </a:p>
          </p:txBody>
        </p:sp>
        <p:sp>
          <p:nvSpPr>
            <p:cNvPr id="195605" name="Line 21"/>
            <p:cNvSpPr>
              <a:spLocks noChangeShapeType="1"/>
            </p:cNvSpPr>
            <p:nvPr/>
          </p:nvSpPr>
          <p:spPr bwMode="auto">
            <a:xfrm>
              <a:off x="4396" y="2407"/>
              <a:ext cx="0" cy="652"/>
            </a:xfrm>
            <a:prstGeom prst="line">
              <a:avLst/>
            </a:prstGeom>
            <a:noFill/>
            <a:ln w="19050">
              <a:solidFill>
                <a:srgbClr val="000000"/>
              </a:solidFill>
              <a:prstDash val="lgDash"/>
              <a:round/>
              <a:headEnd/>
              <a:tailEnd/>
            </a:ln>
            <a:effectLst/>
          </p:spPr>
          <p:txBody>
            <a:bodyPr/>
            <a:lstStyle/>
            <a:p>
              <a:endParaRPr lang="en-US"/>
            </a:p>
          </p:txBody>
        </p:sp>
      </p:grpSp>
      <p:sp>
        <p:nvSpPr>
          <p:cNvPr id="195606" name="Rectangle 22"/>
          <p:cNvSpPr>
            <a:spLocks noChangeArrowheads="1"/>
          </p:cNvSpPr>
          <p:nvPr/>
        </p:nvSpPr>
        <p:spPr bwMode="auto">
          <a:xfrm>
            <a:off x="1504950" y="5562600"/>
            <a:ext cx="6267450" cy="730250"/>
          </a:xfrm>
          <a:prstGeom prst="rect">
            <a:avLst/>
          </a:prstGeom>
          <a:solidFill>
            <a:srgbClr val="DDDDDD"/>
          </a:solidFill>
          <a:ln w="28575" cap="sq">
            <a:solidFill>
              <a:schemeClr val="folHlink"/>
            </a:solidFill>
            <a:miter lim="800000"/>
            <a:headEnd/>
            <a:tailEnd/>
          </a:ln>
          <a:effectLst/>
        </p:spPr>
        <p:txBody>
          <a:bodyPr wrap="none">
            <a:spAutoFit/>
          </a:bodyPr>
          <a:lstStyle/>
          <a:p>
            <a:pPr algn="l" eaLnBrk="0" hangingPunct="0">
              <a:buFontTx/>
              <a:buChar char="•"/>
            </a:pPr>
            <a:r>
              <a:rPr kumimoji="0" lang="en-US" sz="2000">
                <a:solidFill>
                  <a:srgbClr val="000000"/>
                </a:solidFill>
                <a:latin typeface="Times New Roman" pitchFamily="18" charset="0"/>
              </a:rPr>
              <a:t> Cheap tests to catch gross errors early in the pipeline</a:t>
            </a:r>
          </a:p>
          <a:p>
            <a:pPr algn="l" eaLnBrk="0" hangingPunct="0">
              <a:buFontTx/>
              <a:buChar char="•"/>
            </a:pPr>
            <a:r>
              <a:rPr kumimoji="0" lang="en-US" sz="2000">
                <a:solidFill>
                  <a:srgbClr val="000000"/>
                </a:solidFill>
                <a:latin typeface="Times New Roman" pitchFamily="18" charset="0"/>
              </a:rPr>
              <a:t> More expensive tests only run on known functional builds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295400" y="990600"/>
            <a:ext cx="7239000" cy="381000"/>
          </a:xfrm>
        </p:spPr>
        <p:txBody>
          <a:bodyPr>
            <a:normAutofit fontScale="90000"/>
          </a:bodyPr>
          <a:lstStyle/>
          <a:p>
            <a:r>
              <a:rPr lang="en-US" sz="2800"/>
              <a:t>Scale may be our own Dinosaur Killer </a:t>
            </a:r>
            <a:br>
              <a:rPr lang="en-US" sz="2800"/>
            </a:br>
            <a:r>
              <a:rPr lang="en-US" sz="2000"/>
              <a:t>(evolve or die…)</a:t>
            </a:r>
            <a:r>
              <a:rPr lang="en-US" sz="2800"/>
              <a:t> </a:t>
            </a:r>
          </a:p>
        </p:txBody>
      </p:sp>
      <p:sp>
        <p:nvSpPr>
          <p:cNvPr id="162822" name="Text Box 6"/>
          <p:cNvSpPr txBox="1">
            <a:spLocks noChangeArrowheads="1"/>
          </p:cNvSpPr>
          <p:nvPr/>
        </p:nvSpPr>
        <p:spPr bwMode="auto">
          <a:xfrm>
            <a:off x="6597650" y="5486400"/>
            <a:ext cx="1631950" cy="581025"/>
          </a:xfrm>
          <a:prstGeom prst="rect">
            <a:avLst/>
          </a:prstGeom>
          <a:noFill/>
          <a:ln w="9525">
            <a:noFill/>
            <a:miter lim="800000"/>
            <a:headEnd/>
            <a:tailEnd/>
          </a:ln>
          <a:effectLst/>
        </p:spPr>
        <p:txBody>
          <a:bodyPr wrap="none">
            <a:spAutoFit/>
          </a:bodyPr>
          <a:lstStyle/>
          <a:p>
            <a:pPr algn="ctr" eaLnBrk="0" hangingPunct="0"/>
            <a:r>
              <a:rPr kumimoji="0" lang="en-US" sz="1600" b="1">
                <a:latin typeface="Arial" pitchFamily="34" charset="0"/>
                <a:ea typeface="ヒラギノ角ゴ Pro W3" pitchFamily="1" charset="-128"/>
              </a:rPr>
              <a:t>Oblivion:  2006</a:t>
            </a:r>
          </a:p>
          <a:p>
            <a:pPr algn="ctr" eaLnBrk="0" hangingPunct="0"/>
            <a:endParaRPr kumimoji="0" lang="en-US" sz="1600" b="1">
              <a:latin typeface="Arial" pitchFamily="34" charset="0"/>
              <a:ea typeface="ヒラギノ角ゴ Pro W3" pitchFamily="1" charset="-128"/>
            </a:endParaRPr>
          </a:p>
        </p:txBody>
      </p:sp>
      <p:pic>
        <p:nvPicPr>
          <p:cNvPr id="162826" name="Picture 10" descr="impact"/>
          <p:cNvPicPr>
            <a:picLocks noChangeAspect="1" noChangeArrowheads="1"/>
          </p:cNvPicPr>
          <p:nvPr/>
        </p:nvPicPr>
        <p:blipFill>
          <a:blip r:embed="rId3" cstate="print"/>
          <a:srcRect/>
          <a:stretch>
            <a:fillRect/>
          </a:stretch>
        </p:blipFill>
        <p:spPr bwMode="auto">
          <a:xfrm>
            <a:off x="2209800" y="1733550"/>
            <a:ext cx="5410200" cy="4052888"/>
          </a:xfrm>
          <a:prstGeom prst="rect">
            <a:avLst/>
          </a:prstGeom>
          <a:noFill/>
        </p:spPr>
      </p:pic>
      <p:sp>
        <p:nvSpPr>
          <p:cNvPr id="162827" name="Text Box 11"/>
          <p:cNvSpPr txBox="1">
            <a:spLocks noChangeArrowheads="1"/>
          </p:cNvSpPr>
          <p:nvPr/>
        </p:nvSpPr>
        <p:spPr bwMode="auto">
          <a:xfrm>
            <a:off x="1295400" y="5867400"/>
            <a:ext cx="7235825" cy="457200"/>
          </a:xfrm>
          <a:prstGeom prst="rect">
            <a:avLst/>
          </a:prstGeom>
          <a:noFill/>
          <a:ln w="9525">
            <a:noFill/>
            <a:miter lim="800000"/>
            <a:headEnd/>
            <a:tailEnd/>
          </a:ln>
          <a:effectLst/>
        </p:spPr>
        <p:txBody>
          <a:bodyPr wrap="none">
            <a:spAutoFit/>
          </a:bodyPr>
          <a:lstStyle/>
          <a:p>
            <a:r>
              <a:rPr lang="en-US" i="1">
                <a:solidFill>
                  <a:srgbClr val="800000"/>
                </a:solidFill>
              </a:rPr>
              <a:t>PS3 &amp; Xbox 360 are hard enough: what about PS4?</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1295400" y="457200"/>
            <a:ext cx="7315200" cy="1143000"/>
          </a:xfrm>
        </p:spPr>
        <p:txBody>
          <a:bodyPr/>
          <a:lstStyle/>
          <a:p>
            <a:pPr>
              <a:spcBef>
                <a:spcPct val="10000"/>
              </a:spcBef>
            </a:pPr>
            <a:r>
              <a:rPr lang="en-US" sz="3200" dirty="0" smtClean="0"/>
              <a:t>Handout notes</a:t>
            </a:r>
            <a:r>
              <a:rPr lang="en-US" sz="2800" dirty="0" smtClean="0"/>
              <a:t/>
            </a:r>
            <a:br>
              <a:rPr lang="en-US" sz="2800" dirty="0" smtClean="0"/>
            </a:br>
            <a:r>
              <a:rPr lang="en-US" sz="2800" dirty="0" smtClean="0"/>
              <a:t>Moore’s </a:t>
            </a:r>
            <a:r>
              <a:rPr lang="en-US" sz="2800" dirty="0"/>
              <a:t>Law: pain now &amp; more on the way</a:t>
            </a:r>
          </a:p>
        </p:txBody>
      </p:sp>
      <p:sp>
        <p:nvSpPr>
          <p:cNvPr id="237571" name="Rectangle 3"/>
          <p:cNvSpPr>
            <a:spLocks noGrp="1" noChangeArrowheads="1"/>
          </p:cNvSpPr>
          <p:nvPr>
            <p:ph type="body" idx="1"/>
          </p:nvPr>
        </p:nvSpPr>
        <p:spPr>
          <a:xfrm>
            <a:off x="1447800" y="1600200"/>
            <a:ext cx="7391400" cy="4800600"/>
          </a:xfrm>
        </p:spPr>
        <p:txBody>
          <a:bodyPr>
            <a:normAutofit fontScale="77500" lnSpcReduction="20000"/>
          </a:bodyPr>
          <a:lstStyle/>
          <a:p>
            <a:pPr>
              <a:spcBef>
                <a:spcPct val="5000"/>
              </a:spcBef>
            </a:pPr>
            <a:r>
              <a:rPr lang="en-US"/>
              <a:t>Current pain points</a:t>
            </a:r>
          </a:p>
          <a:p>
            <a:pPr lvl="1">
              <a:spcBef>
                <a:spcPct val="5000"/>
              </a:spcBef>
            </a:pPr>
            <a:r>
              <a:rPr lang="en-US"/>
              <a:t>PS3 (~Teraflop, via eight cores!), Xbox 360</a:t>
            </a:r>
          </a:p>
          <a:p>
            <a:pPr lvl="1">
              <a:spcBef>
                <a:spcPct val="5000"/>
              </a:spcBef>
            </a:pPr>
            <a:r>
              <a:rPr lang="en-US"/>
              <a:t>Multi-core PC &amp; servers</a:t>
            </a:r>
          </a:p>
          <a:p>
            <a:pPr>
              <a:spcBef>
                <a:spcPct val="5000"/>
              </a:spcBef>
            </a:pPr>
            <a:endParaRPr lang="en-US" sz="1600"/>
          </a:p>
          <a:p>
            <a:pPr>
              <a:spcBef>
                <a:spcPct val="5000"/>
              </a:spcBef>
            </a:pPr>
            <a:r>
              <a:rPr lang="en-US" u="sng"/>
              <a:t>Shift in chip designs</a:t>
            </a:r>
          </a:p>
          <a:p>
            <a:pPr lvl="1">
              <a:spcBef>
                <a:spcPct val="5000"/>
              </a:spcBef>
            </a:pPr>
            <a:r>
              <a:rPr lang="en-US"/>
              <a:t>Old: clock speed &amp; cache at all costs</a:t>
            </a:r>
          </a:p>
          <a:p>
            <a:pPr lvl="1">
              <a:spcBef>
                <a:spcPct val="5000"/>
              </a:spcBef>
            </a:pPr>
            <a:r>
              <a:rPr lang="en-US"/>
              <a:t>New: threads at all costs</a:t>
            </a:r>
          </a:p>
          <a:p>
            <a:pPr>
              <a:spcBef>
                <a:spcPct val="5000"/>
              </a:spcBef>
            </a:pPr>
            <a:endParaRPr lang="en-US" sz="1600"/>
          </a:p>
          <a:p>
            <a:pPr>
              <a:spcBef>
                <a:spcPct val="5000"/>
              </a:spcBef>
            </a:pPr>
            <a:r>
              <a:rPr lang="en-US"/>
              <a:t>On the (short-term) horizon</a:t>
            </a:r>
          </a:p>
          <a:p>
            <a:pPr lvl="1">
              <a:spcBef>
                <a:spcPct val="5000"/>
              </a:spcBef>
            </a:pPr>
            <a:r>
              <a:rPr lang="en-US"/>
              <a:t>General-Purpose GPUs</a:t>
            </a:r>
          </a:p>
          <a:p>
            <a:pPr lvl="2">
              <a:spcBef>
                <a:spcPct val="5000"/>
              </a:spcBef>
            </a:pPr>
            <a:r>
              <a:rPr lang="en-US"/>
              <a:t>Nvidia GeForce 8800: 128 cores == concurrency pain</a:t>
            </a:r>
          </a:p>
          <a:p>
            <a:pPr lvl="1">
              <a:spcBef>
                <a:spcPct val="5000"/>
              </a:spcBef>
            </a:pPr>
            <a:r>
              <a:rPr lang="en-US"/>
              <a:t>Quad-core desktop processors &amp; 8 to 32 core servers</a:t>
            </a:r>
          </a:p>
          <a:p>
            <a:pPr lvl="1">
              <a:spcBef>
                <a:spcPct val="5000"/>
              </a:spcBef>
            </a:pPr>
            <a:r>
              <a:rPr lang="en-US"/>
              <a:t>Sun’s Niagara: eight cores @ 4 parallel threads each</a:t>
            </a:r>
          </a:p>
          <a:p>
            <a:pPr lvl="2">
              <a:spcBef>
                <a:spcPct val="5000"/>
              </a:spcBef>
            </a:pPr>
            <a:r>
              <a:rPr lang="en-US"/>
              <a:t>32 concurrently running threads</a:t>
            </a:r>
          </a:p>
          <a:p>
            <a:pPr lvl="2">
              <a:spcBef>
                <a:spcPct val="5000"/>
              </a:spcBef>
            </a:pPr>
            <a:r>
              <a:rPr lang="en-US"/>
              <a:t>One thread == one process, or one process == 32 threads </a:t>
            </a:r>
          </a:p>
          <a:p>
            <a:pPr lvl="2">
              <a:spcBef>
                <a:spcPct val="5000"/>
              </a:spcBef>
            </a:pPr>
            <a:r>
              <a:rPr lang="en-US"/>
              <a:t>16-core Rock processor up next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anim calcmode="lin" valueType="num">
                                      <p:cBhvr>
                                        <p:cTn id="7" dur="500" fill="hold"/>
                                        <p:tgtEl>
                                          <p:spTgt spid="2375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757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37571">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37571">
                                            <p:txEl>
                                              <p:pRg st="1" end="1"/>
                                            </p:txEl>
                                          </p:spTgt>
                                        </p:tgtEl>
                                        <p:attrNameLst>
                                          <p:attrName>style.visibility</p:attrName>
                                        </p:attrNameLst>
                                      </p:cBhvr>
                                      <p:to>
                                        <p:strVal val="visible"/>
                                      </p:to>
                                    </p:set>
                                    <p:anim calcmode="lin" valueType="num">
                                      <p:cBhvr>
                                        <p:cTn id="12" dur="500" fill="hold"/>
                                        <p:tgtEl>
                                          <p:spTgt spid="23757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3757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37571">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37571">
                                            <p:txEl>
                                              <p:pRg st="2" end="2"/>
                                            </p:txEl>
                                          </p:spTgt>
                                        </p:tgtEl>
                                        <p:attrNameLst>
                                          <p:attrName>style.visibility</p:attrName>
                                        </p:attrNameLst>
                                      </p:cBhvr>
                                      <p:to>
                                        <p:strVal val="visible"/>
                                      </p:to>
                                    </p:set>
                                    <p:anim calcmode="lin" valueType="num">
                                      <p:cBhvr>
                                        <p:cTn id="17" dur="500" fill="hold"/>
                                        <p:tgtEl>
                                          <p:spTgt spid="23757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37571">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37571">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37571">
                                            <p:txEl>
                                              <p:pRg st="4" end="4"/>
                                            </p:txEl>
                                          </p:spTgt>
                                        </p:tgtEl>
                                        <p:attrNameLst>
                                          <p:attrName>style.visibility</p:attrName>
                                        </p:attrNameLst>
                                      </p:cBhvr>
                                      <p:to>
                                        <p:strVal val="visible"/>
                                      </p:to>
                                    </p:set>
                                    <p:anim calcmode="lin" valueType="num">
                                      <p:cBhvr>
                                        <p:cTn id="22" dur="500" fill="hold"/>
                                        <p:tgtEl>
                                          <p:spTgt spid="237571">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237571">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237571">
                                            <p:txEl>
                                              <p:pRg st="4" end="4"/>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37571">
                                            <p:txEl>
                                              <p:pRg st="5" end="5"/>
                                            </p:txEl>
                                          </p:spTgt>
                                        </p:tgtEl>
                                        <p:attrNameLst>
                                          <p:attrName>style.visibility</p:attrName>
                                        </p:attrNameLst>
                                      </p:cBhvr>
                                      <p:to>
                                        <p:strVal val="visible"/>
                                      </p:to>
                                    </p:set>
                                    <p:anim calcmode="lin" valueType="num">
                                      <p:cBhvr>
                                        <p:cTn id="27" dur="500" fill="hold"/>
                                        <p:tgtEl>
                                          <p:spTgt spid="237571">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237571">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237571">
                                            <p:txEl>
                                              <p:pRg st="5" end="5"/>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37571">
                                            <p:txEl>
                                              <p:pRg st="6" end="6"/>
                                            </p:txEl>
                                          </p:spTgt>
                                        </p:tgtEl>
                                        <p:attrNameLst>
                                          <p:attrName>style.visibility</p:attrName>
                                        </p:attrNameLst>
                                      </p:cBhvr>
                                      <p:to>
                                        <p:strVal val="visible"/>
                                      </p:to>
                                    </p:set>
                                    <p:anim calcmode="lin" valueType="num">
                                      <p:cBhvr>
                                        <p:cTn id="32" dur="500" fill="hold"/>
                                        <p:tgtEl>
                                          <p:spTgt spid="237571">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237571">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237571">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37571">
                                            <p:txEl>
                                              <p:pRg st="8" end="8"/>
                                            </p:txEl>
                                          </p:spTgt>
                                        </p:tgtEl>
                                        <p:attrNameLst>
                                          <p:attrName>style.visibility</p:attrName>
                                        </p:attrNameLst>
                                      </p:cBhvr>
                                      <p:to>
                                        <p:strVal val="visible"/>
                                      </p:to>
                                    </p:set>
                                    <p:anim calcmode="lin" valueType="num">
                                      <p:cBhvr>
                                        <p:cTn id="39" dur="500" fill="hold"/>
                                        <p:tgtEl>
                                          <p:spTgt spid="237571">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237571">
                                            <p:txEl>
                                              <p:pRg st="8" end="8"/>
                                            </p:txEl>
                                          </p:spTgt>
                                        </p:tgtEl>
                                        <p:attrNameLst>
                                          <p:attrName>ppt_h</p:attrName>
                                        </p:attrNameLst>
                                      </p:cBhvr>
                                      <p:tavLst>
                                        <p:tav tm="0">
                                          <p:val>
                                            <p:fltVal val="0"/>
                                          </p:val>
                                        </p:tav>
                                        <p:tav tm="100000">
                                          <p:val>
                                            <p:strVal val="#ppt_h"/>
                                          </p:val>
                                        </p:tav>
                                      </p:tavLst>
                                    </p:anim>
                                    <p:animEffect transition="in" filter="fade">
                                      <p:cBhvr>
                                        <p:cTn id="41" dur="500"/>
                                        <p:tgtEl>
                                          <p:spTgt spid="237571">
                                            <p:txEl>
                                              <p:pRg st="8" end="8"/>
                                            </p:txEl>
                                          </p:spTgt>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237571">
                                            <p:txEl>
                                              <p:pRg st="9" end="9"/>
                                            </p:txEl>
                                          </p:spTgt>
                                        </p:tgtEl>
                                        <p:attrNameLst>
                                          <p:attrName>style.visibility</p:attrName>
                                        </p:attrNameLst>
                                      </p:cBhvr>
                                      <p:to>
                                        <p:strVal val="visible"/>
                                      </p:to>
                                    </p:set>
                                    <p:anim calcmode="lin" valueType="num">
                                      <p:cBhvr>
                                        <p:cTn id="44" dur="500" fill="hold"/>
                                        <p:tgtEl>
                                          <p:spTgt spid="237571">
                                            <p:txEl>
                                              <p:pRg st="9" end="9"/>
                                            </p:txEl>
                                          </p:spTgt>
                                        </p:tgtEl>
                                        <p:attrNameLst>
                                          <p:attrName>ppt_w</p:attrName>
                                        </p:attrNameLst>
                                      </p:cBhvr>
                                      <p:tavLst>
                                        <p:tav tm="0">
                                          <p:val>
                                            <p:fltVal val="0"/>
                                          </p:val>
                                        </p:tav>
                                        <p:tav tm="100000">
                                          <p:val>
                                            <p:strVal val="#ppt_w"/>
                                          </p:val>
                                        </p:tav>
                                      </p:tavLst>
                                    </p:anim>
                                    <p:anim calcmode="lin" valueType="num">
                                      <p:cBhvr>
                                        <p:cTn id="45" dur="500" fill="hold"/>
                                        <p:tgtEl>
                                          <p:spTgt spid="237571">
                                            <p:txEl>
                                              <p:pRg st="9" end="9"/>
                                            </p:txEl>
                                          </p:spTgt>
                                        </p:tgtEl>
                                        <p:attrNameLst>
                                          <p:attrName>ppt_h</p:attrName>
                                        </p:attrNameLst>
                                      </p:cBhvr>
                                      <p:tavLst>
                                        <p:tav tm="0">
                                          <p:val>
                                            <p:fltVal val="0"/>
                                          </p:val>
                                        </p:tav>
                                        <p:tav tm="100000">
                                          <p:val>
                                            <p:strVal val="#ppt_h"/>
                                          </p:val>
                                        </p:tav>
                                      </p:tavLst>
                                    </p:anim>
                                    <p:animEffect transition="in" filter="fade">
                                      <p:cBhvr>
                                        <p:cTn id="46" dur="500"/>
                                        <p:tgtEl>
                                          <p:spTgt spid="237571">
                                            <p:txEl>
                                              <p:pRg st="9" end="9"/>
                                            </p:txEl>
                                          </p:spTgt>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237571">
                                            <p:txEl>
                                              <p:pRg st="10" end="10"/>
                                            </p:txEl>
                                          </p:spTgt>
                                        </p:tgtEl>
                                        <p:attrNameLst>
                                          <p:attrName>style.visibility</p:attrName>
                                        </p:attrNameLst>
                                      </p:cBhvr>
                                      <p:to>
                                        <p:strVal val="visible"/>
                                      </p:to>
                                    </p:set>
                                    <p:anim calcmode="lin" valueType="num">
                                      <p:cBhvr>
                                        <p:cTn id="49" dur="500" fill="hold"/>
                                        <p:tgtEl>
                                          <p:spTgt spid="237571">
                                            <p:txEl>
                                              <p:pRg st="10" end="10"/>
                                            </p:txEl>
                                          </p:spTgt>
                                        </p:tgtEl>
                                        <p:attrNameLst>
                                          <p:attrName>ppt_w</p:attrName>
                                        </p:attrNameLst>
                                      </p:cBhvr>
                                      <p:tavLst>
                                        <p:tav tm="0">
                                          <p:val>
                                            <p:fltVal val="0"/>
                                          </p:val>
                                        </p:tav>
                                        <p:tav tm="100000">
                                          <p:val>
                                            <p:strVal val="#ppt_w"/>
                                          </p:val>
                                        </p:tav>
                                      </p:tavLst>
                                    </p:anim>
                                    <p:anim calcmode="lin" valueType="num">
                                      <p:cBhvr>
                                        <p:cTn id="50" dur="500" fill="hold"/>
                                        <p:tgtEl>
                                          <p:spTgt spid="237571">
                                            <p:txEl>
                                              <p:pRg st="10" end="10"/>
                                            </p:txEl>
                                          </p:spTgt>
                                        </p:tgtEl>
                                        <p:attrNameLst>
                                          <p:attrName>ppt_h</p:attrName>
                                        </p:attrNameLst>
                                      </p:cBhvr>
                                      <p:tavLst>
                                        <p:tav tm="0">
                                          <p:val>
                                            <p:fltVal val="0"/>
                                          </p:val>
                                        </p:tav>
                                        <p:tav tm="100000">
                                          <p:val>
                                            <p:strVal val="#ppt_h"/>
                                          </p:val>
                                        </p:tav>
                                      </p:tavLst>
                                    </p:anim>
                                    <p:animEffect transition="in" filter="fade">
                                      <p:cBhvr>
                                        <p:cTn id="51" dur="500"/>
                                        <p:tgtEl>
                                          <p:spTgt spid="237571">
                                            <p:txEl>
                                              <p:pRg st="10" end="10"/>
                                            </p:txEl>
                                          </p:spTgt>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237571">
                                            <p:txEl>
                                              <p:pRg st="11" end="11"/>
                                            </p:txEl>
                                          </p:spTgt>
                                        </p:tgtEl>
                                        <p:attrNameLst>
                                          <p:attrName>style.visibility</p:attrName>
                                        </p:attrNameLst>
                                      </p:cBhvr>
                                      <p:to>
                                        <p:strVal val="visible"/>
                                      </p:to>
                                    </p:set>
                                    <p:anim calcmode="lin" valueType="num">
                                      <p:cBhvr>
                                        <p:cTn id="54" dur="500" fill="hold"/>
                                        <p:tgtEl>
                                          <p:spTgt spid="237571">
                                            <p:txEl>
                                              <p:pRg st="11" end="11"/>
                                            </p:txEl>
                                          </p:spTgt>
                                        </p:tgtEl>
                                        <p:attrNameLst>
                                          <p:attrName>ppt_w</p:attrName>
                                        </p:attrNameLst>
                                      </p:cBhvr>
                                      <p:tavLst>
                                        <p:tav tm="0">
                                          <p:val>
                                            <p:fltVal val="0"/>
                                          </p:val>
                                        </p:tav>
                                        <p:tav tm="100000">
                                          <p:val>
                                            <p:strVal val="#ppt_w"/>
                                          </p:val>
                                        </p:tav>
                                      </p:tavLst>
                                    </p:anim>
                                    <p:anim calcmode="lin" valueType="num">
                                      <p:cBhvr>
                                        <p:cTn id="55" dur="500" fill="hold"/>
                                        <p:tgtEl>
                                          <p:spTgt spid="237571">
                                            <p:txEl>
                                              <p:pRg st="11" end="11"/>
                                            </p:txEl>
                                          </p:spTgt>
                                        </p:tgtEl>
                                        <p:attrNameLst>
                                          <p:attrName>ppt_h</p:attrName>
                                        </p:attrNameLst>
                                      </p:cBhvr>
                                      <p:tavLst>
                                        <p:tav tm="0">
                                          <p:val>
                                            <p:fltVal val="0"/>
                                          </p:val>
                                        </p:tav>
                                        <p:tav tm="100000">
                                          <p:val>
                                            <p:strVal val="#ppt_h"/>
                                          </p:val>
                                        </p:tav>
                                      </p:tavLst>
                                    </p:anim>
                                    <p:animEffect transition="in" filter="fade">
                                      <p:cBhvr>
                                        <p:cTn id="56" dur="500"/>
                                        <p:tgtEl>
                                          <p:spTgt spid="237571">
                                            <p:txEl>
                                              <p:pRg st="11" end="11"/>
                                            </p:txEl>
                                          </p:spTgt>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237571">
                                            <p:txEl>
                                              <p:pRg st="12" end="12"/>
                                            </p:txEl>
                                          </p:spTgt>
                                        </p:tgtEl>
                                        <p:attrNameLst>
                                          <p:attrName>style.visibility</p:attrName>
                                        </p:attrNameLst>
                                      </p:cBhvr>
                                      <p:to>
                                        <p:strVal val="visible"/>
                                      </p:to>
                                    </p:set>
                                    <p:anim calcmode="lin" valueType="num">
                                      <p:cBhvr>
                                        <p:cTn id="59" dur="500" fill="hold"/>
                                        <p:tgtEl>
                                          <p:spTgt spid="237571">
                                            <p:txEl>
                                              <p:pRg st="12" end="12"/>
                                            </p:txEl>
                                          </p:spTgt>
                                        </p:tgtEl>
                                        <p:attrNameLst>
                                          <p:attrName>ppt_w</p:attrName>
                                        </p:attrNameLst>
                                      </p:cBhvr>
                                      <p:tavLst>
                                        <p:tav tm="0">
                                          <p:val>
                                            <p:fltVal val="0"/>
                                          </p:val>
                                        </p:tav>
                                        <p:tav tm="100000">
                                          <p:val>
                                            <p:strVal val="#ppt_w"/>
                                          </p:val>
                                        </p:tav>
                                      </p:tavLst>
                                    </p:anim>
                                    <p:anim calcmode="lin" valueType="num">
                                      <p:cBhvr>
                                        <p:cTn id="60" dur="500" fill="hold"/>
                                        <p:tgtEl>
                                          <p:spTgt spid="237571">
                                            <p:txEl>
                                              <p:pRg st="12" end="12"/>
                                            </p:txEl>
                                          </p:spTgt>
                                        </p:tgtEl>
                                        <p:attrNameLst>
                                          <p:attrName>ppt_h</p:attrName>
                                        </p:attrNameLst>
                                      </p:cBhvr>
                                      <p:tavLst>
                                        <p:tav tm="0">
                                          <p:val>
                                            <p:fltVal val="0"/>
                                          </p:val>
                                        </p:tav>
                                        <p:tav tm="100000">
                                          <p:val>
                                            <p:strVal val="#ppt_h"/>
                                          </p:val>
                                        </p:tav>
                                      </p:tavLst>
                                    </p:anim>
                                    <p:animEffect transition="in" filter="fade">
                                      <p:cBhvr>
                                        <p:cTn id="61" dur="500"/>
                                        <p:tgtEl>
                                          <p:spTgt spid="237571">
                                            <p:txEl>
                                              <p:pRg st="12" end="12"/>
                                            </p:txEl>
                                          </p:spTgt>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237571">
                                            <p:txEl>
                                              <p:pRg st="13" end="13"/>
                                            </p:txEl>
                                          </p:spTgt>
                                        </p:tgtEl>
                                        <p:attrNameLst>
                                          <p:attrName>style.visibility</p:attrName>
                                        </p:attrNameLst>
                                      </p:cBhvr>
                                      <p:to>
                                        <p:strVal val="visible"/>
                                      </p:to>
                                    </p:set>
                                    <p:anim calcmode="lin" valueType="num">
                                      <p:cBhvr>
                                        <p:cTn id="64" dur="500" fill="hold"/>
                                        <p:tgtEl>
                                          <p:spTgt spid="237571">
                                            <p:txEl>
                                              <p:pRg st="13" end="13"/>
                                            </p:txEl>
                                          </p:spTgt>
                                        </p:tgtEl>
                                        <p:attrNameLst>
                                          <p:attrName>ppt_w</p:attrName>
                                        </p:attrNameLst>
                                      </p:cBhvr>
                                      <p:tavLst>
                                        <p:tav tm="0">
                                          <p:val>
                                            <p:fltVal val="0"/>
                                          </p:val>
                                        </p:tav>
                                        <p:tav tm="100000">
                                          <p:val>
                                            <p:strVal val="#ppt_w"/>
                                          </p:val>
                                        </p:tav>
                                      </p:tavLst>
                                    </p:anim>
                                    <p:anim calcmode="lin" valueType="num">
                                      <p:cBhvr>
                                        <p:cTn id="65" dur="500" fill="hold"/>
                                        <p:tgtEl>
                                          <p:spTgt spid="237571">
                                            <p:txEl>
                                              <p:pRg st="13" end="13"/>
                                            </p:txEl>
                                          </p:spTgt>
                                        </p:tgtEl>
                                        <p:attrNameLst>
                                          <p:attrName>ppt_h</p:attrName>
                                        </p:attrNameLst>
                                      </p:cBhvr>
                                      <p:tavLst>
                                        <p:tav tm="0">
                                          <p:val>
                                            <p:fltVal val="0"/>
                                          </p:val>
                                        </p:tav>
                                        <p:tav tm="100000">
                                          <p:val>
                                            <p:strVal val="#ppt_h"/>
                                          </p:val>
                                        </p:tav>
                                      </p:tavLst>
                                    </p:anim>
                                    <p:animEffect transition="in" filter="fade">
                                      <p:cBhvr>
                                        <p:cTn id="66" dur="500"/>
                                        <p:tgtEl>
                                          <p:spTgt spid="237571">
                                            <p:txEl>
                                              <p:pRg st="13" end="13"/>
                                            </p:txEl>
                                          </p:spTgt>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237571">
                                            <p:txEl>
                                              <p:pRg st="14" end="14"/>
                                            </p:txEl>
                                          </p:spTgt>
                                        </p:tgtEl>
                                        <p:attrNameLst>
                                          <p:attrName>style.visibility</p:attrName>
                                        </p:attrNameLst>
                                      </p:cBhvr>
                                      <p:to>
                                        <p:strVal val="visible"/>
                                      </p:to>
                                    </p:set>
                                    <p:anim calcmode="lin" valueType="num">
                                      <p:cBhvr>
                                        <p:cTn id="69" dur="500" fill="hold"/>
                                        <p:tgtEl>
                                          <p:spTgt spid="237571">
                                            <p:txEl>
                                              <p:pRg st="14" end="14"/>
                                            </p:txEl>
                                          </p:spTgt>
                                        </p:tgtEl>
                                        <p:attrNameLst>
                                          <p:attrName>ppt_w</p:attrName>
                                        </p:attrNameLst>
                                      </p:cBhvr>
                                      <p:tavLst>
                                        <p:tav tm="0">
                                          <p:val>
                                            <p:fltVal val="0"/>
                                          </p:val>
                                        </p:tav>
                                        <p:tav tm="100000">
                                          <p:val>
                                            <p:strVal val="#ppt_w"/>
                                          </p:val>
                                        </p:tav>
                                      </p:tavLst>
                                    </p:anim>
                                    <p:anim calcmode="lin" valueType="num">
                                      <p:cBhvr>
                                        <p:cTn id="70" dur="500" fill="hold"/>
                                        <p:tgtEl>
                                          <p:spTgt spid="237571">
                                            <p:txEl>
                                              <p:pRg st="14" end="14"/>
                                            </p:txEl>
                                          </p:spTgt>
                                        </p:tgtEl>
                                        <p:attrNameLst>
                                          <p:attrName>ppt_h</p:attrName>
                                        </p:attrNameLst>
                                      </p:cBhvr>
                                      <p:tavLst>
                                        <p:tav tm="0">
                                          <p:val>
                                            <p:fltVal val="0"/>
                                          </p:val>
                                        </p:tav>
                                        <p:tav tm="100000">
                                          <p:val>
                                            <p:strVal val="#ppt_h"/>
                                          </p:val>
                                        </p:tav>
                                      </p:tavLst>
                                    </p:anim>
                                    <p:animEffect transition="in" filter="fade">
                                      <p:cBhvr>
                                        <p:cTn id="71" dur="500"/>
                                        <p:tgtEl>
                                          <p:spTgt spid="237571">
                                            <p:txEl>
                                              <p:pRg st="14" end="14"/>
                                            </p:txEl>
                                          </p:spTgt>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237571">
                                            <p:txEl>
                                              <p:pRg st="15" end="15"/>
                                            </p:txEl>
                                          </p:spTgt>
                                        </p:tgtEl>
                                        <p:attrNameLst>
                                          <p:attrName>style.visibility</p:attrName>
                                        </p:attrNameLst>
                                      </p:cBhvr>
                                      <p:to>
                                        <p:strVal val="visible"/>
                                      </p:to>
                                    </p:set>
                                    <p:anim calcmode="lin" valueType="num">
                                      <p:cBhvr>
                                        <p:cTn id="74" dur="500" fill="hold"/>
                                        <p:tgtEl>
                                          <p:spTgt spid="237571">
                                            <p:txEl>
                                              <p:pRg st="15" end="15"/>
                                            </p:txEl>
                                          </p:spTgt>
                                        </p:tgtEl>
                                        <p:attrNameLst>
                                          <p:attrName>ppt_w</p:attrName>
                                        </p:attrNameLst>
                                      </p:cBhvr>
                                      <p:tavLst>
                                        <p:tav tm="0">
                                          <p:val>
                                            <p:fltVal val="0"/>
                                          </p:val>
                                        </p:tav>
                                        <p:tav tm="100000">
                                          <p:val>
                                            <p:strVal val="#ppt_w"/>
                                          </p:val>
                                        </p:tav>
                                      </p:tavLst>
                                    </p:anim>
                                    <p:anim calcmode="lin" valueType="num">
                                      <p:cBhvr>
                                        <p:cTn id="75" dur="500" fill="hold"/>
                                        <p:tgtEl>
                                          <p:spTgt spid="237571">
                                            <p:txEl>
                                              <p:pRg st="15" end="15"/>
                                            </p:txEl>
                                          </p:spTgt>
                                        </p:tgtEl>
                                        <p:attrNameLst>
                                          <p:attrName>ppt_h</p:attrName>
                                        </p:attrNameLst>
                                      </p:cBhvr>
                                      <p:tavLst>
                                        <p:tav tm="0">
                                          <p:val>
                                            <p:fltVal val="0"/>
                                          </p:val>
                                        </p:tav>
                                        <p:tav tm="100000">
                                          <p:val>
                                            <p:strVal val="#ppt_h"/>
                                          </p:val>
                                        </p:tav>
                                      </p:tavLst>
                                    </p:anim>
                                    <p:animEffect transition="in" filter="fade">
                                      <p:cBhvr>
                                        <p:cTn id="76" dur="500"/>
                                        <p:tgtEl>
                                          <p:spTgt spid="23757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build="p"/>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295400" y="152400"/>
            <a:ext cx="7315200" cy="1143000"/>
          </a:xfrm>
        </p:spPr>
        <p:txBody>
          <a:bodyPr>
            <a:normAutofit fontScale="90000"/>
          </a:bodyPr>
          <a:lstStyle/>
          <a:p>
            <a:pPr>
              <a:spcBef>
                <a:spcPct val="10000"/>
              </a:spcBef>
            </a:pPr>
            <a:r>
              <a:rPr lang="en-US" sz="2800" dirty="0" smtClean="0"/>
              <a:t/>
            </a:r>
            <a:br>
              <a:rPr lang="en-US" sz="2800" dirty="0" smtClean="0"/>
            </a:br>
            <a:r>
              <a:rPr lang="en-US" sz="4000" dirty="0" smtClean="0"/>
              <a:t>Handout notes</a:t>
            </a:r>
            <a:r>
              <a:rPr lang="en-US" sz="2800" dirty="0" smtClean="0"/>
              <a:t/>
            </a:r>
            <a:br>
              <a:rPr lang="en-US" sz="2800" dirty="0" smtClean="0"/>
            </a:br>
            <a:r>
              <a:rPr lang="en-US" sz="2800" dirty="0" smtClean="0"/>
              <a:t>Moore’s </a:t>
            </a:r>
            <a:r>
              <a:rPr lang="en-US" sz="2800" dirty="0"/>
              <a:t>Law: long-term horizon?</a:t>
            </a:r>
          </a:p>
        </p:txBody>
      </p:sp>
      <p:sp>
        <p:nvSpPr>
          <p:cNvPr id="59395" name="Rectangle 3"/>
          <p:cNvSpPr>
            <a:spLocks noGrp="1" noChangeArrowheads="1"/>
          </p:cNvSpPr>
          <p:nvPr>
            <p:ph type="body" idx="1"/>
          </p:nvPr>
        </p:nvSpPr>
        <p:spPr>
          <a:xfrm>
            <a:off x="1295400" y="1676400"/>
            <a:ext cx="7543800" cy="3352800"/>
          </a:xfrm>
        </p:spPr>
        <p:txBody>
          <a:bodyPr>
            <a:normAutofit fontScale="55000" lnSpcReduction="20000"/>
          </a:bodyPr>
          <a:lstStyle/>
          <a:p>
            <a:pPr>
              <a:lnSpc>
                <a:spcPct val="95000"/>
              </a:lnSpc>
              <a:spcBef>
                <a:spcPct val="15000"/>
              </a:spcBef>
            </a:pPr>
            <a:r>
              <a:rPr lang="en-US" dirty="0"/>
              <a:t>Teraflop on a chip! (80 cores)</a:t>
            </a:r>
          </a:p>
          <a:p>
            <a:pPr lvl="1">
              <a:lnSpc>
                <a:spcPct val="95000"/>
              </a:lnSpc>
              <a:spcBef>
                <a:spcPct val="15000"/>
              </a:spcBef>
            </a:pPr>
            <a:r>
              <a:rPr lang="en-US" dirty="0"/>
              <a:t>Demo: motion capture, using only digital video</a:t>
            </a:r>
          </a:p>
          <a:p>
            <a:pPr lvl="1">
              <a:lnSpc>
                <a:spcPct val="95000"/>
              </a:lnSpc>
              <a:spcBef>
                <a:spcPct val="15000"/>
              </a:spcBef>
            </a:pPr>
            <a:r>
              <a:rPr lang="en-US" dirty="0"/>
              <a:t>“In the future, [</a:t>
            </a:r>
            <a:r>
              <a:rPr lang="en-US" dirty="0" err="1"/>
              <a:t>Rattner</a:t>
            </a:r>
            <a:r>
              <a:rPr lang="en-US" dirty="0"/>
              <a:t> said], it will be possible to blend synthesized and real-time video”</a:t>
            </a:r>
          </a:p>
          <a:p>
            <a:pPr>
              <a:lnSpc>
                <a:spcPct val="95000"/>
              </a:lnSpc>
              <a:spcBef>
                <a:spcPct val="15000"/>
              </a:spcBef>
            </a:pPr>
            <a:endParaRPr lang="en-US" dirty="0"/>
          </a:p>
          <a:p>
            <a:pPr>
              <a:lnSpc>
                <a:spcPct val="95000"/>
              </a:lnSpc>
              <a:spcBef>
                <a:spcPct val="15000"/>
              </a:spcBef>
            </a:pPr>
            <a:endParaRPr lang="en-US" dirty="0"/>
          </a:p>
          <a:p>
            <a:pPr>
              <a:lnSpc>
                <a:spcPct val="95000"/>
              </a:lnSpc>
              <a:spcBef>
                <a:spcPct val="15000"/>
              </a:spcBef>
            </a:pPr>
            <a:endParaRPr lang="en-US" dirty="0"/>
          </a:p>
          <a:p>
            <a:pPr>
              <a:lnSpc>
                <a:spcPct val="95000"/>
              </a:lnSpc>
              <a:spcBef>
                <a:spcPct val="15000"/>
              </a:spcBef>
            </a:pPr>
            <a:endParaRPr lang="en-US" dirty="0"/>
          </a:p>
          <a:p>
            <a:pPr>
              <a:lnSpc>
                <a:spcPct val="95000"/>
              </a:lnSpc>
              <a:spcBef>
                <a:spcPct val="15000"/>
              </a:spcBef>
            </a:pPr>
            <a:r>
              <a:rPr lang="en-US" dirty="0"/>
              <a:t>New memory models: TSV interconnect</a:t>
            </a:r>
            <a:endParaRPr lang="en-US" sz="2000" dirty="0"/>
          </a:p>
          <a:p>
            <a:pPr lvl="1">
              <a:lnSpc>
                <a:spcPct val="95000"/>
              </a:lnSpc>
              <a:spcBef>
                <a:spcPct val="15000"/>
              </a:spcBef>
            </a:pPr>
            <a:r>
              <a:rPr lang="en-US" dirty="0"/>
              <a:t>Stacks memory on top of a massively multi-core processor: direct memory connection to processor cores</a:t>
            </a:r>
            <a:endParaRPr lang="en-US" sz="2400" i="1" dirty="0"/>
          </a:p>
          <a:p>
            <a:pPr lvl="1">
              <a:lnSpc>
                <a:spcPct val="95000"/>
              </a:lnSpc>
              <a:spcBef>
                <a:spcPct val="15000"/>
              </a:spcBef>
            </a:pPr>
            <a:r>
              <a:rPr lang="en-US" dirty="0"/>
              <a:t>Transfer rates between the processor and memory of up to a </a:t>
            </a:r>
            <a:r>
              <a:rPr lang="en-US" u="sng" dirty="0"/>
              <a:t>terabyte per second</a:t>
            </a:r>
            <a:r>
              <a:rPr lang="en-US" dirty="0"/>
              <a:t> </a:t>
            </a:r>
          </a:p>
          <a:p>
            <a:pPr lvl="1">
              <a:lnSpc>
                <a:spcPct val="95000"/>
              </a:lnSpc>
              <a:spcBef>
                <a:spcPct val="15000"/>
              </a:spcBef>
            </a:pPr>
            <a:r>
              <a:rPr lang="en-US" sz="2500" dirty="0"/>
              <a:t>TSV: Through Silicon Via</a:t>
            </a:r>
            <a:endParaRPr lang="en-US" sz="2900" dirty="0"/>
          </a:p>
          <a:p>
            <a:pPr>
              <a:lnSpc>
                <a:spcPct val="95000"/>
              </a:lnSpc>
              <a:spcBef>
                <a:spcPct val="15000"/>
              </a:spcBef>
            </a:pPr>
            <a:endParaRPr lang="en-US" sz="2000" i="1" dirty="0"/>
          </a:p>
        </p:txBody>
      </p:sp>
      <p:sp>
        <p:nvSpPr>
          <p:cNvPr id="59396" name="Rectangle 4"/>
          <p:cNvSpPr>
            <a:spLocks noChangeArrowheads="1"/>
          </p:cNvSpPr>
          <p:nvPr/>
        </p:nvSpPr>
        <p:spPr bwMode="auto">
          <a:xfrm>
            <a:off x="1752600" y="2590800"/>
            <a:ext cx="5073650" cy="547688"/>
          </a:xfrm>
          <a:prstGeom prst="rect">
            <a:avLst/>
          </a:prstGeom>
          <a:solidFill>
            <a:srgbClr val="F8F8F8"/>
          </a:solidFill>
          <a:ln w="28575">
            <a:solidFill>
              <a:schemeClr val="folHlink"/>
            </a:solidFill>
            <a:miter lim="800000"/>
            <a:headEnd/>
            <a:tailEnd/>
          </a:ln>
          <a:effectLst/>
        </p:spPr>
        <p:txBody>
          <a:bodyPr wrap="none">
            <a:spAutoFit/>
          </a:bodyPr>
          <a:lstStyle/>
          <a:p>
            <a:r>
              <a:rPr kumimoji="0" lang="en-US" sz="2800" i="1" dirty="0">
                <a:solidFill>
                  <a:srgbClr val="000000"/>
                </a:solidFill>
              </a:rPr>
              <a:t>Next up: 1000+ cores per chip!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p:cTn id="7" dur="500" fill="hold"/>
                                        <p:tgtEl>
                                          <p:spTgt spid="593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939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9395">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 calcmode="lin" valueType="num">
                                      <p:cBhvr>
                                        <p:cTn id="12" dur="500" fill="hold"/>
                                        <p:tgtEl>
                                          <p:spTgt spid="5939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939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9395">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 calcmode="lin" valueType="num">
                                      <p:cBhvr>
                                        <p:cTn id="17" dur="500" fill="hold"/>
                                        <p:tgtEl>
                                          <p:spTgt spid="5939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939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939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59395">
                                            <p:txEl>
                                              <p:pRg st="7" end="7"/>
                                            </p:txEl>
                                          </p:spTgt>
                                        </p:tgtEl>
                                        <p:attrNameLst>
                                          <p:attrName>style.visibility</p:attrName>
                                        </p:attrNameLst>
                                      </p:cBhvr>
                                      <p:to>
                                        <p:strVal val="visible"/>
                                      </p:to>
                                    </p:set>
                                    <p:anim calcmode="lin" valueType="num">
                                      <p:cBhvr>
                                        <p:cTn id="24" dur="500" fill="hold"/>
                                        <p:tgtEl>
                                          <p:spTgt spid="59395">
                                            <p:txEl>
                                              <p:pRg st="7" end="7"/>
                                            </p:txEl>
                                          </p:spTgt>
                                        </p:tgtEl>
                                        <p:attrNameLst>
                                          <p:attrName>ppt_w</p:attrName>
                                        </p:attrNameLst>
                                      </p:cBhvr>
                                      <p:tavLst>
                                        <p:tav tm="0">
                                          <p:val>
                                            <p:fltVal val="0"/>
                                          </p:val>
                                        </p:tav>
                                        <p:tav tm="100000">
                                          <p:val>
                                            <p:strVal val="#ppt_w"/>
                                          </p:val>
                                        </p:tav>
                                      </p:tavLst>
                                    </p:anim>
                                    <p:anim calcmode="lin" valueType="num">
                                      <p:cBhvr>
                                        <p:cTn id="25" dur="500" fill="hold"/>
                                        <p:tgtEl>
                                          <p:spTgt spid="59395">
                                            <p:txEl>
                                              <p:pRg st="7" end="7"/>
                                            </p:txEl>
                                          </p:spTgt>
                                        </p:tgtEl>
                                        <p:attrNameLst>
                                          <p:attrName>ppt_h</p:attrName>
                                        </p:attrNameLst>
                                      </p:cBhvr>
                                      <p:tavLst>
                                        <p:tav tm="0">
                                          <p:val>
                                            <p:fltVal val="0"/>
                                          </p:val>
                                        </p:tav>
                                        <p:tav tm="100000">
                                          <p:val>
                                            <p:strVal val="#ppt_h"/>
                                          </p:val>
                                        </p:tav>
                                      </p:tavLst>
                                    </p:anim>
                                    <p:animEffect transition="in" filter="fade">
                                      <p:cBhvr>
                                        <p:cTn id="26" dur="500"/>
                                        <p:tgtEl>
                                          <p:spTgt spid="59395">
                                            <p:txEl>
                                              <p:pRg st="7" end="7"/>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59395">
                                            <p:txEl>
                                              <p:pRg st="8" end="8"/>
                                            </p:txEl>
                                          </p:spTgt>
                                        </p:tgtEl>
                                        <p:attrNameLst>
                                          <p:attrName>style.visibility</p:attrName>
                                        </p:attrNameLst>
                                      </p:cBhvr>
                                      <p:to>
                                        <p:strVal val="visible"/>
                                      </p:to>
                                    </p:set>
                                    <p:anim calcmode="lin" valueType="num">
                                      <p:cBhvr>
                                        <p:cTn id="29" dur="500" fill="hold"/>
                                        <p:tgtEl>
                                          <p:spTgt spid="59395">
                                            <p:txEl>
                                              <p:pRg st="8" end="8"/>
                                            </p:txEl>
                                          </p:spTgt>
                                        </p:tgtEl>
                                        <p:attrNameLst>
                                          <p:attrName>ppt_w</p:attrName>
                                        </p:attrNameLst>
                                      </p:cBhvr>
                                      <p:tavLst>
                                        <p:tav tm="0">
                                          <p:val>
                                            <p:fltVal val="0"/>
                                          </p:val>
                                        </p:tav>
                                        <p:tav tm="100000">
                                          <p:val>
                                            <p:strVal val="#ppt_w"/>
                                          </p:val>
                                        </p:tav>
                                      </p:tavLst>
                                    </p:anim>
                                    <p:anim calcmode="lin" valueType="num">
                                      <p:cBhvr>
                                        <p:cTn id="30" dur="500" fill="hold"/>
                                        <p:tgtEl>
                                          <p:spTgt spid="59395">
                                            <p:txEl>
                                              <p:pRg st="8" end="8"/>
                                            </p:txEl>
                                          </p:spTgt>
                                        </p:tgtEl>
                                        <p:attrNameLst>
                                          <p:attrName>ppt_h</p:attrName>
                                        </p:attrNameLst>
                                      </p:cBhvr>
                                      <p:tavLst>
                                        <p:tav tm="0">
                                          <p:val>
                                            <p:fltVal val="0"/>
                                          </p:val>
                                        </p:tav>
                                        <p:tav tm="100000">
                                          <p:val>
                                            <p:strVal val="#ppt_h"/>
                                          </p:val>
                                        </p:tav>
                                      </p:tavLst>
                                    </p:anim>
                                    <p:animEffect transition="in" filter="fade">
                                      <p:cBhvr>
                                        <p:cTn id="31" dur="500"/>
                                        <p:tgtEl>
                                          <p:spTgt spid="59395">
                                            <p:txEl>
                                              <p:pRg st="8" end="8"/>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59395">
                                            <p:txEl>
                                              <p:pRg st="9" end="9"/>
                                            </p:txEl>
                                          </p:spTgt>
                                        </p:tgtEl>
                                        <p:attrNameLst>
                                          <p:attrName>style.visibility</p:attrName>
                                        </p:attrNameLst>
                                      </p:cBhvr>
                                      <p:to>
                                        <p:strVal val="visible"/>
                                      </p:to>
                                    </p:set>
                                    <p:anim calcmode="lin" valueType="num">
                                      <p:cBhvr>
                                        <p:cTn id="34" dur="500" fill="hold"/>
                                        <p:tgtEl>
                                          <p:spTgt spid="59395">
                                            <p:txEl>
                                              <p:pRg st="9" end="9"/>
                                            </p:txEl>
                                          </p:spTgt>
                                        </p:tgtEl>
                                        <p:attrNameLst>
                                          <p:attrName>ppt_w</p:attrName>
                                        </p:attrNameLst>
                                      </p:cBhvr>
                                      <p:tavLst>
                                        <p:tav tm="0">
                                          <p:val>
                                            <p:fltVal val="0"/>
                                          </p:val>
                                        </p:tav>
                                        <p:tav tm="100000">
                                          <p:val>
                                            <p:strVal val="#ppt_w"/>
                                          </p:val>
                                        </p:tav>
                                      </p:tavLst>
                                    </p:anim>
                                    <p:anim calcmode="lin" valueType="num">
                                      <p:cBhvr>
                                        <p:cTn id="35" dur="500" fill="hold"/>
                                        <p:tgtEl>
                                          <p:spTgt spid="59395">
                                            <p:txEl>
                                              <p:pRg st="9" end="9"/>
                                            </p:txEl>
                                          </p:spTgt>
                                        </p:tgtEl>
                                        <p:attrNameLst>
                                          <p:attrName>ppt_h</p:attrName>
                                        </p:attrNameLst>
                                      </p:cBhvr>
                                      <p:tavLst>
                                        <p:tav tm="0">
                                          <p:val>
                                            <p:fltVal val="0"/>
                                          </p:val>
                                        </p:tav>
                                        <p:tav tm="100000">
                                          <p:val>
                                            <p:strVal val="#ppt_h"/>
                                          </p:val>
                                        </p:tav>
                                      </p:tavLst>
                                    </p:anim>
                                    <p:animEffect transition="in" filter="fade">
                                      <p:cBhvr>
                                        <p:cTn id="36" dur="500"/>
                                        <p:tgtEl>
                                          <p:spTgt spid="59395">
                                            <p:txEl>
                                              <p:pRg st="9" end="9"/>
                                            </p:txEl>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59395">
                                            <p:txEl>
                                              <p:pRg st="10" end="10"/>
                                            </p:txEl>
                                          </p:spTgt>
                                        </p:tgtEl>
                                        <p:attrNameLst>
                                          <p:attrName>style.visibility</p:attrName>
                                        </p:attrNameLst>
                                      </p:cBhvr>
                                      <p:to>
                                        <p:strVal val="visible"/>
                                      </p:to>
                                    </p:set>
                                    <p:anim calcmode="lin" valueType="num">
                                      <p:cBhvr>
                                        <p:cTn id="39" dur="500" fill="hold"/>
                                        <p:tgtEl>
                                          <p:spTgt spid="59395">
                                            <p:txEl>
                                              <p:pRg st="10" end="10"/>
                                            </p:txEl>
                                          </p:spTgt>
                                        </p:tgtEl>
                                        <p:attrNameLst>
                                          <p:attrName>ppt_w</p:attrName>
                                        </p:attrNameLst>
                                      </p:cBhvr>
                                      <p:tavLst>
                                        <p:tav tm="0">
                                          <p:val>
                                            <p:fltVal val="0"/>
                                          </p:val>
                                        </p:tav>
                                        <p:tav tm="100000">
                                          <p:val>
                                            <p:strVal val="#ppt_w"/>
                                          </p:val>
                                        </p:tav>
                                      </p:tavLst>
                                    </p:anim>
                                    <p:anim calcmode="lin" valueType="num">
                                      <p:cBhvr>
                                        <p:cTn id="40" dur="500" fill="hold"/>
                                        <p:tgtEl>
                                          <p:spTgt spid="59395">
                                            <p:txEl>
                                              <p:pRg st="10" end="10"/>
                                            </p:txEl>
                                          </p:spTgt>
                                        </p:tgtEl>
                                        <p:attrNameLst>
                                          <p:attrName>ppt_h</p:attrName>
                                        </p:attrNameLst>
                                      </p:cBhvr>
                                      <p:tavLst>
                                        <p:tav tm="0">
                                          <p:val>
                                            <p:fltVal val="0"/>
                                          </p:val>
                                        </p:tav>
                                        <p:tav tm="100000">
                                          <p:val>
                                            <p:strVal val="#ppt_h"/>
                                          </p:val>
                                        </p:tav>
                                      </p:tavLst>
                                    </p:anim>
                                    <p:animEffect transition="in" filter="fade">
                                      <p:cBhvr>
                                        <p:cTn id="41" dur="500"/>
                                        <p:tgtEl>
                                          <p:spTgt spid="59395">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59396"/>
                                        </p:tgtEl>
                                        <p:attrNameLst>
                                          <p:attrName>style.visibility</p:attrName>
                                        </p:attrNameLst>
                                      </p:cBhvr>
                                      <p:to>
                                        <p:strVal val="visible"/>
                                      </p:to>
                                    </p:set>
                                    <p:anim calcmode="lin" valueType="num">
                                      <p:cBhvr>
                                        <p:cTn id="46" dur="500" fill="hold"/>
                                        <p:tgtEl>
                                          <p:spTgt spid="59396"/>
                                        </p:tgtEl>
                                        <p:attrNameLst>
                                          <p:attrName>ppt_w</p:attrName>
                                        </p:attrNameLst>
                                      </p:cBhvr>
                                      <p:tavLst>
                                        <p:tav tm="0">
                                          <p:val>
                                            <p:fltVal val="0"/>
                                          </p:val>
                                        </p:tav>
                                        <p:tav tm="100000">
                                          <p:val>
                                            <p:strVal val="#ppt_w"/>
                                          </p:val>
                                        </p:tav>
                                      </p:tavLst>
                                    </p:anim>
                                    <p:anim calcmode="lin" valueType="num">
                                      <p:cBhvr>
                                        <p:cTn id="47" dur="500" fill="hold"/>
                                        <p:tgtEl>
                                          <p:spTgt spid="59396"/>
                                        </p:tgtEl>
                                        <p:attrNameLst>
                                          <p:attrName>ppt_h</p:attrName>
                                        </p:attrNameLst>
                                      </p:cBhvr>
                                      <p:tavLst>
                                        <p:tav tm="0">
                                          <p:val>
                                            <p:fltVal val="0"/>
                                          </p:val>
                                        </p:tav>
                                        <p:tav tm="100000">
                                          <p:val>
                                            <p:strVal val="#ppt_h"/>
                                          </p:val>
                                        </p:tav>
                                      </p:tavLst>
                                    </p:anim>
                                    <p:animEffect transition="in" filter="fade">
                                      <p:cBhvr>
                                        <p:cTn id="48"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P spid="59396"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200" baseline="0" dirty="0" smtClean="0">
                <a:latin typeface="Calibri"/>
              </a:rPr>
              <a:t>Handout notes</a:t>
            </a:r>
            <a:r>
              <a:rPr lang="en-US" sz="1800" baseline="0" dirty="0" smtClean="0">
                <a:latin typeface="Calibri"/>
              </a:rPr>
              <a:t>: how </a:t>
            </a:r>
            <a:r>
              <a:rPr lang="en-US" sz="1800" dirty="0" smtClean="0">
                <a:latin typeface="Calibri"/>
              </a:rPr>
              <a:t>do </a:t>
            </a:r>
            <a:r>
              <a:rPr lang="en-US" sz="1800" baseline="0" dirty="0" smtClean="0">
                <a:latin typeface="Calibri"/>
              </a:rPr>
              <a:t>metrics help MMO requirements? </a:t>
            </a:r>
          </a:p>
        </p:txBody>
      </p:sp>
      <p:sp>
        <p:nvSpPr>
          <p:cNvPr id="3" name="Text Placeholder 2"/>
          <p:cNvSpPr>
            <a:spLocks noGrp="1"/>
          </p:cNvSpPr>
          <p:nvPr>
            <p:ph type="body" idx="1"/>
          </p:nvPr>
        </p:nvSpPr>
        <p:spPr/>
        <p:txBody>
          <a:bodyPr/>
          <a:lstStyle/>
          <a:p>
            <a:pPr marR="0" lvl="0" rtl="0"/>
            <a:r>
              <a:rPr lang="en-US" sz="1800" baseline="0" dirty="0" smtClean="0">
                <a:latin typeface="Calibri"/>
              </a:rPr>
              <a:t>measuring the </a:t>
            </a:r>
            <a:r>
              <a:rPr lang="en-US" sz="1800" i="1" baseline="0" dirty="0" smtClean="0">
                <a:latin typeface="Calibri"/>
              </a:rPr>
              <a:t>players </a:t>
            </a:r>
            <a:r>
              <a:rPr lang="en-US" sz="1800" baseline="0" dirty="0" smtClean="0">
                <a:latin typeface="Calibri"/>
              </a:rPr>
              <a:t>provides insight into game design, community and marketing</a:t>
            </a:r>
          </a:p>
          <a:p>
            <a:pPr marR="0" lvl="0" rtl="0"/>
            <a:r>
              <a:rPr lang="en-US" sz="1800" baseline="0" dirty="0" smtClean="0">
                <a:latin typeface="Calibri"/>
              </a:rPr>
              <a:t>Measuring the </a:t>
            </a:r>
            <a:r>
              <a:rPr lang="en-US" sz="1800" i="1" baseline="0" dirty="0" smtClean="0">
                <a:latin typeface="Calibri"/>
              </a:rPr>
              <a:t>pipeline </a:t>
            </a:r>
            <a:r>
              <a:rPr lang="en-US" sz="1800" baseline="0" dirty="0" smtClean="0">
                <a:latin typeface="Calibri"/>
              </a:rPr>
              <a:t>shows you frequent failure places and bottlenecks </a:t>
            </a:r>
            <a:r>
              <a:rPr lang="en-US" sz="1800" u="sng" baseline="0" dirty="0" smtClean="0">
                <a:latin typeface="Calibri"/>
              </a:rPr>
              <a:t>at scale</a:t>
            </a:r>
          </a:p>
          <a:p>
            <a:pPr marR="0" lvl="0" rtl="0"/>
            <a:r>
              <a:rPr lang="en-US" sz="1800" baseline="0" dirty="0" smtClean="0">
                <a:latin typeface="Calibri"/>
              </a:rPr>
              <a:t>measuring the </a:t>
            </a:r>
            <a:r>
              <a:rPr lang="en-US" sz="1800" i="1" baseline="0" dirty="0" smtClean="0">
                <a:latin typeface="Calibri"/>
              </a:rPr>
              <a:t>performance </a:t>
            </a:r>
            <a:r>
              <a:rPr lang="en-US" sz="1800" baseline="0" dirty="0" smtClean="0">
                <a:latin typeface="Calibri"/>
              </a:rPr>
              <a:t>of both client and server allows you to improve the player experience, and save money by having people focused on the actual key tasks and not on a series of guesses</a:t>
            </a:r>
          </a:p>
          <a:p>
            <a:pPr marR="0" lvl="0" rtl="0"/>
            <a:r>
              <a:rPr lang="en-US" sz="1800" baseline="0" dirty="0" smtClean="0">
                <a:latin typeface="Calibri"/>
              </a:rPr>
              <a:t>automatically collecting/aggregating/publishing masses of raw data into </a:t>
            </a:r>
            <a:r>
              <a:rPr lang="en-US" sz="1800" u="sng" baseline="0" dirty="0" smtClean="0">
                <a:latin typeface="Calibri"/>
              </a:rPr>
              <a:t>meaningful</a:t>
            </a:r>
            <a:r>
              <a:rPr lang="en-US" sz="1800" baseline="0" dirty="0" smtClean="0">
                <a:latin typeface="Calibri"/>
              </a:rPr>
              <a:t> charts</a:t>
            </a:r>
            <a:r>
              <a:rPr lang="en-US" sz="1800" dirty="0" smtClean="0">
                <a:latin typeface="Calibri"/>
              </a:rPr>
              <a:t> (if a metric exists in the forest, and nobody heard it, did it really exist?)</a:t>
            </a:r>
            <a:endParaRPr lang="en-US" sz="1800" baseline="0" dirty="0" smtClean="0">
              <a:latin typeface="Calibri"/>
            </a:endParaRPr>
          </a:p>
          <a:p>
            <a:pPr marR="0" lvl="0" rtl="0"/>
            <a:r>
              <a:rPr lang="en-US" sz="1800" dirty="0">
                <a:latin typeface="Calibri"/>
              </a:rPr>
              <a:t>M</a:t>
            </a:r>
            <a:r>
              <a:rPr lang="en-US" sz="1800" baseline="0" dirty="0" smtClean="0">
                <a:latin typeface="Calibri"/>
              </a:rPr>
              <a:t>easuring things that are too slow for a person to measure and aggregate</a:t>
            </a:r>
          </a:p>
          <a:p>
            <a:pPr marR="0" lvl="0" rtl="0"/>
            <a:r>
              <a:rPr lang="en-US" sz="1800" baseline="0" dirty="0" smtClean="0">
                <a:latin typeface="Calibri"/>
              </a:rPr>
              <a:t>Analyzing your code for the total cost aggregate of development and repeated defects, helping guide re-factoring</a:t>
            </a:r>
          </a:p>
          <a:p>
            <a:pPr marR="0" lvl="0" rtl="0"/>
            <a:r>
              <a:rPr lang="en-US" sz="1800" baseline="0" dirty="0" smtClean="0">
                <a:latin typeface="Calibri"/>
              </a:rPr>
              <a:t>Speeds full iteration rate</a:t>
            </a: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2588</TotalTime>
  <Words>9235</Words>
  <Application>Microsoft Office PowerPoint</Application>
  <PresentationFormat>On-screen Show (4:3)</PresentationFormat>
  <Paragraphs>1279</Paragraphs>
  <Slides>120</Slides>
  <Notes>120</Notes>
  <HiddenSlides>20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120</vt:i4>
      </vt:variant>
    </vt:vector>
  </HeadingPairs>
  <TitlesOfParts>
    <vt:vector size="123" baseType="lpstr">
      <vt:lpstr>Office Theme</vt:lpstr>
      <vt:lpstr>SmartDraw</vt:lpstr>
      <vt:lpstr>Photo Editor Photo</vt:lpstr>
      <vt:lpstr>Accelerating the QA Test Cycle Via Metrics and Automation (Larry Mellon, Brian DuBose) </vt:lpstr>
      <vt:lpstr>NEW Outline [author notes]</vt:lpstr>
      <vt:lpstr>Traditional Game QA fails for MMOs (need tightly bound teams to meet rapid iteration requirements)</vt:lpstr>
      <vt:lpstr>MMOs add new QA requirements </vt:lpstr>
      <vt:lpstr>QA requirements vary  over phases of production and operations</vt:lpstr>
      <vt:lpstr>Tech problem:  small &amp; simple have become big &amp; clumsy</vt:lpstr>
      <vt:lpstr>Catch-22: some standard techniques to deal with large scale teams &amp; implementation complexity collide with iteration!</vt:lpstr>
      <vt:lpstr>Tech problem: multi-player  (Use case: steal ball being dribbled by another player) (needs 2 to 10 manual testers to cover all code paths!)</vt:lpstr>
      <vt:lpstr>Game designs are also scaling out of (easy) control, killing current test &amp; measure approaches  And MMO designs evolve… And player style evolves…  Thus, testing must evolve as game design &amp; testing assumptions shift</vt:lpstr>
      <vt:lpstr>Slide 10</vt:lpstr>
      <vt:lpstr>Slide 11</vt:lpstr>
      <vt:lpstr>Slide 12</vt:lpstr>
      <vt:lpstr>Growing design &amp; code complexity, and built by larger teams, may be our own Dinosaur Killer </vt:lpstr>
      <vt:lpstr>Massively multi-core: pain, pain, pain</vt:lpstr>
      <vt:lpstr>Scale mitigation: automation has the computers do the hard work for you…</vt:lpstr>
      <vt:lpstr>Metrics help manage complexity &amp; scale (code, design, team, tests)</vt:lpstr>
      <vt:lpstr>“The three largest factors that will influence gaming will be […] and metrics (measuring what players do and responding to that)”   -- Will Wright    The Secret of The Sims", PC Magazine, 2002.  http://www.pcmag.com/article2/0,1759,482309,00.asp  </vt:lpstr>
      <vt:lpstr>Slide 18</vt:lpstr>
      <vt:lpstr>Slide 19</vt:lpstr>
      <vt:lpstr>Business Intelligence has driven the success of many other industries for years!</vt:lpstr>
      <vt:lpstr>Data mining is pure gold!  Why aren’t we all doing it?</vt:lpstr>
      <vt:lpstr>Issue: hard to get funding for non-feature code</vt:lpstr>
      <vt:lpstr>Can’t get funding: roll your own metrics tool…</vt:lpstr>
      <vt:lpstr>Automation overview (tests and bots)</vt:lpstr>
      <vt:lpstr>Automated testing</vt:lpstr>
      <vt:lpstr>Other Automation Applications</vt:lpstr>
      <vt:lpstr>Automate non-game tasks too!</vt:lpstr>
      <vt:lpstr>Process Shifts: Automated Testing increases developer and team efficency</vt:lpstr>
      <vt:lpstr>Automated testing accelerates large-scale game development &amp; helps predictability </vt:lpstr>
      <vt:lpstr>Stability Analysis:  What Brings Down The Team?</vt:lpstr>
      <vt:lpstr>Handout notes: (repeatable tests &amp; actionable results are multi-purpose tools)</vt:lpstr>
      <vt:lpstr>Handout notes: automated testing is a strong tool for large-scale games!</vt:lpstr>
      <vt:lpstr>Handout notes: more benefits of automated testing</vt:lpstr>
      <vt:lpstr>Larry Mellon: Consultant  (System Architecture, Writing, Automation, Metrics)</vt:lpstr>
      <vt:lpstr>Brian DuBose (QA manager, Bioware Austin)</vt:lpstr>
      <vt:lpstr>Common Gotchas</vt:lpstr>
      <vt:lpstr>Testing the wrong time at the wrong time</vt:lpstr>
      <vt:lpstr>Handout notes: BAT vs FAT</vt:lpstr>
      <vt:lpstr>More gotchas: poor testing methodology &amp; tools</vt:lpstr>
      <vt:lpstr>Handout notes: more gotchas</vt:lpstr>
      <vt:lpstr>Test coverage requirements drive automation choices: Regression, load, build stability, acceptance, …</vt:lpstr>
      <vt:lpstr>Metrics Rule!!  Actual data is more powerful than any number of guesses, and can be worth its weight in gold…</vt:lpstr>
      <vt:lpstr>Collecting ALL metrics is counter-productive</vt:lpstr>
      <vt:lpstr>The “3P's” model  of game metrics</vt:lpstr>
      <vt:lpstr>Player metrics: Comparing groups of players is very valuable!</vt:lpstr>
      <vt:lpstr>Process metrics</vt:lpstr>
      <vt:lpstr>Fixing development leaks is like adding free staff!</vt:lpstr>
      <vt:lpstr>Culture Shift option: Treat metrics as a critical feature from day one!</vt:lpstr>
      <vt:lpstr>Metrics accelerate the triage process by providing a starting point that would  take hours/days to find via log trolling</vt:lpstr>
      <vt:lpstr>‘bots flag patterns of data that show common design errors</vt:lpstr>
      <vt:lpstr>Scaling the metrics system as data scales</vt:lpstr>
      <vt:lpstr>Iterative improvement via metrics + automated testing: Lower dev &amp; ops costs</vt:lpstr>
      <vt:lpstr>Iterative improvement: Lower dev &amp; ops costs</vt:lpstr>
      <vt:lpstr>Iterative improvement: Lower dev &amp; ops costs</vt:lpstr>
      <vt:lpstr>Iterative improvement: Lower dev &amp; ops costs</vt:lpstr>
      <vt:lpstr>Iterative improvement: Lower recurring costs  What tuning factors are useful to you?</vt:lpstr>
      <vt:lpstr>Guiding MMO growth &amp; modifying user behavior</vt:lpstr>
      <vt:lpstr>Hard MMO task: fast cycle time</vt:lpstr>
      <vt:lpstr>Iteration is how you find fun!</vt:lpstr>
      <vt:lpstr>Stability &amp; metrics allow earlier test/feedback</vt:lpstr>
      <vt:lpstr>Rapid iteration &amp; rapid response</vt:lpstr>
      <vt:lpstr>Handout notes:  Process changes are required to make these useful</vt:lpstr>
      <vt:lpstr>Handout notes:   The Law of Large Numbers</vt:lpstr>
      <vt:lpstr>Handout notes: picking automation areas (covered where?)</vt:lpstr>
      <vt:lpstr>Automated testing components</vt:lpstr>
      <vt:lpstr>Input system: options</vt:lpstr>
      <vt:lpstr>Input (Scripted Test Clients)</vt:lpstr>
      <vt:lpstr>Scripted Players: Implementation</vt:lpstr>
      <vt:lpstr>Handout notes:  Scriptable for many applications: engineering, QA and management</vt:lpstr>
      <vt:lpstr>Handout notes</vt:lpstr>
      <vt:lpstr>Handout notes: design factors </vt:lpstr>
      <vt:lpstr>Handout notes:  Automation focus areas (Larry’s “top 5”)</vt:lpstr>
      <vt:lpstr>Handout notes:  Content testing (more examples)</vt:lpstr>
      <vt:lpstr>Load testing catches non-scalable designs</vt:lpstr>
      <vt:lpstr>Load testing: find poor resource utilization</vt:lpstr>
      <vt:lpstr>Handout notes: why you need load testing</vt:lpstr>
      <vt:lpstr>Handout notes: some examples of things caught with load testing</vt:lpstr>
      <vt:lpstr>Stability &amp; non-determinism (monkey tests)</vt:lpstr>
      <vt:lpstr>Handout notes:  AutoTest addresses non-determinism</vt:lpstr>
      <vt:lpstr>Monkey test: enterLot ()</vt:lpstr>
      <vt:lpstr>Monkey test: 3 * enterLot ()</vt:lpstr>
      <vt:lpstr>Four different behaviors in thirty runs!</vt:lpstr>
      <vt:lpstr>Build stability &amp; full testing: comb filtering</vt:lpstr>
      <vt:lpstr>Handout notes:  Automated data mining / triage</vt:lpstr>
      <vt:lpstr>Handout notes:  Automated test &amp; measure tools help meet MMO requirements better/faster/cheaper</vt:lpstr>
      <vt:lpstr>  Handout notes:  sources of data</vt:lpstr>
      <vt:lpstr>Handout notes:  automation can speed the critical aggregation and interpretation phases of metrics. </vt:lpstr>
      <vt:lpstr>Handout notes: Deciding what to test in a world of complexity and what is affordable to test?</vt:lpstr>
      <vt:lpstr>Process: sample metrics</vt:lpstr>
      <vt:lpstr>Scale: “every” &amp;“all” design assumptions can be deadly… (but metrics &amp; testing catch failures)</vt:lpstr>
      <vt:lpstr>Handout notes:  “every” &amp;“all” are dangerous! (Use case: TSO’s Data Service)</vt:lpstr>
      <vt:lpstr>Handout notes:  The mythical man-month (re-visited @ scale)</vt:lpstr>
      <vt:lpstr>Handout notes:  The mythical man-month (re-visited @ scale)</vt:lpstr>
      <vt:lpstr>Unstable builds are expensive &amp; slow down your entire team!</vt:lpstr>
      <vt:lpstr>Build &amp; test: comb filtering for iteration speed</vt:lpstr>
      <vt:lpstr>Scale may be our own Dinosaur Killer  (evolve or die…) </vt:lpstr>
      <vt:lpstr>Handout notes Moore’s Law: pain now &amp; more on the way</vt:lpstr>
      <vt:lpstr> Handout notes Moore’s Law: long-term horizon?</vt:lpstr>
      <vt:lpstr>Handout notes: how do metrics help MMO requirements? </vt:lpstr>
      <vt:lpstr>The “3P's”:  of game metrics</vt:lpstr>
      <vt:lpstr>Metrics-Driven Development: each group needs different metrics</vt:lpstr>
      <vt:lpstr>Metrics-Driven Development</vt:lpstr>
      <vt:lpstr>Engineering Metrics: Aggregated Instrumentation Flags Trouble Spots</vt:lpstr>
      <vt:lpstr>Metrics-Driven Development</vt:lpstr>
      <vt:lpstr>Metrics-Driven Development</vt:lpstr>
      <vt:lpstr>Slide 106</vt:lpstr>
      <vt:lpstr>Unstable builds are expensive &amp; slow down your entire team!</vt:lpstr>
      <vt:lpstr>Prevent critical path code breaks that take down your team</vt:lpstr>
      <vt:lpstr>Metrics change how you work!</vt:lpstr>
      <vt:lpstr>Favorite process metrics</vt:lpstr>
      <vt:lpstr>END: metrics</vt:lpstr>
      <vt:lpstr>Process &amp; performance metrics</vt:lpstr>
      <vt:lpstr>Process &amp; perf metrics</vt:lpstr>
      <vt:lpstr>Process &amp; perf metrics</vt:lpstr>
      <vt:lpstr>Process &amp; perf metrics</vt:lpstr>
      <vt:lpstr>How to succeed</vt:lpstr>
      <vt:lpstr>Yikes, that all sounds very expensive!</vt:lpstr>
      <vt:lpstr>Takeaways (Test &amp; Measure Tools are a vital part of $in - $out = $profit)</vt:lpstr>
      <vt:lpstr>The migration online is a Darwinian moment for our industry</vt:lpstr>
      <vt:lpstr>Question: How would you rather live your life?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Accelerating the QA Test Cycle Via Metrics and Automation</dc:title>
  <dc:creator>larry</dc:creator>
  <cp:lastModifiedBy>larry</cp:lastModifiedBy>
  <cp:revision>70</cp:revision>
  <dcterms:created xsi:type="dcterms:W3CDTF">2009-09-15T15:44:34Z</dcterms:created>
  <dcterms:modified xsi:type="dcterms:W3CDTF">2009-09-27T04:39:14Z</dcterms:modified>
</cp:coreProperties>
</file>